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sldIdLst>
    <p:sldId id="256" r:id="rId3"/>
    <p:sldId id="275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itchFamily="66" charset="0"/>
      <p:regular r:id="rId12"/>
      <p:bold r:id="rId13"/>
      <p:italic r:id="rId14"/>
      <p:boldItalic r:id="rId15"/>
    </p:embeddedFont>
    <p:embeddedFont>
      <p:font typeface="Constantia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4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Boże pocieszenie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Uwalnia nas od lęku</a:t>
          </a:r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Przypomina nam chwile, gdy Bóg nam pomógł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  <a:effectLst/>
            </a:rPr>
            <a:t>Pomaga nam znosić utrapienie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Prowadzi nas do duchowej dojrzałości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Zachęca nas do wstawiania się za innymi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Pocieszamy się nawzajem tak, jak Bóg pocieszył nas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  <dgm:t>
        <a:bodyPr/>
        <a:lstStyle/>
        <a:p>
          <a:endParaRPr lang="pl-PL"/>
        </a:p>
      </dgm:t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Efez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Efez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  <dgm:t>
        <a:bodyPr/>
        <a:lstStyle/>
        <a:p>
          <a:endParaRPr lang="pl-PL"/>
        </a:p>
      </dgm:t>
    </dgm:pt>
  </dgm:ptLst>
  <dgm:cxnLst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3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Boże pocieszenie</a:t>
          </a:r>
          <a:endParaRPr lang="es-ES" sz="3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48" y="7069"/>
        <a:ext cx="4463489" cy="645500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Uwalnia nas od lęku</a:t>
          </a:r>
          <a:endParaRPr lang="es-E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7375" y="768760"/>
        <a:ext cx="3784611" cy="645500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Przypomina nam chwile, gdy Bóg nam pomógł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7375" y="1491721"/>
        <a:ext cx="3784611" cy="645500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>
              <a:solidFill>
                <a:schemeClr val="tx1"/>
              </a:solidFill>
              <a:effectLst/>
            </a:rPr>
            <a:t>Pomaga nam znosić utrapienie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687375" y="2214682"/>
        <a:ext cx="3784611" cy="645500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  <a:effectLst/>
            </a:rPr>
            <a:t>Prowadzi nas do duchowej dojrzałości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687375" y="2937643"/>
        <a:ext cx="3784611" cy="645500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  <a:effectLst/>
            </a:rPr>
            <a:t>Zachęca nas do wstawiania się za innymi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687375" y="3660604"/>
        <a:ext cx="3784611" cy="645500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Pocieszamy się nawzajem tak, jak Bóg pocieszył nas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7375" y="4383565"/>
        <a:ext cx="3784611" cy="6455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Efez</a:t>
          </a:r>
        </a:p>
      </dsp:txBody>
      <dsp:txXfrm>
        <a:off x="2971" y="0"/>
        <a:ext cx="154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1237426" y="0"/>
        <a:ext cx="210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033218" y="0"/>
        <a:ext cx="169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16610" y="0"/>
        <a:ext cx="1543068" cy="360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/>
            <a:t>Efez</a:t>
          </a:r>
        </a:p>
      </dsp:txBody>
      <dsp:txXfrm>
        <a:off x="1269" y="0"/>
        <a:ext cx="149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</a:p>
      </dsp:txBody>
      <dsp:txXfrm>
        <a:off x="1200582" y="0"/>
        <a:ext cx="169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2592759" y="0"/>
        <a:ext cx="204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Korynt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337429" y="0"/>
        <a:ext cx="164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681439" y="0"/>
        <a:ext cx="149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01583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2647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9162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253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5704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846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7889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11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829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875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9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24230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212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727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058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694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6634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88998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4511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47491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13196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658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26/08/2026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01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93899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4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SŁUŻBA MOTYWOWANA</a:t>
            </a:r>
          </a:p>
          <a:p>
            <a:pPr algn="ctr"/>
            <a:r>
              <a:rPr lang="en" sz="40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MIŁOŚCIĄ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FE3B545-3F9C-E34C-7669-A451DDDEDEEF}"/>
              </a:ext>
            </a:extLst>
          </p:cNvPr>
          <p:cNvSpPr txBox="1"/>
          <p:nvPr/>
        </p:nvSpPr>
        <p:spPr>
          <a:xfrm>
            <a:off x="9200476" y="6419850"/>
            <a:ext cx="2991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9 na </a:t>
            </a:r>
            <a:r>
              <a:rPr lang="en" sz="1600" b="1" dirty="0" smtClean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pl-PL" sz="1600" b="1" dirty="0" smtClean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" sz="1600" b="1" dirty="0" smtClean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sierpnia 2026</a:t>
            </a:r>
          </a:p>
        </p:txBody>
      </p:sp>
    </p:spTree>
    <p:extLst>
      <p:ext uri="{BB962C8B-B14F-4D97-AF65-F5344CB8AC3E}">
        <p14:creationId xmlns:p14="http://schemas.microsoft.com/office/powerpoint/2010/main" xmlns="" val="328746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40143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sz="2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Albowiem</a:t>
            </a:r>
            <a:r>
              <a:rPr 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pisałem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do was z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głębi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utrapienia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pl-PL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        </a:t>
            </a:r>
            <a:r>
              <a:rPr lang="en-US" sz="2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zbolałego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serca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wśród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wielu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łez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nie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abyście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zostali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zasmuceni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lecz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abyście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poznali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nader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obfitą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miłość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jaką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żywię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dla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was”</a:t>
            </a:r>
          </a:p>
          <a:p>
            <a:pPr algn="ctr"/>
            <a:r>
              <a:rPr lang="es-E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s-ES" sz="1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Koryntian</a:t>
            </a:r>
            <a:r>
              <a:rPr lang="es-E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2,4)</a:t>
            </a:r>
            <a:endParaRPr lang="es-E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816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Boże pocieszenie w cierpieniu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Świętość i szczerość w służbie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Postępować mądrze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Przebaczenie i odnowienie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Woń Chrystusa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CEA10E5-2521-A824-DFD8-9C2D67092A23}"/>
              </a:ext>
            </a:extLst>
          </p:cNvPr>
          <p:cNvSpPr txBox="1"/>
          <p:nvPr/>
        </p:nvSpPr>
        <p:spPr>
          <a:xfrm>
            <a:off x="2936981" y="72946"/>
            <a:ext cx="7015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Gdy zagłębiamy się w studium Drugiego Listu Pawła do Koryntian, widzimy, że apostołowi bardzo zależy na dobru zboru.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50182" y="362280"/>
            <a:ext cx="2585618" cy="318631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C47BBCA3-362F-89DF-97AA-CC166E543419}"/>
              </a:ext>
            </a:extLst>
          </p:cNvPr>
          <p:cNvSpPr txBox="1"/>
          <p:nvPr/>
        </p:nvSpPr>
        <p:spPr>
          <a:xfrm>
            <a:off x="2900646" y="2270551"/>
            <a:ext cx="712141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Paweł przygotowuje zbór do stawienia czoła tym trudnościom, zarówno wewnętrznym, jak i zewnętrznym,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uczy wierzących tworzyć jedno ciało zjednoczone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bezinteresownej miłości. Z jego rad także dziś możemy nauczyć się być „</a:t>
            </a:r>
            <a:r>
              <a:rPr lang="en-US" sz="2000" b="1" dirty="0">
                <a:solidFill>
                  <a:prstClr val="black"/>
                </a:solidFill>
              </a:rPr>
              <a:t>wonnością życia ku </a:t>
            </a:r>
            <a:r>
              <a:rPr lang="en-US" sz="2000" b="1" dirty="0" err="1">
                <a:solidFill>
                  <a:prstClr val="black"/>
                </a:solidFill>
              </a:rPr>
              <a:t>życiu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pl-PL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Kor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16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0698520-47C5-5EB2-6FB5-322B2BE5839E}"/>
              </a:ext>
            </a:extLst>
          </p:cNvPr>
          <p:cNvSpPr txBox="1"/>
          <p:nvPr/>
        </p:nvSpPr>
        <p:spPr>
          <a:xfrm>
            <a:off x="2943036" y="978941"/>
            <a:ext cx="70090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Choć podążanie drogami Boga nigdy nie było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łatwe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</a:t>
            </a:r>
            <a:r>
              <a:rPr kumimoji="0" lang="pl-PL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 tym świecie pełnym grzechu, w I wieku publiczne przyznanie się do bycia chrześcijaninem mogło wiązać się z poważnymi trudnościami.</a:t>
            </a:r>
          </a:p>
        </p:txBody>
      </p:sp>
    </p:spTree>
    <p:extLst>
      <p:ext uri="{BB962C8B-B14F-4D97-AF65-F5344CB8AC3E}">
        <p14:creationId xmlns:p14="http://schemas.microsoft.com/office/powerpoint/2010/main" xmlns="" val="211112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BOŻE POCIESZENIE W CIERPIENIU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9FCB1C1-E5A7-250B-F2C8-4A67103FA305}"/>
              </a:ext>
            </a:extLst>
          </p:cNvPr>
          <p:cNvSpPr txBox="1"/>
          <p:nvPr/>
        </p:nvSpPr>
        <p:spPr>
          <a:xfrm>
            <a:off x="0" y="633323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który pociesza nas w każdym naszym utrapieniu, abyśmy tym pocieszeniem, którym sami jesteśmy pocieszani przez Boga, mogli pocieszać tych, którzy są w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jakimkolwiek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utrapieniu</a:t>
            </a:r>
            <a:r>
              <a:rPr lang="en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Koryntian </a:t>
            </a:r>
            <a:r>
              <a:rPr lang="en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pl-PL" sz="1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1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Drugi List do Koryntian jest pismem, w którym Paweł najobszerniej mówi o pocieszeniu. Zbór przechodził trudny okres, a poprzedni list Pawła pogrążył wierzących w smutku.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493616670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12244" y="3809776"/>
            <a:ext cx="4402148" cy="2833480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D979A6C-8C65-E000-F102-A52E05C76286}"/>
              </a:ext>
            </a:extLst>
          </p:cNvPr>
          <p:cNvSpPr txBox="1"/>
          <p:nvPr/>
        </p:nvSpPr>
        <p:spPr>
          <a:xfrm>
            <a:off x="4723391" y="3602993"/>
            <a:ext cx="2851967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On sam przeżywał chwile, gdy jego życie było zagrożone i ogarnęło go zniechęcenie (2 Kor </a:t>
            </a:r>
            <a:r>
              <a:rPr lang="en" sz="2000" b="1" dirty="0" smtClean="0"/>
              <a:t>1</a:t>
            </a:r>
            <a:r>
              <a:rPr lang="pl-PL" sz="2000" b="1" dirty="0" smtClean="0"/>
              <a:t>,</a:t>
            </a:r>
            <a:r>
              <a:rPr lang="en" sz="2000" b="1" dirty="0" smtClean="0"/>
              <a:t>8–10</a:t>
            </a:r>
            <a:r>
              <a:rPr lang="en" sz="2000" b="1" dirty="0"/>
              <a:t>). Bóg jednak go pocieszył, a teraz Paweł przekazuje to pocieszenie zborowi (2 Kor </a:t>
            </a:r>
            <a:r>
              <a:rPr lang="en" sz="2000" b="1" dirty="0" smtClean="0"/>
              <a:t>1</a:t>
            </a:r>
            <a:r>
              <a:rPr lang="pl-PL" sz="2000" b="1" dirty="0" smtClean="0"/>
              <a:t>,</a:t>
            </a:r>
            <a:r>
              <a:rPr lang="en" sz="2000" b="1" dirty="0" smtClean="0"/>
              <a:t>6</a:t>
            </a:r>
            <a:r>
              <a:rPr lang="en" sz="2000" b="1" dirty="0"/>
              <a:t>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Jednak ten smutek był „według Boga” i prowadził do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opamiętania</a:t>
            </a:r>
            <a:r>
              <a:rPr kumimoji="0" lang="pl-PL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Paweł nie chce więc, aby smutek ich przytłoczył, lecz aby doznali pocieszenia.</a:t>
            </a:r>
          </a:p>
        </p:txBody>
      </p:sp>
    </p:spTree>
    <p:extLst>
      <p:ext uri="{BB962C8B-B14F-4D97-AF65-F5344CB8AC3E}">
        <p14:creationId xmlns:p14="http://schemas.microsoft.com/office/powerpoint/2010/main" xmlns="" val="1427869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ŚWIĘTOŚĆ I SZCZEROŚĆ W SŁUŻBIE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8EBB502-7936-AE28-48F6-A78B58A73A91}"/>
              </a:ext>
            </a:extLst>
          </p:cNvPr>
          <p:cNvSpPr txBox="1"/>
          <p:nvPr/>
        </p:nvSpPr>
        <p:spPr>
          <a:xfrm>
            <a:off x="211947" y="666273"/>
            <a:ext cx="11705531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 oto nasza chluba: nasze sumienie świadczy, że postępowaliśmy w świecie, a zwłaszcza wobec was, w prawości i szczerości pochodzącej od Boga. Czyniliśmy to nie w oparciu o mądrość tego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świata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lecz o łaskę Bożą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Koryntian </a:t>
            </a:r>
            <a:r>
              <a:rPr lang="en" sz="1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Niektórzy lekceważyli Pawła, zarzucając mu słabość </a:t>
            </a:r>
            <a:r>
              <a:rPr lang="pl-PL" sz="2000" b="1" dirty="0" smtClean="0"/>
              <a:t>           </a:t>
            </a:r>
            <a:r>
              <a:rPr lang="en" sz="2000" b="1" dirty="0" smtClean="0"/>
              <a:t>i </a:t>
            </a:r>
            <a:r>
              <a:rPr lang="en" sz="2000" b="1" dirty="0"/>
              <a:t>niezdecydowanie (2 Kor </a:t>
            </a:r>
            <a:r>
              <a:rPr lang="en" sz="2000" b="1" dirty="0" smtClean="0"/>
              <a:t>10</a:t>
            </a:r>
            <a:r>
              <a:rPr lang="pl-PL" sz="2000" b="1" dirty="0" smtClean="0"/>
              <a:t>,</a:t>
            </a:r>
            <a:r>
              <a:rPr lang="en" sz="2000" b="1" dirty="0" smtClean="0"/>
              <a:t>10</a:t>
            </a:r>
            <a:r>
              <a:rPr lang="en" sz="2000" b="1" dirty="0"/>
              <a:t>). Dlatego, aby jego rady zostały przyjęte, apostoł musiał obronić się przed takimi zarzutami.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3628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800" b="1" dirty="0"/>
              <a:t>On i jego współpracownicy mogli z przekonaniem powiedzieć, że ich postępowanie było święte i szczere [czyste], zarówno w zborze, jak i poza nim.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Dlatego pisma Pawła były wolne od ukrytych intencji. Miał nadzieję, że jego listy będą czytane i rozumiane właśnie w kontekście świętości </a:t>
            </a:r>
            <a:r>
              <a:rPr lang="pl-PL" sz="2000" b="1" dirty="0" smtClean="0"/>
              <a:t>          </a:t>
            </a:r>
            <a:r>
              <a:rPr lang="en" sz="2000" b="1" dirty="0" smtClean="0"/>
              <a:t>i </a:t>
            </a:r>
            <a:r>
              <a:rPr lang="en" sz="2000" b="1" dirty="0"/>
              <a:t>szczerości, to znaczy jako napisane z miłości do nich i wyłącznie dla ich dobra (2 Kor </a:t>
            </a:r>
            <a:r>
              <a:rPr lang="en" sz="2000" b="1" dirty="0" smtClean="0"/>
              <a:t>1</a:t>
            </a:r>
            <a:r>
              <a:rPr lang="pl-PL" sz="2000" b="1" dirty="0" smtClean="0"/>
              <a:t>,</a:t>
            </a:r>
            <a:r>
              <a:rPr lang="en" sz="2000" b="1" dirty="0" smtClean="0"/>
              <a:t>13–14</a:t>
            </a:r>
            <a:r>
              <a:rPr lang="en" sz="2000" b="1" dirty="0"/>
              <a:t>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008292DF-2583-92D9-4C4B-AE633D2BBCBD}"/>
              </a:ext>
            </a:extLst>
          </p:cNvPr>
          <p:cNvSpPr txBox="1"/>
          <p:nvPr/>
        </p:nvSpPr>
        <p:spPr>
          <a:xfrm>
            <a:off x="121830" y="2858257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Jako człowiek uważał się za nieznaczącego (Ef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Jednak dzięki łasce Boga mógł chlubić się czystym sumieniem (2 Kor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70628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POSTĘPOWAĆ MĄDRZE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Wzywam Boga na świadka i stawiam na szali własne życie, że nie wróciłem do Koryntu właśnie po to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pl-PL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aby was oszczędzić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Koryntian </a:t>
            </a:r>
            <a:r>
              <a:rPr lang="en" sz="1400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pl-PL" sz="1400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23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7024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 swoim pierwszym liście Paweł poinformował Koryntian o planowanej trasie podróży (1 Kor </a:t>
            </a:r>
            <a:r>
              <a:rPr lang="en" sz="2000" b="1" dirty="0" smtClean="0"/>
              <a:t>16</a:t>
            </a:r>
            <a:r>
              <a:rPr lang="pl-PL" sz="2000" b="1" dirty="0" smtClean="0"/>
              <a:t>,</a:t>
            </a:r>
            <a:r>
              <a:rPr lang="en" sz="2000" b="1" dirty="0" smtClean="0"/>
              <a:t>5–11</a:t>
            </a:r>
            <a:r>
              <a:rPr lang="en" sz="2000" b="1" dirty="0"/>
              <a:t>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29352387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W późniejszym liście (zaginionym; 2 Kor </a:t>
            </a:r>
            <a:r>
              <a:rPr lang="en" b="1" dirty="0" smtClean="0"/>
              <a:t>7</a:t>
            </a:r>
            <a:r>
              <a:rPr lang="pl-PL" b="1" dirty="0" smtClean="0"/>
              <a:t>,</a:t>
            </a:r>
            <a:r>
              <a:rPr lang="en" b="1" dirty="0" smtClean="0"/>
              <a:t>8</a:t>
            </a:r>
            <a:r>
              <a:rPr lang="en" b="1" dirty="0"/>
              <a:t>) poinformował ich, że odwiedzi ich dwukrotnie (2 Kor </a:t>
            </a:r>
            <a:r>
              <a:rPr lang="en" b="1" dirty="0" smtClean="0"/>
              <a:t>1</a:t>
            </a:r>
            <a:r>
              <a:rPr lang="pl-PL" b="1" dirty="0" smtClean="0"/>
              <a:t>,</a:t>
            </a:r>
            <a:r>
              <a:rPr lang="en" b="1" dirty="0" smtClean="0"/>
              <a:t>15–16</a:t>
            </a:r>
            <a:r>
              <a:rPr lang="en" b="1" dirty="0"/>
              <a:t>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57249216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Później jednak zmienił plany i postanowił zrezygnować z pierwszej wizyty (2 Kor </a:t>
            </a:r>
            <a:r>
              <a:rPr lang="en" sz="2000" b="1" dirty="0" smtClean="0"/>
              <a:t>1</a:t>
            </a:r>
            <a:r>
              <a:rPr lang="pl-PL" sz="2000" b="1" dirty="0" smtClean="0"/>
              <a:t>,</a:t>
            </a:r>
            <a:r>
              <a:rPr lang="en" sz="2000" b="1" dirty="0" smtClean="0"/>
              <a:t>23</a:t>
            </a:r>
            <a:r>
              <a:rPr lang="en" sz="2000" b="1" dirty="0"/>
              <a:t>). Zmiany te skłoniły niektórych do krytykowania go jako niestałego i chwiejnego. Dlaczego zmienił zdanie?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082F64A-F169-0D62-B8F7-A54C400AFA44}"/>
              </a:ext>
            </a:extLst>
          </p:cNvPr>
          <p:cNvSpPr txBox="1"/>
          <p:nvPr/>
        </p:nvSpPr>
        <p:spPr>
          <a:xfrm>
            <a:off x="103853" y="5345075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Obecność Pawła w Koryncie wydawała się konieczna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powodu tamtejszych problemów. Jednak sprzeciw oznaczałby konfrontację, której chciał uniknąć z powodu wielkiej miłości do nich (2 Kor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1–4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4184662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PRZEBACZENIE I ODNOWIENIE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Komu wy przebaczacie, temu i ja przebaczam. A jeśli cokolwiek przebaczyłem, o ile było coś do przebaczenia, uczyniłem to przed obliczem Chrystusa ze względu na was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Koryntian </a:t>
            </a:r>
            <a:r>
              <a:rPr lang="en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pl-PL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10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28F96BC-E9C4-00C6-6AAF-B7FCF3479A29}"/>
              </a:ext>
            </a:extLst>
          </p:cNvPr>
          <p:cNvSpPr txBox="1"/>
          <p:nvPr/>
        </p:nvSpPr>
        <p:spPr>
          <a:xfrm>
            <a:off x="171450" y="1417786"/>
            <a:ext cx="62596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Gdy Paweł zmierzał do Troady, Tytus udał się do Koryntu. Z Troady Paweł poszedł do Macedonii. Bardzo się jednak niepokoił, ponieważ Tytus nie spotkał go w Troadzie, aby przekazać wiadomości o zborze w Koryncie (2 Kor </a:t>
            </a:r>
            <a:r>
              <a:rPr lang="en" sz="2000" b="1" dirty="0" smtClean="0"/>
              <a:t>2</a:t>
            </a:r>
            <a:r>
              <a:rPr lang="pl-PL" sz="2000" b="1" dirty="0" smtClean="0"/>
              <a:t>,</a:t>
            </a:r>
            <a:r>
              <a:rPr lang="en" sz="2000" b="1" dirty="0" smtClean="0"/>
              <a:t>12–13</a:t>
            </a:r>
            <a:r>
              <a:rPr lang="en" sz="2000" b="1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0D396D13-EEEB-FEE7-17F9-A502CD120432}"/>
              </a:ext>
            </a:extLst>
          </p:cNvPr>
          <p:cNvSpPr txBox="1"/>
          <p:nvPr/>
        </p:nvSpPr>
        <p:spPr>
          <a:xfrm>
            <a:off x="5813404" y="4745710"/>
            <a:ext cx="61827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Jedna ze spraw, które należało rozwiązać, dotyczyła dyscypliny zborowej. Zgodnie z poleceniem apostoła winowajca został napomniany i przyjął naganę. Teraz Paweł prosi ich o kolejny krok: przebaczenie i odnowienie</a:t>
            </a:r>
            <a:br>
              <a:rPr lang="en" sz="2000" b="1" dirty="0"/>
            </a:br>
            <a:r>
              <a:rPr lang="en" sz="2000" b="1" dirty="0"/>
              <a:t>(2 Kor </a:t>
            </a:r>
            <a:r>
              <a:rPr lang="en" sz="2000" b="1" dirty="0" smtClean="0"/>
              <a:t>2</a:t>
            </a:r>
            <a:r>
              <a:rPr lang="pl-PL" sz="2000" b="1" dirty="0" smtClean="0"/>
              <a:t>,</a:t>
            </a:r>
            <a:r>
              <a:rPr lang="en" sz="2000" b="1" dirty="0" smtClean="0"/>
              <a:t>5–11</a:t>
            </a:r>
            <a:r>
              <a:rPr lang="en" sz="2000" b="1" dirty="0"/>
              <a:t>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C9BF4FD-89D6-7CD4-C3D2-F0B47F893AC9}"/>
              </a:ext>
            </a:extLst>
          </p:cNvPr>
          <p:cNvSpPr txBox="1"/>
          <p:nvPr/>
        </p:nvSpPr>
        <p:spPr>
          <a:xfrm>
            <a:off x="153282" y="2985744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Niedługo potem Tytus wreszcie spotkał Pawła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pl-PL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Macedonii. Opowiedział mu, że zbór bardzo dobrze zareagował na napomnienia apostoła 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Kor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5–9</a:t>
            </a:r>
            <a:r>
              <a:rPr lang="pl-PL" sz="2000" b="1" dirty="0" smtClean="0">
                <a:solidFill>
                  <a:prstClr val="black"/>
                </a:solidFill>
                <a:latin typeface="Aptos" panose="02110004020202020204"/>
              </a:rPr>
              <a:t>;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13–16).</a:t>
            </a:r>
          </a:p>
        </p:txBody>
      </p:sp>
    </p:spTree>
    <p:extLst>
      <p:ext uri="{BB962C8B-B14F-4D97-AF65-F5344CB8AC3E}">
        <p14:creationId xmlns:p14="http://schemas.microsoft.com/office/powerpoint/2010/main" xmlns="" val="313406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WOŃ CHRYSTUSA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Jesteśmy bowiem dla Boga wonią Chrystusa wśród tych, którzy dostępują zbawienia, i wśród tych, którzy giną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Koryntian </a:t>
            </a:r>
            <a:r>
              <a:rPr lang="en" sz="1400" b="1" dirty="0" smtClean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pl-PL" sz="1400" b="1" dirty="0" smtClean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582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Mówiąc o tym, jak Bóg „otworzył drzwi”, aby </a:t>
            </a:r>
            <a:r>
              <a:rPr lang="pl-PL" sz="2000" b="1" dirty="0" smtClean="0"/>
              <a:t>               </a:t>
            </a:r>
            <a:r>
              <a:rPr lang="en" sz="2000" b="1" dirty="0" smtClean="0"/>
              <a:t>w </a:t>
            </a:r>
            <a:r>
              <a:rPr lang="en" sz="2000" b="1" dirty="0"/>
              <a:t>Troadzie skutecznie głoszono ewangelię, Paweł wybucha okrzykiem uwielbienia i zwycięstwa: „</a:t>
            </a:r>
            <a:r>
              <a:rPr lang="en-US" sz="2000" b="1" dirty="0"/>
              <a:t>Lecz Bogu niech będą dzięki, który zawsze prowadzi nas w Chrystusie w triumfalnym pochodzie i przez nas roznosi wszędzie woń poznania Go</a:t>
            </a:r>
            <a:r>
              <a:rPr lang="en" sz="2000" b="1" dirty="0"/>
              <a:t>” (2 Kor </a:t>
            </a:r>
            <a:r>
              <a:rPr lang="en" sz="2000" b="1" dirty="0" smtClean="0"/>
              <a:t>2</a:t>
            </a:r>
            <a:r>
              <a:rPr lang="pl-PL" sz="2000" b="1" dirty="0" smtClean="0"/>
              <a:t>,</a:t>
            </a:r>
            <a:r>
              <a:rPr lang="en" sz="2000" b="1" dirty="0" smtClean="0"/>
              <a:t>14</a:t>
            </a:r>
            <a:r>
              <a:rPr lang="en" sz="2000" b="1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Jak wszechobecna woń, poznanie Chrystusa dociera do każdej duszy. Dla Koryntian, podobnie jak dla nas, jest to woń życia wiecznego. Dla tych jednak, którzy odrzucają wezwanie, staje się zapachem </a:t>
            </a:r>
            <a:r>
              <a:rPr lang="en" sz="2000" b="1" dirty="0" smtClean="0"/>
              <a:t>śmierci</a:t>
            </a:r>
            <a:r>
              <a:rPr lang="pl-PL" sz="2000" b="1" dirty="0" smtClean="0"/>
              <a:t> </a:t>
            </a:r>
            <a:r>
              <a:rPr lang="en" sz="2000" b="1" dirty="0" smtClean="0"/>
              <a:t>(2 </a:t>
            </a:r>
            <a:r>
              <a:rPr lang="en" sz="2000" b="1" dirty="0"/>
              <a:t>Kor </a:t>
            </a:r>
            <a:r>
              <a:rPr lang="en" sz="2000" b="1" dirty="0" smtClean="0"/>
              <a:t>2</a:t>
            </a:r>
            <a:r>
              <a:rPr lang="pl-PL" sz="2000" b="1" dirty="0" smtClean="0"/>
              <a:t>,</a:t>
            </a:r>
            <a:r>
              <a:rPr lang="en" sz="2000" b="1" dirty="0" smtClean="0"/>
              <a:t>15–16</a:t>
            </a:r>
            <a:r>
              <a:rPr lang="en" sz="2000" b="1" dirty="0"/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13A2B04A-9E99-7331-3EBA-05B75651AE14}"/>
              </a:ext>
            </a:extLst>
          </p:cNvPr>
          <p:cNvSpPr txBox="1"/>
          <p:nvPr/>
        </p:nvSpPr>
        <p:spPr>
          <a:xfrm>
            <a:off x="2109400" y="5025242"/>
            <a:ext cx="44321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Świadomy tej odpowiedzialności, Paweł wyjaśnia, że przesłanie należy przekazywać szczerze, nie dla osobistego zysku, lecz dla zbawienia </a:t>
            </a:r>
            <a:r>
              <a:rPr lang="en" sz="2000" b="1" dirty="0" smtClean="0"/>
              <a:t>słuchaczy</a:t>
            </a:r>
            <a:r>
              <a:rPr lang="pl-PL" sz="2000" b="1" dirty="0" smtClean="0"/>
              <a:t> </a:t>
            </a:r>
            <a:r>
              <a:rPr lang="en" sz="2000" b="1" dirty="0" smtClean="0"/>
              <a:t>(2 </a:t>
            </a:r>
            <a:r>
              <a:rPr lang="en" sz="2000" b="1" dirty="0"/>
              <a:t>Kor </a:t>
            </a:r>
            <a:r>
              <a:rPr lang="en" sz="2000" b="1" dirty="0" smtClean="0"/>
              <a:t>2</a:t>
            </a:r>
            <a:r>
              <a:rPr lang="pl-PL" sz="2000" b="1" dirty="0" smtClean="0"/>
              <a:t>,</a:t>
            </a:r>
            <a:r>
              <a:rPr lang="en" sz="2000" b="1" dirty="0" smtClean="0"/>
              <a:t>17</a:t>
            </a:r>
            <a:r>
              <a:rPr lang="en" sz="2000" b="1" dirty="0"/>
              <a:t>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4145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„</a:t>
            </a:r>
            <a:r>
              <a:rPr lang="en-US" sz="2800" b="1" dirty="0">
                <a:latin typeface="Constantia" panose="02030602050306030303" pitchFamily="18" charset="0"/>
              </a:rPr>
              <a:t>Ten wierny posłaniec przyniósł radosną wiadomość, że wśród wierzących w Koryncie zaszła wspaniała zmiana. Wielu przyjęło pouczenie zawarte w liście Pawła i pokutowało za swoje grzechy. Ich życie nie było już ujmą dla chrześcijaństwa, lecz wywierało potężny wpływ na rzecz praktycznej pobożności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Skrucha, która rodzi się pod wpływem łaski Bożej działającej na serce, prowadzi do wyznania i porzucenia grzechu. Takie właśnie owoce, jak oznajmił apostoł, były widoczne w życiu wierzących w Koryncie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697A149-7736-E05F-7122-BA67908A336A}"/>
              </a:ext>
            </a:extLst>
          </p:cNvPr>
          <p:cNvSpPr txBox="1"/>
          <p:nvPr/>
        </p:nvSpPr>
        <p:spPr>
          <a:xfrm>
            <a:off x="8207262" y="5905938"/>
            <a:ext cx="3757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" sz="1600" b="1" i="1" dirty="0"/>
              <a:t>Działalność apostołów</a:t>
            </a:r>
            <a:r>
              <a:rPr lang="en" sz="1600" b="1" dirty="0"/>
              <a:t>, s. 324)</a:t>
            </a:r>
          </a:p>
        </p:txBody>
      </p:sp>
    </p:spTree>
    <p:extLst>
      <p:ext uri="{BB962C8B-B14F-4D97-AF65-F5344CB8AC3E}">
        <p14:creationId xmlns:p14="http://schemas.microsoft.com/office/powerpoint/2010/main" xmlns="" val="214316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1098</Words>
  <Application>Microsoft Office PowerPoint</Application>
  <PresentationFormat>Niestandardowy</PresentationFormat>
  <Paragraphs>59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Aptos</vt:lpstr>
      <vt:lpstr>Comic Sans MS</vt:lpstr>
      <vt:lpstr>Constantia</vt:lpstr>
      <vt:lpstr>Aptos Display</vt:lpstr>
      <vt:lpstr>Tema de Office</vt:lpstr>
      <vt:lpstr>2_Tema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Wiesław Szwajcowski</cp:lastModifiedBy>
  <cp:revision>82</cp:revision>
  <dcterms:created xsi:type="dcterms:W3CDTF">2026-07-22T06:08:40Z</dcterms:created>
  <dcterms:modified xsi:type="dcterms:W3CDTF">2026-08-26T20:07:01Z</dcterms:modified>
</cp:coreProperties>
</file>