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Comic Sans MS" pitchFamily="66" charset="0"/>
      <p:regular r:id="rId18"/>
      <p:bold r:id="rId19"/>
      <p:italic r:id="rId20"/>
      <p:boldItalic r:id="rId21"/>
    </p:embeddedFont>
    <p:embeddedFont>
      <p:font typeface="Constantia" pitchFamily="18" charset="0"/>
      <p:regular r:id="rId22"/>
      <p:bold r:id="rId23"/>
      <p:italic r:id="rId24"/>
      <p:boldItalic r:id="rId25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-144" y="-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Jak Bóg pierwotnie porozumiewał </a:t>
          </a:r>
          <a:r>
            <a:rPr lang="en" sz="2000" dirty="0" smtClean="0">
              <a:effectLst/>
            </a:rPr>
            <a:t>się</a:t>
          </a:r>
          <a:r>
            <a:rPr lang="pl-PL" sz="2000" dirty="0" smtClean="0">
              <a:effectLst/>
            </a:rPr>
            <a:t>    </a:t>
          </a:r>
          <a:r>
            <a:rPr lang="en" sz="2000" dirty="0" smtClean="0">
              <a:effectLst/>
            </a:rPr>
            <a:t> </a:t>
          </a:r>
          <a:r>
            <a:rPr lang="en" sz="2000" dirty="0">
              <a:effectLst/>
            </a:rPr>
            <a:t>z ludzkością?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Jak ludzkość przestała porozumiewać się z Bogiem?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Jak Bóg próbował przywrócić łączność?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Dlaczego dziś nie możemy porozumiewać się z Bogiem bezpośrednio?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Jak możemy dziś porozumiewać się </a:t>
          </a:r>
          <a:r>
            <a:rPr lang="pl-PL" sz="2000" dirty="0" smtClean="0">
              <a:effectLst/>
            </a:rPr>
            <a:t>       </a:t>
          </a:r>
          <a:r>
            <a:rPr lang="en" sz="2000" dirty="0" smtClean="0">
              <a:effectLst/>
            </a:rPr>
            <a:t>z </a:t>
          </a:r>
          <a:r>
            <a:rPr lang="en" sz="2000" dirty="0">
              <a:effectLst/>
            </a:rPr>
            <a:t>Bogiem?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  <dgm:t>
        <a:bodyPr/>
        <a:lstStyle/>
        <a:p>
          <a:endParaRPr lang="pl-PL"/>
        </a:p>
      </dgm:t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  <dgm:t>
        <a:bodyPr/>
        <a:lstStyle/>
        <a:p>
          <a:endParaRPr lang="pl-PL"/>
        </a:p>
      </dgm:t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  <dgm:t>
        <a:bodyPr/>
        <a:lstStyle/>
        <a:p>
          <a:endParaRPr lang="pl-PL"/>
        </a:p>
      </dgm:t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  <dgm:t>
        <a:bodyPr/>
        <a:lstStyle/>
        <a:p>
          <a:endParaRPr lang="pl-PL"/>
        </a:p>
      </dgm:t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  <dgm:t>
        <a:bodyPr/>
        <a:lstStyle/>
        <a:p>
          <a:endParaRPr lang="pl-PL"/>
        </a:p>
      </dgm:t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  <dgm:t>
        <a:bodyPr/>
        <a:lstStyle/>
        <a:p>
          <a:endParaRPr lang="pl-PL"/>
        </a:p>
      </dgm:t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  <dgm:t>
        <a:bodyPr/>
        <a:lstStyle/>
        <a:p>
          <a:endParaRPr lang="pl-PL"/>
        </a:p>
      </dgm:t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  <dgm:t>
        <a:bodyPr/>
        <a:lstStyle/>
        <a:p>
          <a:endParaRPr lang="pl-PL"/>
        </a:p>
      </dgm:t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  <dgm:t>
        <a:bodyPr/>
        <a:lstStyle/>
        <a:p>
          <a:endParaRPr lang="pl-PL"/>
        </a:p>
      </dgm:t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Ewa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Ból podczas porodu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Utrata równości z Adamem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Ciężka praca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Uprawa żywności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400" b="1" dirty="0" smtClean="0">
              <a:effectLst>
                <a:outerShdw blurRad="38100" dist="38100" dir="2700000" algn="tl">
                  <a:srgbClr val="000000"/>
                </a:outerShdw>
              </a:effectLst>
            </a:rPr>
            <a:t>Wszyscy</a:t>
          </a:r>
          <a:endParaRPr lang="en" sz="14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Śmierć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Oddzielenie od Boga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75365" custScaleY="76918" custLinFactY="-1326" custLinFactNeighborX="-4867" custLinFactNeighborY="-100000">
        <dgm:presLayoutVars>
          <dgm:chMax val="1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pl-PL"/>
        </a:p>
      </dgm:t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Y="-12561" custLinFactNeighborX="143" custLinFactNeighborY="-1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86765" custScaleY="84223" custLinFactNeighborX="14654" custLinFactNeighborY="-60048">
        <dgm:presLayoutVars>
          <dgm:chMax val="1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pl-PL"/>
        </a:p>
      </dgm:t>
    </dgm:pt>
    <dgm:pt modelId="{B88879ED-2486-40B7-B176-CD90F8AE9BD1}" type="pres">
      <dgm:prSet presAssocID="{2BE56907-F565-4D5E-AC3C-22AF77149957}" presName="descendantText" presStyleLbl="alignAcc1" presStyleIdx="1" presStyleCnt="3" custScaleX="91554" custScaleY="157598" custLinFactNeighborX="1087" custLinFactNeighborY="-5484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92698" custScaleY="84487" custLinFactNeighborX="-6751" custLinFactNeighborY="49057">
        <dgm:presLayoutVars>
          <dgm:chMax val="1"/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pl-PL"/>
        </a:p>
      </dgm:t>
    </dgm:pt>
    <dgm:pt modelId="{10EEF041-E6A6-492D-A7E3-3DB76943A600}" type="pres">
      <dgm:prSet presAssocID="{5092DA41-403F-47B8-91D8-633930F07697}" presName="descendantText" presStyleLbl="alignAcc1" presStyleIdx="2" presStyleCnt="3" custScaleX="88730" custScaleY="211466" custLinFactY="3433" custLinFactNeighborX="680" custLinFactNeighborY="10000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 dirty="0">
              <a:effectLst/>
            </a:rPr>
            <a:t>Jak Bóg pierwotnie porozumiewał </a:t>
          </a:r>
          <a:r>
            <a:rPr lang="en" sz="2000" kern="1200" dirty="0" smtClean="0">
              <a:effectLst/>
            </a:rPr>
            <a:t>się</a:t>
          </a:r>
          <a:r>
            <a:rPr lang="pl-PL" sz="2000" kern="1200" dirty="0" smtClean="0">
              <a:effectLst/>
            </a:rPr>
            <a:t>    </a:t>
          </a:r>
          <a:r>
            <a:rPr lang="en" sz="2000" kern="1200" dirty="0" smtClean="0">
              <a:effectLst/>
            </a:rPr>
            <a:t> </a:t>
          </a:r>
          <a:r>
            <a:rPr lang="en" sz="2000" kern="1200" dirty="0">
              <a:effectLst/>
            </a:rPr>
            <a:t>z ludzkością?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1595" y="27424"/>
        <a:ext cx="584046" cy="584046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1595" y="27424"/>
        <a:ext cx="584046" cy="584046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 dirty="0">
              <a:effectLst/>
            </a:rPr>
            <a:t>Jak ludzkość przestała porozumiewać się z Bogiem?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351595" y="713043"/>
        <a:ext cx="584046" cy="584046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351595" y="713043"/>
        <a:ext cx="584046" cy="584046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 dirty="0">
              <a:effectLst/>
            </a:rPr>
            <a:t>Jak Bóg próbował przywrócić łączność?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351595" y="1398663"/>
        <a:ext cx="584046" cy="584046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351595" y="1398663"/>
        <a:ext cx="584046" cy="584046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 dirty="0">
              <a:effectLst/>
            </a:rPr>
            <a:t>Dlaczego dziś nie możemy porozumiewać się z Bogiem bezpośrednio?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351595" y="2084283"/>
        <a:ext cx="584046" cy="584046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351595" y="2084283"/>
        <a:ext cx="584046" cy="584046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 dirty="0">
              <a:effectLst/>
            </a:rPr>
            <a:t>Jak możemy dziś porozumiewać się </a:t>
          </a:r>
          <a:r>
            <a:rPr lang="pl-PL" sz="2000" kern="1200" dirty="0" smtClean="0">
              <a:effectLst/>
            </a:rPr>
            <a:t>       </a:t>
          </a:r>
          <a:r>
            <a:rPr lang="en" sz="2000" kern="1200" dirty="0" smtClean="0">
              <a:effectLst/>
            </a:rPr>
            <a:t>z </a:t>
          </a:r>
          <a:r>
            <a:rPr lang="en" sz="2000" kern="1200" dirty="0">
              <a:effectLst/>
            </a:rPr>
            <a:t>Bogiem?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351595" y="2769903"/>
        <a:ext cx="584046" cy="58404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107063" y="106009"/>
          <a:ext cx="315867" cy="504101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Ewa</a:t>
          </a:r>
        </a:p>
      </dsp:txBody>
      <dsp:txXfrm rot="5400000">
        <a:off x="107063" y="106009"/>
        <a:ext cx="315867" cy="504101"/>
      </dsp:txXfrm>
    </dsp:sp>
    <dsp:sp modelId="{EBCB0F9C-9A2A-4CB8-B625-28085C230517}">
      <dsp:nvSpPr>
        <dsp:cNvPr id="0" name=""/>
        <dsp:cNvSpPr/>
      </dsp:nvSpPr>
      <dsp:spPr>
        <a:xfrm rot="5400000">
          <a:off x="2355361" y="-1576789"/>
          <a:ext cx="383010" cy="395180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••"/>
          </a:pPr>
          <a:r>
            <a:rPr lang="en" sz="1800" b="1" kern="1200" dirty="0"/>
            <a:t>Ból podczas porodu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••"/>
          </a:pPr>
          <a:r>
            <a:rPr lang="en" sz="1800" b="1" kern="1200" dirty="0"/>
            <a:t>Utrata równości z Adamem</a:t>
          </a:r>
        </a:p>
      </dsp:txBody>
      <dsp:txXfrm rot="5400000">
        <a:off x="2355361" y="-1576789"/>
        <a:ext cx="383010" cy="3951805"/>
      </dsp:txXfrm>
    </dsp:sp>
    <dsp:sp modelId="{7A26033D-C22A-4F50-AA3D-A8F9E6619CC7}">
      <dsp:nvSpPr>
        <dsp:cNvPr id="0" name=""/>
        <dsp:cNvSpPr/>
      </dsp:nvSpPr>
      <dsp:spPr>
        <a:xfrm rot="5400000">
          <a:off x="132796" y="615332"/>
          <a:ext cx="266033" cy="412950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5400000">
        <a:off x="132796" y="615332"/>
        <a:ext cx="266033" cy="412950"/>
      </dsp:txXfrm>
    </dsp:sp>
    <dsp:sp modelId="{B88879ED-2486-40B7-B176-CD90F8AE9BD1}">
      <dsp:nvSpPr>
        <dsp:cNvPr id="0" name=""/>
        <dsp:cNvSpPr/>
      </dsp:nvSpPr>
      <dsp:spPr>
        <a:xfrm rot="5400000">
          <a:off x="2371488" y="-1118159"/>
          <a:ext cx="323570" cy="3923501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••"/>
          </a:pPr>
          <a:r>
            <a:rPr lang="en" sz="1800" b="1" kern="1200" dirty="0"/>
            <a:t>Ciężka praca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••"/>
          </a:pPr>
          <a:r>
            <a:rPr lang="en" sz="1800" b="1" kern="1200" dirty="0"/>
            <a:t>Uprawa żywności</a:t>
          </a:r>
        </a:p>
      </dsp:txBody>
      <dsp:txXfrm rot="5400000">
        <a:off x="2371488" y="-1118159"/>
        <a:ext cx="323570" cy="3923501"/>
      </dsp:txXfrm>
    </dsp:sp>
    <dsp:sp modelId="{50467A6B-5600-4D08-A7A4-1E31712E37CF}">
      <dsp:nvSpPr>
        <dsp:cNvPr id="0" name=""/>
        <dsp:cNvSpPr/>
      </dsp:nvSpPr>
      <dsp:spPr>
        <a:xfrm rot="5400000">
          <a:off x="91611" y="1171944"/>
          <a:ext cx="266866" cy="426069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400" b="1" kern="1200" dirty="0" smtClean="0">
              <a:effectLst>
                <a:outerShdw blurRad="38100" dist="38100" dir="2700000" algn="tl">
                  <a:srgbClr val="000000"/>
                </a:outerShdw>
              </a:effectLst>
            </a:rPr>
            <a:t>Wszyscy</a:t>
          </a:r>
          <a:endParaRPr lang="en" sz="14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5400000">
        <a:off x="91611" y="1171944"/>
        <a:ext cx="266866" cy="426069"/>
      </dsp:txXfrm>
    </dsp:sp>
    <dsp:sp modelId="{10EEF041-E6A6-492D-A7E3-3DB76943A600}">
      <dsp:nvSpPr>
        <dsp:cNvPr id="0" name=""/>
        <dsp:cNvSpPr/>
      </dsp:nvSpPr>
      <dsp:spPr>
        <a:xfrm rot="5400000">
          <a:off x="2238315" y="-455486"/>
          <a:ext cx="434169" cy="3685191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••"/>
          </a:pPr>
          <a:r>
            <a:rPr lang="en" sz="1800" b="1" kern="1200" dirty="0"/>
            <a:t>Śmierć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••"/>
          </a:pPr>
          <a:r>
            <a:rPr lang="en" sz="1800" b="1" kern="1200" dirty="0"/>
            <a:t>Oddzielenie od Boga</a:t>
          </a:r>
        </a:p>
      </dsp:txBody>
      <dsp:txXfrm rot="5400000">
        <a:off x="2238315" y="-455486"/>
        <a:ext cx="434169" cy="3685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 xmlns="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 xmlns="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033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12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1341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4233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99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646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8268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954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8305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000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900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microsoft.com/office/2007/relationships/hdphoto" Target="../media/hdphoto5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3.png"/><Relationship Id="rId7" Type="http://schemas.openxmlformats.org/officeDocument/2006/relationships/diagramData" Target="../diagrams/data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microsoft.com/office/2007/relationships/diagramDrawing" Target="../diagrams/drawing2.xml"/><Relationship Id="rId5" Type="http://schemas.openxmlformats.org/officeDocument/2006/relationships/image" Target="../media/image34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529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STWÓRCA PRZEMAWIA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0182B58B-E9ED-F4B6-9BEA-03BE68F3BA5F}"/>
              </a:ext>
            </a:extLst>
          </p:cNvPr>
          <p:cNvSpPr txBox="1"/>
          <p:nvPr/>
        </p:nvSpPr>
        <p:spPr>
          <a:xfrm>
            <a:off x="8870258" y="6519446"/>
            <a:ext cx="3321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Lekcja 1 na </a:t>
            </a:r>
            <a:r>
              <a:rPr kumimoji="0" lang="en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kumimoji="0" lang="pl-PL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kumimoji="0" lang="en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października </a:t>
            </a:r>
            <a:r>
              <a:rPr kumimoji="0" lang="en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088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0205D939-00C4-4F2E-9797-3170DD040D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38EE4E44-1403-472B-8C01-D354CB8F5A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83CCE40-4C5F-42D3-86D9-7892AD1E98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xmlns="" id="{C9CC7EB9-4964-D0E4-2EAE-B00BCA6026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xmlns="" id="{D5FB2A13-FA9D-3F04-23FD-CAA1E1FA36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„Wielokrotnie i na różne sposoby przemawiał niegdyś Bóg do ojców przez proroków, a w tych ostatecznych dniach przemówił do nas przez Syna, którego ustanowił dziedzicem wszystkiego i przez którego także stworzył wszechświat” (Hebrajczyków 1,1–2).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88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7FD14EAE-4961-C4D8-B049-9A6F0F139FC5}"/>
              </a:ext>
            </a:extLst>
          </p:cNvPr>
          <p:cNvGraphicFramePr/>
          <p:nvPr/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CC50C88-D337-1334-5651-9D1FA5AC059E}"/>
              </a:ext>
            </a:extLst>
          </p:cNvPr>
          <p:cNvSpPr txBox="1"/>
          <p:nvPr/>
        </p:nvSpPr>
        <p:spPr>
          <a:xfrm>
            <a:off x="352425" y="247650"/>
            <a:ext cx="64566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Czy kiedykolwiek rozmawiałeś bezpośrednio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Bogiem? Czy kiedykolwiek słyszałeś Jego słowa? Odpowiedź jest oczywiście następująca: „Nie”.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34356" y="123827"/>
            <a:ext cx="5105220" cy="2856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6DB83916-EC20-F9FF-E2D5-EC84FA1D2E64}"/>
              </a:ext>
            </a:extLst>
          </p:cNvPr>
          <p:cNvSpPr txBox="1"/>
          <p:nvPr/>
        </p:nvSpPr>
        <p:spPr>
          <a:xfrm>
            <a:off x="352424" y="1916103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Dlaczego nie możemy rozmawiać z Bogiem bezpośrednio? Czy zawsze tak było? Czy kiedykolwiek będziemy mogli to robić?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40FD6359-AAC4-9C8F-94BE-C8B6BD999B6F}"/>
              </a:ext>
            </a:extLst>
          </p:cNvPr>
          <p:cNvSpPr txBox="1"/>
          <p:nvPr/>
        </p:nvSpPr>
        <p:spPr>
          <a:xfrm>
            <a:off x="358175" y="120580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Możemy rozmawiać z Bogiem jedynie pośrednio (przez modlitwę, Biblię, proroków…).</a:t>
            </a:r>
          </a:p>
        </p:txBody>
      </p:sp>
    </p:spTree>
    <p:extLst>
      <p:ext uri="{BB962C8B-B14F-4D97-AF65-F5344CB8AC3E}">
        <p14:creationId xmlns:p14="http://schemas.microsoft.com/office/powerpoint/2010/main" xmlns="" val="376249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7BC0F8B1-F985-469B-8332-13DBC76655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xmlns="" id="{89D15953-1642-4DD6-AD9E-01AA19247F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xmlns="" id="{FBF3780C-749F-4B50-9E1D-F2B1F6DBB7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JAK BÓG PIERWOTNIE POROZUMIEWAŁ SIĘ Z LUDZKOŚCIĄ?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AF5ED87-860F-FECB-E1D8-704F90DC581A}"/>
              </a:ext>
            </a:extLst>
          </p:cNvPr>
          <p:cNvSpPr txBox="1"/>
          <p:nvPr/>
        </p:nvSpPr>
        <p:spPr>
          <a:xfrm>
            <a:off x="109268" y="396324"/>
            <a:ext cx="11996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„I dał Pan Bóg człowiekowi taki rozkaz: Z każdego drzewa tego ogrodu możesz jeść” (Rodzaju 2,16).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 początku Bóg stworzył świat, aby zamieszkali w nim ludzie (Izajasza 45,18).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Ludzkość była już kompletna i gotowa, by zamieszkać w nowo stworzonym świecie (Rdz 1,27).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Tego samego dnia stworzył Ewę z jednego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żeber Adama (Rdz 2,18.21–22).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Gdy wszystko było gotowe, stworzył Adama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prochu ziemi (Rdz 2,4–7).</a:t>
            </a:r>
          </a:p>
        </p:txBody>
      </p:sp>
    </p:spTree>
    <p:extLst>
      <p:ext uri="{BB962C8B-B14F-4D97-AF65-F5344CB8AC3E}">
        <p14:creationId xmlns:p14="http://schemas.microsoft.com/office/powerpoint/2010/main" xmlns="" val="1947284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90F533E9-6690-41A8-A372-4C6C622D0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99413ED5-9ED4-4772-BCE4-2BCAE6B12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trakcie tego procesu Bóg wielokrotnie porozumiewał się z Adamem: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DAE25D71-D2F5-53E4-7167-E6E6E5CF10B0}"/>
              </a:ext>
            </a:extLst>
          </p:cNvPr>
          <p:cNvSpPr txBox="1"/>
          <p:nvPr/>
        </p:nvSpPr>
        <p:spPr>
          <a:xfrm>
            <a:off x="8940456" y="5355853"/>
            <a:ext cx="32515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Przedstawił mu Ewę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połączył ich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małżeństwie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Rdz 2,22–24).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2552D844-1789-CB5F-75E0-24D65A640AED}"/>
              </a:ext>
            </a:extLst>
          </p:cNvPr>
          <p:cNvSpPr txBox="1"/>
          <p:nvPr/>
        </p:nvSpPr>
        <p:spPr>
          <a:xfrm>
            <a:off x="8905208" y="4564642"/>
            <a:ext cx="32867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Polecił mu nadać nazwy zwierzętom (Rdz 2,19).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F2752BFD-04E7-D624-5251-447E7244E87F}"/>
              </a:ext>
            </a:extLst>
          </p:cNvPr>
          <p:cNvSpPr txBox="1"/>
          <p:nvPr/>
        </p:nvSpPr>
        <p:spPr>
          <a:xfrm>
            <a:off x="8887735" y="3756865"/>
            <a:ext cx="33042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Wskazał mu ograniczenia (Rdz 2,16–17).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/>
            </a:r>
            <a:b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B82A27D2-2ECB-06C7-9089-CC1E37AF63E4}"/>
              </a:ext>
            </a:extLst>
          </p:cNvPr>
          <p:cNvSpPr txBox="1"/>
          <p:nvPr/>
        </p:nvSpPr>
        <p:spPr>
          <a:xfrm>
            <a:off x="8882215" y="2385047"/>
            <a:ext cx="33097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Dał mu wskazówki dotyczące pracy, którą miał wykonywać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Edenie (Rdz 2,15).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JAK BÓG PIERWOTNIE POROZUMIEWAŁ SIĘ Z LUDZKOŚCIĄ?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„I dał Pan Bóg człowiekowi taki rozkaz: Z każdego drzewa tego ogrodu możesz jeść” (Rodzaju 2,16).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xmlns="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xmlns="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xmlns="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xmlns="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xmlns="" val="2006529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xmlns="" id="{18ED5DE8-CA8B-4332-9D76-60AD9B8183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22983B4D-AA9E-4FCA-A321-B873627932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C575CF26-3D3C-4C5A-A2B7-00432016EF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99413ED5-9ED4-4772-BCE4-2BCAE6B12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xmlns="" id="{59ECFFD6-BDE6-853E-6374-1F5E88272D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Bóg pouczył Adama i Ewę, jak powinni postępować i co powinni jeść (Rdz 1,28–29).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28F1393-8B10-78F0-207E-83EA793B4774}"/>
              </a:ext>
            </a:extLst>
          </p:cNvPr>
          <p:cNvSpPr txBox="1"/>
          <p:nvPr/>
        </p:nvSpPr>
        <p:spPr>
          <a:xfrm>
            <a:off x="281976" y="570414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 tej chwili spotykał się z nimi codziennie w porze wieczornego chłodu (Rdz 3,8).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A2A6974-F77F-216A-D0D9-157839E1CF28}"/>
              </a:ext>
            </a:extLst>
          </p:cNvPr>
          <p:cNvSpPr txBox="1"/>
          <p:nvPr/>
        </p:nvSpPr>
        <p:spPr>
          <a:xfrm>
            <a:off x="276225" y="4337701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Następnie ustanowił siódmy dzień, aby mogli przez cały ten dzień cieszyć się swoim towarzystwem.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Stworzył ich jako istoty społeczne, zdolne porozumiewać się nie tylko ze sobą nawzajem, ale również z innymi istotami (na przykład z aniołami).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xmlns="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JAK BÓG PIERWOTNIE POROZUMIEWAŁ SIĘ Z LUDZKOŚCIĄ?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B1365ECA-0299-C4AF-13AA-5A5B4C0CCD66}"/>
              </a:ext>
            </a:extLst>
          </p:cNvPr>
          <p:cNvSpPr txBox="1"/>
          <p:nvPr/>
        </p:nvSpPr>
        <p:spPr>
          <a:xfrm>
            <a:off x="0" y="377760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„I dał Pan Bóg człowiekowi taki rozkaz: Z każdego drzewa tego ogrodu możesz jeść” (Rodzaju 2,16).</a:t>
            </a:r>
          </a:p>
        </p:txBody>
      </p:sp>
    </p:spTree>
    <p:extLst>
      <p:ext uri="{BB962C8B-B14F-4D97-AF65-F5344CB8AC3E}">
        <p14:creationId xmlns:p14="http://schemas.microsoft.com/office/powerpoint/2010/main" xmlns="" val="3248138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4770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5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JAKI SPOSÓB LUDZKOŚĆ PRZESTAŁA POROZUMIEWAĆ SIĘ Z BOGIEM?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97B1CC0D-64B4-7E60-4E32-2EA4C3C2D3A0}"/>
              </a:ext>
            </a:extLst>
          </p:cNvPr>
          <p:cNvSpPr txBox="1"/>
          <p:nvPr/>
        </p:nvSpPr>
        <p:spPr>
          <a:xfrm>
            <a:off x="494581" y="386786"/>
            <a:ext cx="1112232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„A on odpowiedział: Usłyszałem twój głos w ogrodzie i przestraszyłem się, ponieważ jestem nagi, dlatego ukryłem się” (Rodzaju 3,10).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Adam i Ewa zostali stworzeni ze zdolnością dokonywania wolnych wyborów. Aby mogli korzystać z tej wolności, Bóg dał im wszystko, ale jedno drzewo zastrzegł dla siebie (Rdz 2,16–17).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Kolejną negatywną reakcją było tak silne poczucie winy z powodu nieposłuszeństwa, że nie chcieli już porozumiewać się z Bogiem (Rdz 3,8).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212B4F1-DE63-E026-2E21-07A832DF930A}"/>
              </a:ext>
            </a:extLst>
          </p:cNvPr>
          <p:cNvSpPr txBox="1"/>
          <p:nvPr/>
        </p:nvSpPr>
        <p:spPr>
          <a:xfrm>
            <a:off x="0" y="5500821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tej chwili zniknęła okrywająca ich szata chwały. Uświadomili sobie swoją nagość i szukali sposobu, by ukryć swój błąd (Rdz 3,7).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266994BC-768B-37C4-CB16-A25A745B3882}"/>
              </a:ext>
            </a:extLst>
          </p:cNvPr>
          <p:cNvSpPr txBox="1"/>
          <p:nvPr/>
        </p:nvSpPr>
        <p:spPr>
          <a:xfrm>
            <a:off x="0" y="4900973"/>
            <a:ext cx="96170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Zafascynowana niezwykłością zakazanego owocu Ewa zjadła go i skłoniła do tego Adama, który również go spożył (Rdz 3,6).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7704490C-0D79-4F75-8EC5-039297EE2AF6}"/>
              </a:ext>
            </a:extLst>
          </p:cNvPr>
          <p:cNvSpPr txBox="1"/>
          <p:nvPr/>
        </p:nvSpPr>
        <p:spPr>
          <a:xfrm>
            <a:off x="1" y="3386522"/>
            <a:ext cx="95695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 tym właśnie drzewie kusiciel, ukryty pod postacią węża i udający, że zależy mu na dobru Adama i Ewy, wypowiedział szereg kłamstw (które Ewa przekazała Adamowi): jesteście nieśmiertelni („na pewno nie umrzecie”); będziecie bogami („będziecie jak Bóg”); Bóg ukrywa przed wami prawdę („Bóg wie, że…”) (Rdz 3,1–5).</a:t>
            </a:r>
          </a:p>
        </p:txBody>
      </p:sp>
    </p:spTree>
    <p:extLst>
      <p:ext uri="{BB962C8B-B14F-4D97-AF65-F5344CB8AC3E}">
        <p14:creationId xmlns:p14="http://schemas.microsoft.com/office/powerpoint/2010/main" xmlns="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83494" y="4665127"/>
            <a:ext cx="3408506" cy="1917284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0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 JAKI SPOSÓB BÓG PRÓBOWAŁ PRZYWRÓCIĆ ŁĄCZNOŚĆ?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F6CC614-EF68-C141-2A2C-C6581B47980D}"/>
              </a:ext>
            </a:extLst>
          </p:cNvPr>
          <p:cNvSpPr txBox="1"/>
          <p:nvPr/>
        </p:nvSpPr>
        <p:spPr>
          <a:xfrm>
            <a:off x="368060" y="512587"/>
            <a:ext cx="11294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„Lecz Pan Bóg zawołał na człowieka i rzekł do niego: Gdzie jesteś?” (Rodzaju 3,9</a:t>
            </a:r>
            <a:r>
              <a:rPr kumimoji="0" lang="e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" sz="18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Wiedząc, że Adam i Ewa zgrzeszyli, Bóg zgodnie ze swoim zwyczajem zbliżył się do nich, aby z nimi porozmawiać. Po raz pierwszy, zamiast radośnie wyjść Mu na spotkanie, musieli zostać przez Niego wezwani (Rdz 3,8–9).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E8804883-85B3-9DDD-B6EA-D73A26152A2C}"/>
              </a:ext>
            </a:extLst>
          </p:cNvPr>
          <p:cNvSpPr txBox="1"/>
          <p:nvPr/>
        </p:nvSpPr>
        <p:spPr>
          <a:xfrm>
            <a:off x="2438409" y="3795028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Wiele wieków później Bóg spojrzał na innego grzesznika, aby doprowadzić go do skruchy: na Piotra (Łk 22,61–62).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BD62D7E2-D9B5-458D-F235-0D0C7ED5A3C5}"/>
              </a:ext>
            </a:extLst>
          </p:cNvPr>
          <p:cNvSpPr txBox="1"/>
          <p:nvPr/>
        </p:nvSpPr>
        <p:spPr>
          <a:xfrm>
            <a:off x="0" y="5737753"/>
            <a:ext cx="88353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Dzisiaj my, ludzie, zachowujemy się podobnie. Trzymamy się grzechu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  <a:r>
              <a:rPr lang="pl-PL" sz="2000" b="1" dirty="0" smtClean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próbujemy się usprawiedliwiać. Chociaż grzech do nas „przylgnął”, Bóg nadal pragnie nas odnowić i wzywa: „Przyjdźcie do Mnie” (Iz 55,3).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6ED2F0F2-C794-5788-CE73-7106D6992245}"/>
              </a:ext>
            </a:extLst>
          </p:cNvPr>
          <p:cNvSpPr txBox="1"/>
          <p:nvPr/>
        </p:nvSpPr>
        <p:spPr>
          <a:xfrm>
            <a:off x="2461266" y="4443908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przeciwieństwie do Piotra, który uznał swój grzech, Adam i Ewa zaczęli usprawiedliwiać się przed Bogiem i obwiniać innych za swoje wykroczenie (Rdz 3,12–13).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6DC541AC-0FD9-3DB8-D615-361F6287647B}"/>
              </a:ext>
            </a:extLst>
          </p:cNvPr>
          <p:cNvSpPr txBox="1"/>
          <p:nvPr/>
        </p:nvSpPr>
        <p:spPr>
          <a:xfrm>
            <a:off x="3732831" y="2187949"/>
            <a:ext cx="62902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Chociaż oni nie chcieli porozumiewać się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</a:t>
            </a:r>
            <a:r>
              <a:rPr kumimoji="0" lang="pl-PL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Bogiem, Bóg pragnął porozumiewać się z nimi. Nie unikał towarzystwa grzesznika, lecz skonfrontował go z jego grzechem, starając się doprowadzić go do skruchy (Rdz 3,10–11).</a:t>
            </a:r>
          </a:p>
        </p:txBody>
      </p:sp>
    </p:spTree>
    <p:extLst>
      <p:ext uri="{BB962C8B-B14F-4D97-AF65-F5344CB8AC3E}">
        <p14:creationId xmlns:p14="http://schemas.microsoft.com/office/powerpoint/2010/main" xmlns="" val="32069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4628" y="1264340"/>
            <a:ext cx="3063959" cy="1723477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DLACZEGO NIE MOŻEMY DZIŚ POROZUMIEWAĆ SIĘ Z BOGIEM BEZPOŚREDNIO?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„I tak wygnał człowieka, a na wschód od ogrodu Eden umieścił cheruby i płomienisty miecz obracający się we wszystkie strony, aby strzegły drogi do drzewa życia” (Rodzaju 3,24).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5BC786AE-3E4A-959B-8591-452ADF3EEEFB}"/>
              </a:ext>
            </a:extLst>
          </p:cNvPr>
          <p:cNvSpPr txBox="1"/>
          <p:nvPr/>
        </p:nvSpPr>
        <p:spPr>
          <a:xfrm>
            <a:off x="3244082" y="1212212"/>
            <a:ext cx="43099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Bóg przedstawił grzesznej parze konsekwencje ich grzechu, wśród których znalazła się niemożność ponownej bezpośredniej rozmowy z Bogiem po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wygnaniu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 Edenu (Rdz 3,16–24).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9B914D5-5EBD-D446-1E5F-4006744B21DD}"/>
              </a:ext>
            </a:extLst>
          </p:cNvPr>
          <p:cNvSpPr txBox="1"/>
          <p:nvPr/>
        </p:nvSpPr>
        <p:spPr>
          <a:xfrm>
            <a:off x="3038475" y="3183811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Zanim oznajmił konsekwencje grzechu, Bóg przedstawił im rozwiązanie: potomek Ewy położy kres władzy diabła i odnowi ludzkość (Rdz 3,15).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95EC5FBD-975A-9C4D-27E6-E3E3B006D542}"/>
              </a:ext>
            </a:extLst>
          </p:cNvPr>
          <p:cNvSpPr txBox="1"/>
          <p:nvPr/>
        </p:nvSpPr>
        <p:spPr>
          <a:xfrm>
            <a:off x="3052176" y="4017400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Przez proroków Bóg objawił, w jaki sposób dokona się odkupienie: sam Bóg stał się człowiekiem, poniósł śmierć za nasze grzechy, zmartwychwstał i obdarza nas życiem wiecznym (Iz 9,6; 53,6.10–11).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Konsekwencje dla: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xmlns="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95143711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A471673-7832-C6DC-9365-4DF814C9171D}"/>
              </a:ext>
            </a:extLst>
          </p:cNvPr>
          <p:cNvSpPr txBox="1"/>
          <p:nvPr/>
        </p:nvSpPr>
        <p:spPr>
          <a:xfrm>
            <a:off x="3075472" y="590245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Gdy tylko pojawił się grzech, pojawiła się również obietnica Zbawiciela.</a:t>
            </a:r>
          </a:p>
        </p:txBody>
      </p:sp>
    </p:spTree>
    <p:extLst>
      <p:ext uri="{BB962C8B-B14F-4D97-AF65-F5344CB8AC3E}">
        <p14:creationId xmlns:p14="http://schemas.microsoft.com/office/powerpoint/2010/main" xmlns="" val="92599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JAK MOŻEMY DZIŚ POROZUMIEWAĆ SIĘ Z BOGIEM?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„Synu człowieczy, ustanowiłem cię stróżem nad domem Izraela. Gdy usłyszysz słowo z moich ust, ostrzeżesz ich w moim imieniu” (Ezechiela 33,7</a:t>
            </a:r>
            <a:r>
              <a:rPr kumimoji="0" lang="en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lvl="0" algn="ctr">
              <a:defRPr/>
            </a:pPr>
            <a:endParaRPr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243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Aby porozumiewać się z nami dzisiaj, Bóg napisał dwie „księgi”, do których możemy się odwoływać: stworzenie i Biblię (Rz 1,20; 2 Tm 3,15).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B130ED01-C6AB-8B09-8927-34D3E6D15D2E}"/>
              </a:ext>
            </a:extLst>
          </p:cNvPr>
          <p:cNvSpPr txBox="1"/>
          <p:nvPr/>
        </p:nvSpPr>
        <p:spPr>
          <a:xfrm>
            <a:off x="2360223" y="5637086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Ponadto Bóg porozumiewa się z nami przez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modlitwę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(Ps 5,2), aniołów (Dz 8,26), proroków (Jl 2,28), a zwłaszcza przez Ducha Świętego (J 14,26).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F41BA48B-8C02-E414-4EE0-C56C422F9FEA}"/>
              </a:ext>
            </a:extLst>
          </p:cNvPr>
          <p:cNvSpPr txBox="1"/>
          <p:nvPr/>
        </p:nvSpPr>
        <p:spPr>
          <a:xfrm>
            <a:off x="2394729" y="4628407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niej odkrywamy, kim jesteśmy, skąd pochodzimy i dokąd zmierzamy. Znajdujemy tam Boży zamysł dotyczący naszego życia.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05DE2D16-B6D9-626B-E1D5-A423DDE354AF}"/>
              </a:ext>
            </a:extLst>
          </p:cNvPr>
          <p:cNvSpPr txBox="1"/>
          <p:nvPr/>
        </p:nvSpPr>
        <p:spPr>
          <a:xfrm>
            <a:off x="2397847" y="3124744"/>
            <a:ext cx="743673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Choć stworzenie mówi nam o Stwórcy, jest głęboko skażone grzechem. Biblia natomiast zawiera jasne i bezpośrednie wskazówki przekazane przez proroków, którzy otrzymywali poselstwa od Boga. W Biblii znajdujemy także najdoskonalsze objawienie Boga w życiu i służbie Jezusa (Hbr 1,1–2).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/>
            </a:r>
            <a:br>
              <a:rPr lang="en" sz="2000" b="1" dirty="0">
                <a:solidFill>
                  <a:prstClr val="black"/>
                </a:solidFill>
                <a:latin typeface="Aptos" panose="02110004020202020204"/>
              </a:rPr>
            </a:br>
            <a:endParaRPr lang="en" sz="2000" b="1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4163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„Człowiek miał współpracować z Bogiem. Jednak występek Adama 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           </a:t>
            </a:r>
            <a:r>
              <a:rPr kumimoji="0" lang="e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w 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znacznym stopniu zakłócił ten plan. Szatan doprowadził go do grzechu, a Pan po jego upadku nie porozumiewał się już z nim tak, jak wtedy, gdy był bez grzechu.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Po upadku Chrystus stał się nauczycielem Adama. Działał wobec ludzkości w zastępstwie Boga, ratując rodzaj ludzki przed natychmiastową śmiercią. Przyjął rolę pośrednika. Adamowi i Ewie dano czas próby, aby mogli powrócić do wierności Bogu, a plan ten obejmował również wszystkich ich potomków.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Bez pojednawczej ofiary Syna Bożego Bóg nie mógłby udzielać człowiekowi błogosławieństwa ani zbawienia. Bóg troszczył się o cześć swojego prawa. Przestąpienie tego prawa spowodowało straszliwe oddzielenie człowieka od Boga. Adamowi w stanie niewinności dana była bezpośrednia, swobodna i radosna społeczność ze swoim Stwórcą. Po jego występku Bóg porozumiewał się z człowiekiem wyłącznie przez Chrystusa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Constantia" panose="02030602050306030303" pitchFamily="18" charset="0"/>
              </a:rPr>
              <a:t>aniołów</a:t>
            </a:r>
            <a:r>
              <a:rPr lang="pl-PL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lang="en-US" sz="2400" b="1" dirty="0" smtClean="0">
                <a:solidFill>
                  <a:prstClr val="black"/>
                </a:solidFill>
                <a:latin typeface="Constantia" panose="02030602050306030303" pitchFamily="18" charset="0"/>
              </a:rPr>
              <a:t>”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B63CE35-0814-3253-34E3-86B7F486FC19}"/>
              </a:ext>
            </a:extLst>
          </p:cNvPr>
          <p:cNvSpPr txBox="1"/>
          <p:nvPr/>
        </p:nvSpPr>
        <p:spPr>
          <a:xfrm>
            <a:off x="5860211" y="6379400"/>
            <a:ext cx="6038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G. White („</a:t>
            </a:r>
            <a:r>
              <a:rPr kumimoji="0" lang="en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Conflict and Courage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”, 14 stycznia)</a:t>
            </a:r>
          </a:p>
        </p:txBody>
      </p:sp>
    </p:spTree>
    <p:extLst>
      <p:ext uri="{BB962C8B-B14F-4D97-AF65-F5344CB8AC3E}">
        <p14:creationId xmlns:p14="http://schemas.microsoft.com/office/powerpoint/2010/main" xmlns="" val="2552834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67578" y="5342294"/>
            <a:ext cx="3149766" cy="1171922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7579" y="3605147"/>
            <a:ext cx="3149766" cy="1440456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8114" y="748421"/>
            <a:ext cx="3161463" cy="144580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DODATEK: BIOGRAFIA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Gould i Elizabeth Harmon, najmłodsze z ośmiorga dzieci Eunice i Roberta Harmonów, urodziły się 26 listopada 1827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roku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 Gorham w stanie Maine w 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30C9959-2020-3CF2-A495-117B8AE222F8}"/>
              </a:ext>
            </a:extLst>
          </p:cNvPr>
          <p:cNvSpPr txBox="1"/>
          <p:nvPr/>
        </p:nvSpPr>
        <p:spPr>
          <a:xfrm>
            <a:off x="312322" y="2278752"/>
            <a:ext cx="100163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Kiedy Ellen miała dziewięć lat, koleżanka z klasy rzuciła w nią kamieniem, powodując poważne obrażenia twarzy. Uraz pozostawił trwałe następstwa, 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</a:t>
            </a:r>
            <a:r>
              <a:rPr kumimoji="0" lang="e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przez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które musiała przerwać naukę w szkole, a jej życie towarzyskie zostało ograniczone.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71AF794-8CDA-7673-9AA0-E2CBEDB2451A}"/>
              </a:ext>
            </a:extLst>
          </p:cNvPr>
          <p:cNvSpPr txBox="1"/>
          <p:nvPr/>
        </p:nvSpPr>
        <p:spPr>
          <a:xfrm>
            <a:off x="3601080" y="3295441"/>
            <a:ext cx="61582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Rodzina przyjęła nauki Williama Millera, a Ellen została ochrzczona w Kościele metodystycznym w 1842 roku.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E83DD52-096B-1348-350B-1A2402CAF9FB}"/>
              </a:ext>
            </a:extLst>
          </p:cNvPr>
          <p:cNvSpPr txBox="1"/>
          <p:nvPr/>
        </p:nvSpPr>
        <p:spPr>
          <a:xfrm>
            <a:off x="3566576" y="4251643"/>
            <a:ext cx="55141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czuła się jednak zagubiona i uważała się za niegodną zbawienia, dopóki pastor Levi Stockman nie pomógł jej zrozumieć prawdziwej miłości Boga.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BDA7E9B-3A70-8B39-B7D4-D02B1F164E5C}"/>
              </a:ext>
            </a:extLst>
          </p:cNvPr>
          <p:cNvSpPr txBox="1"/>
          <p:nvPr/>
        </p:nvSpPr>
        <p:spPr>
          <a:xfrm>
            <a:off x="3554084" y="5547355"/>
            <a:ext cx="45178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Od tej chwili głęboko pokochała Jezusa i służyła Mu przez resztę życia.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C00618FB-C2D1-C259-0F0B-881B65A04840}"/>
              </a:ext>
            </a:extLst>
          </p:cNvPr>
          <p:cNvSpPr txBox="1"/>
          <p:nvPr/>
        </p:nvSpPr>
        <p:spPr>
          <a:xfrm>
            <a:off x="3652839" y="1619188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Wkrótce potem rodzina przeprowadziła się do Portland, dużego miasta w stanie Maine, aby rozwinąć swój zakład kapeluszniczy.</a:t>
            </a:r>
          </a:p>
        </p:txBody>
      </p:sp>
    </p:spTree>
    <p:extLst>
      <p:ext uri="{BB962C8B-B14F-4D97-AF65-F5344CB8AC3E}">
        <p14:creationId xmlns:p14="http://schemas.microsoft.com/office/powerpoint/2010/main" xmlns="" val="391140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1465</Words>
  <Application>Microsoft Office PowerPoint</Application>
  <PresentationFormat>Niestandardowy</PresentationFormat>
  <Paragraphs>82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Arial</vt:lpstr>
      <vt:lpstr>Aptos</vt:lpstr>
      <vt:lpstr>Calibri</vt:lpstr>
      <vt:lpstr>Comic Sans MS</vt:lpstr>
      <vt:lpstr>Constantia</vt:lpstr>
      <vt:lpstr>Aptos Display</vt:lpstr>
      <vt:lpstr>1_Tema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Wiesław Szwajcowski</cp:lastModifiedBy>
  <cp:revision>39</cp:revision>
  <dcterms:created xsi:type="dcterms:W3CDTF">2026-09-07T12:37:12Z</dcterms:created>
  <dcterms:modified xsi:type="dcterms:W3CDTF">2026-10-01T21:07:54Z</dcterms:modified>
</cp:coreProperties>
</file>