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itchFamily="66" charset="0"/>
      <p:regular r:id="rId15"/>
      <p:bold r:id="rId16"/>
      <p:italic r:id="rId17"/>
      <p:boldItalic r:id="rId18"/>
    </p:embeddedFont>
    <p:embeddedFont>
      <p:font typeface="Constantia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#1" loCatId="picture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Wtedy właśnie Bóg zawarł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przymierze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Abramem, przechodząc pomiędzy złożonymi ofiarami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7-21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zmienił imię jego i Sary oraz zapewnił go, że jego potomkiem będzie syn Sary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1-8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ukazał się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Abrahamowi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widzialnej postaci wraz z dwoma aniołami i zapowiedział mu narodziny Izaaka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1-2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poprosił Abrahama, by złożył w ofierze swego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Izaaka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Zapewniając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ofiarę zastępczą, objawił mu wielki plan odkupienia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1-3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  <dgm:t>
        <a:bodyPr/>
        <a:lstStyle/>
        <a:p>
          <a:endParaRPr lang="pl-PL"/>
        </a:p>
      </dgm:t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  <dgm:t>
        <a:bodyPr/>
        <a:lstStyle/>
        <a:p>
          <a:endParaRPr lang="pl-PL"/>
        </a:p>
      </dgm:t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  <dgm:t>
        <a:bodyPr/>
        <a:lstStyle/>
        <a:p>
          <a:endParaRPr lang="pl-PL"/>
        </a:p>
      </dgm:t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  <dgm:t>
        <a:bodyPr/>
        <a:lstStyle/>
        <a:p>
          <a:endParaRPr lang="pl-PL"/>
        </a:p>
      </dgm:t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2E94B3D-4887-4052-9108-4A5F6E30E396}" type="presOf" srcId="{1645775C-B166-4877-AE68-92D7E00D3383}" destId="{2D218103-F19F-4379-AD3F-192432DCACB8}" srcOrd="1" destOrd="0" presId="urn:microsoft.com/office/officeart/2005/8/layout/vList4#1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65A60689-1F95-4B90-A226-F9C5ED7F6DCB}" type="presOf" srcId="{B153A74C-6CDA-4FA6-8EAA-A3D9D306606B}" destId="{66940E5F-11B5-4318-8D9F-ABC59C67A972}" srcOrd="0" destOrd="0" presId="urn:microsoft.com/office/officeart/2005/8/layout/vList4#1"/>
    <dgm:cxn modelId="{8190EBFF-2028-4ACD-B11B-60C3E145DE22}" type="presOf" srcId="{1645775C-B166-4877-AE68-92D7E00D3383}" destId="{DB901CF0-473D-4E0F-BF26-5C219F695B8B}" srcOrd="0" destOrd="0" presId="urn:microsoft.com/office/officeart/2005/8/layout/vList4#1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83B47611-D2AE-42A9-97ED-E778AA625812}" type="presOf" srcId="{C980763B-B45D-47D8-A091-59CD3B2ED63E}" destId="{3704D1A6-3A1E-4D4C-B913-F471D354579D}" srcOrd="1" destOrd="0" presId="urn:microsoft.com/office/officeart/2005/8/layout/vList4#1"/>
    <dgm:cxn modelId="{AFA8D58C-6CCB-44B0-BFEF-8DC95CC33BAF}" type="presOf" srcId="{C980763B-B45D-47D8-A091-59CD3B2ED63E}" destId="{F1C20DE1-D577-4111-B099-21CA8EF386D2}" srcOrd="0" destOrd="0" presId="urn:microsoft.com/office/officeart/2005/8/layout/vList4#1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CCF8CEED-CD9E-4598-A43C-1350BD2A9999}" type="presOf" srcId="{F4610E80-4EA3-47E2-B382-D17B8EA4B5F0}" destId="{92AA474A-1740-4263-977A-67953F07C79F}" srcOrd="0" destOrd="0" presId="urn:microsoft.com/office/officeart/2005/8/layout/vList4#1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6B8B5D8D-2628-4E06-86B1-466FCFE7E14F}" type="presOf" srcId="{F4610E80-4EA3-47E2-B382-D17B8EA4B5F0}" destId="{E91911FC-64FF-4564-8AA1-4E52A028F2CD}" srcOrd="1" destOrd="0" presId="urn:microsoft.com/office/officeart/2005/8/layout/vList4#1"/>
    <dgm:cxn modelId="{C841B746-5058-4365-A678-9988F866472E}" type="presOf" srcId="{B80B4D25-B8C0-4234-BE4B-8943C9D019EA}" destId="{A20F8E67-3891-461A-9F41-4162F105D6E1}" srcOrd="1" destOrd="0" presId="urn:microsoft.com/office/officeart/2005/8/layout/vList4#1"/>
    <dgm:cxn modelId="{AB464AB6-19CB-4019-B339-53A83D2AF948}" type="presOf" srcId="{B80B4D25-B8C0-4234-BE4B-8943C9D019EA}" destId="{662BB74B-9E2C-4F62-8BB5-7C3EF4E7B9C3}" srcOrd="0" destOrd="0" presId="urn:microsoft.com/office/officeart/2005/8/layout/vList4#1"/>
    <dgm:cxn modelId="{6B300228-93C7-4492-9405-6B96DAEE9B91}" type="presParOf" srcId="{66940E5F-11B5-4318-8D9F-ABC59C67A972}" destId="{22379186-B708-4C7D-8FA9-C923C59ACDF6}" srcOrd="0" destOrd="0" presId="urn:microsoft.com/office/officeart/2005/8/layout/vList4#1"/>
    <dgm:cxn modelId="{D923F563-541B-41B4-AD99-BB0F7A781824}" type="presParOf" srcId="{22379186-B708-4C7D-8FA9-C923C59ACDF6}" destId="{92AA474A-1740-4263-977A-67953F07C79F}" srcOrd="0" destOrd="0" presId="urn:microsoft.com/office/officeart/2005/8/layout/vList4#1"/>
    <dgm:cxn modelId="{29230E24-42CD-4FA1-9592-A731DC0ACFB4}" type="presParOf" srcId="{22379186-B708-4C7D-8FA9-C923C59ACDF6}" destId="{51B27083-B009-4DBA-8978-E052AC4B7311}" srcOrd="1" destOrd="0" presId="urn:microsoft.com/office/officeart/2005/8/layout/vList4#1"/>
    <dgm:cxn modelId="{C76A7F19-BD03-412C-99F7-67C509D11BDA}" type="presParOf" srcId="{22379186-B708-4C7D-8FA9-C923C59ACDF6}" destId="{E91911FC-64FF-4564-8AA1-4E52A028F2CD}" srcOrd="2" destOrd="0" presId="urn:microsoft.com/office/officeart/2005/8/layout/vList4#1"/>
    <dgm:cxn modelId="{02F20770-EC42-41D5-88DF-ABA6A6CDABFC}" type="presParOf" srcId="{66940E5F-11B5-4318-8D9F-ABC59C67A972}" destId="{8DBF250E-C665-4516-8762-741B4FE75A98}" srcOrd="1" destOrd="0" presId="urn:microsoft.com/office/officeart/2005/8/layout/vList4#1"/>
    <dgm:cxn modelId="{E4969F29-0849-4151-8E82-C792510288F0}" type="presParOf" srcId="{66940E5F-11B5-4318-8D9F-ABC59C67A972}" destId="{ECBB244F-8FC1-49ED-93E5-9E77BC3930A3}" srcOrd="2" destOrd="0" presId="urn:microsoft.com/office/officeart/2005/8/layout/vList4#1"/>
    <dgm:cxn modelId="{7FB20895-6501-4BD3-89C8-68E655EB18A1}" type="presParOf" srcId="{ECBB244F-8FC1-49ED-93E5-9E77BC3930A3}" destId="{DB901CF0-473D-4E0F-BF26-5C219F695B8B}" srcOrd="0" destOrd="0" presId="urn:microsoft.com/office/officeart/2005/8/layout/vList4#1"/>
    <dgm:cxn modelId="{2C0FBEA1-3521-42C7-88DA-AE974E431FF0}" type="presParOf" srcId="{ECBB244F-8FC1-49ED-93E5-9E77BC3930A3}" destId="{71011F65-FDA4-4BA7-AB08-D129F5FB81CD}" srcOrd="1" destOrd="0" presId="urn:microsoft.com/office/officeart/2005/8/layout/vList4#1"/>
    <dgm:cxn modelId="{99E834A5-E390-40B7-A71F-08A1BF679B53}" type="presParOf" srcId="{ECBB244F-8FC1-49ED-93E5-9E77BC3930A3}" destId="{2D218103-F19F-4379-AD3F-192432DCACB8}" srcOrd="2" destOrd="0" presId="urn:microsoft.com/office/officeart/2005/8/layout/vList4#1"/>
    <dgm:cxn modelId="{57C331F3-F6E3-469E-A246-FD40677128A0}" type="presParOf" srcId="{66940E5F-11B5-4318-8D9F-ABC59C67A972}" destId="{C774C60B-D63C-4F37-81C7-86640E899C93}" srcOrd="3" destOrd="0" presId="urn:microsoft.com/office/officeart/2005/8/layout/vList4#1"/>
    <dgm:cxn modelId="{1B867B4A-BBFA-4F3D-8C0F-74C432BDDDEC}" type="presParOf" srcId="{66940E5F-11B5-4318-8D9F-ABC59C67A972}" destId="{A3F8AEEA-5DC1-488E-BE5C-CCC186C432C6}" srcOrd="4" destOrd="0" presId="urn:microsoft.com/office/officeart/2005/8/layout/vList4#1"/>
    <dgm:cxn modelId="{02E046F5-E32D-4D8D-ABF0-A121BFB9CE9A}" type="presParOf" srcId="{A3F8AEEA-5DC1-488E-BE5C-CCC186C432C6}" destId="{662BB74B-9E2C-4F62-8BB5-7C3EF4E7B9C3}" srcOrd="0" destOrd="0" presId="urn:microsoft.com/office/officeart/2005/8/layout/vList4#1"/>
    <dgm:cxn modelId="{2DAE91F7-3BFB-4416-AD6A-874AFC110E72}" type="presParOf" srcId="{A3F8AEEA-5DC1-488E-BE5C-CCC186C432C6}" destId="{61254A0A-9E03-4BE7-82AB-482A33CC26F4}" srcOrd="1" destOrd="0" presId="urn:microsoft.com/office/officeart/2005/8/layout/vList4#1"/>
    <dgm:cxn modelId="{1F279AB8-DC36-4667-B556-BA1792EF5FD1}" type="presParOf" srcId="{A3F8AEEA-5DC1-488E-BE5C-CCC186C432C6}" destId="{A20F8E67-3891-461A-9F41-4162F105D6E1}" srcOrd="2" destOrd="0" presId="urn:microsoft.com/office/officeart/2005/8/layout/vList4#1"/>
    <dgm:cxn modelId="{C2236833-AABC-40BF-ADBC-6094ADA58BB8}" type="presParOf" srcId="{66940E5F-11B5-4318-8D9F-ABC59C67A972}" destId="{EF631866-BC13-4B76-B110-DDE1630068EA}" srcOrd="5" destOrd="0" presId="urn:microsoft.com/office/officeart/2005/8/layout/vList4#1"/>
    <dgm:cxn modelId="{5BCD461D-364D-4C9A-9A03-5B10C42204F2}" type="presParOf" srcId="{66940E5F-11B5-4318-8D9F-ABC59C67A972}" destId="{0247BB42-3E5C-41D6-A3D8-23A79AF5FA41}" srcOrd="6" destOrd="0" presId="urn:microsoft.com/office/officeart/2005/8/layout/vList4#1"/>
    <dgm:cxn modelId="{7429980E-5076-4B47-A515-C53D7A4E7C5D}" type="presParOf" srcId="{0247BB42-3E5C-41D6-A3D8-23A79AF5FA41}" destId="{F1C20DE1-D577-4111-B099-21CA8EF386D2}" srcOrd="0" destOrd="0" presId="urn:microsoft.com/office/officeart/2005/8/layout/vList4#1"/>
    <dgm:cxn modelId="{5F8427D6-5E7D-4B7D-84ED-E8C3116A053D}" type="presParOf" srcId="{0247BB42-3E5C-41D6-A3D8-23A79AF5FA41}" destId="{8A842A48-1079-4542-94D2-33CB6B8C61FF}" srcOrd="1" destOrd="0" presId="urn:microsoft.com/office/officeart/2005/8/layout/vList4#1"/>
    <dgm:cxn modelId="{4DD71262-C612-4498-ADE6-41D9A69F14CB}" type="presParOf" srcId="{0247BB42-3E5C-41D6-A3D8-23A79AF5FA41}" destId="{3704D1A6-3A1E-4D4C-B913-F471D354579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#2" loCatId="picture" qsTypeId="urn:microsoft.com/office/officeart/2005/8/quickstyle/simple5#4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Sychem otrzymał obietnicę, że jego potomkowie odziedziczą ziemię Kanaan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6-7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Betel Bóg odnowił swoje przymierze, mówiąc mu, że jego potomstwo będzie jak „proch ziemi”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13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14-18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Mamre otrzymał zapewnienie, że jego potomstwo będzie tak liczne jak gwiazdy. „Abram uwierzył Panu, a On poczytał mu to za sprawiedliwość”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15</a:t>
          </a:r>
          <a:r>
            <a:rPr lang="pl-PL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1-6)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  <dgm:t>
        <a:bodyPr/>
        <a:lstStyle/>
        <a:p>
          <a:endParaRPr lang="pl-PL"/>
        </a:p>
      </dgm:t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  <dgm:t>
        <a:bodyPr/>
        <a:lstStyle/>
        <a:p>
          <a:endParaRPr lang="pl-PL"/>
        </a:p>
      </dgm:t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  <dgm:t>
        <a:bodyPr/>
        <a:lstStyle/>
        <a:p>
          <a:endParaRPr lang="pl-PL"/>
        </a:p>
      </dgm:t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45650AD-B04C-467F-BACC-D17BFD2DB86A}" type="presOf" srcId="{491BE7FD-8FE6-44EE-AF33-5F9CB9DC3673}" destId="{C6BEE319-2734-4FA5-96E0-DDDCA80DD95A}" srcOrd="1" destOrd="0" presId="urn:microsoft.com/office/officeart/2005/8/layout/vList4#2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5393ECC7-D794-4FB7-A423-E44C1D1D18C2}" type="presOf" srcId="{C3D3DA70-85C8-4FD5-99F3-98BF13042262}" destId="{92C56584-FD49-4784-ACAE-E75CA382016A}" srcOrd="1" destOrd="0" presId="urn:microsoft.com/office/officeart/2005/8/layout/vList4#2"/>
    <dgm:cxn modelId="{0D5F6F82-B366-4AD7-B7B2-F090F1F66DFE}" type="presOf" srcId="{A7D4F87E-0341-4A97-BC66-2F68D2A2E44E}" destId="{75B2397F-AF99-4F1F-82DF-D4016A7DA322}" srcOrd="1" destOrd="0" presId="urn:microsoft.com/office/officeart/2005/8/layout/vList4#2"/>
    <dgm:cxn modelId="{DFDF328D-2FC2-4E99-8F60-6096DE2367E6}" type="presOf" srcId="{C3D3DA70-85C8-4FD5-99F3-98BF13042262}" destId="{71436BC0-B46F-428C-919A-DB60CA8C0C2F}" srcOrd="0" destOrd="0" presId="urn:microsoft.com/office/officeart/2005/8/layout/vList4#2"/>
    <dgm:cxn modelId="{A7A16B40-6C4D-4B36-9D64-526B2D33C394}" type="presOf" srcId="{B153A74C-6CDA-4FA6-8EAA-A3D9D306606B}" destId="{0C5C82AA-8003-4CC6-9466-4FE10012F4BC}" srcOrd="0" destOrd="0" presId="urn:microsoft.com/office/officeart/2005/8/layout/vList4#2"/>
    <dgm:cxn modelId="{59EBBA47-342D-4FDF-B8B1-A96DB0E56DE2}" type="presOf" srcId="{491BE7FD-8FE6-44EE-AF33-5F9CB9DC3673}" destId="{66288725-619E-4C10-9BAE-98B76CD56E82}" srcOrd="0" destOrd="0" presId="urn:microsoft.com/office/officeart/2005/8/layout/vList4#2"/>
    <dgm:cxn modelId="{2C03EC90-F930-4450-8BA8-54346F869825}" type="presOf" srcId="{A7D4F87E-0341-4A97-BC66-2F68D2A2E44E}" destId="{01F4ED62-D99A-4E0A-B413-9C2F2F2F67B8}" srcOrd="0" destOrd="0" presId="urn:microsoft.com/office/officeart/2005/8/layout/vList4#2"/>
    <dgm:cxn modelId="{BC450CAE-FC22-4D27-AB1C-972040BED8E3}" type="presParOf" srcId="{0C5C82AA-8003-4CC6-9466-4FE10012F4BC}" destId="{E20839F9-6B55-4B89-A779-BA72DF9C8D69}" srcOrd="0" destOrd="0" presId="urn:microsoft.com/office/officeart/2005/8/layout/vList4#2"/>
    <dgm:cxn modelId="{6F1D5DDE-8B7A-44B0-B0CC-E04F97F2B7E3}" type="presParOf" srcId="{E20839F9-6B55-4B89-A779-BA72DF9C8D69}" destId="{01F4ED62-D99A-4E0A-B413-9C2F2F2F67B8}" srcOrd="0" destOrd="0" presId="urn:microsoft.com/office/officeart/2005/8/layout/vList4#2"/>
    <dgm:cxn modelId="{66C1B4CA-0D13-42BE-B3DF-EFF819A1EF60}" type="presParOf" srcId="{E20839F9-6B55-4B89-A779-BA72DF9C8D69}" destId="{FDBE7BA9-F2C9-492E-83BA-2EED7B3E52A1}" srcOrd="1" destOrd="0" presId="urn:microsoft.com/office/officeart/2005/8/layout/vList4#2"/>
    <dgm:cxn modelId="{EEFEEE0A-AD75-4BD3-A310-7543CAE141FD}" type="presParOf" srcId="{E20839F9-6B55-4B89-A779-BA72DF9C8D69}" destId="{75B2397F-AF99-4F1F-82DF-D4016A7DA322}" srcOrd="2" destOrd="0" presId="urn:microsoft.com/office/officeart/2005/8/layout/vList4#2"/>
    <dgm:cxn modelId="{1043B782-7078-4DFD-8DE5-1C5F75AA7B34}" type="presParOf" srcId="{0C5C82AA-8003-4CC6-9466-4FE10012F4BC}" destId="{FCD4AE24-9B34-4DBD-8F16-59D4C73B1A09}" srcOrd="1" destOrd="0" presId="urn:microsoft.com/office/officeart/2005/8/layout/vList4#2"/>
    <dgm:cxn modelId="{F69C83B4-907F-4096-8B53-8FD0E6700869}" type="presParOf" srcId="{0C5C82AA-8003-4CC6-9466-4FE10012F4BC}" destId="{F5712FCD-436C-431B-B2AC-CD704D5EF4E8}" srcOrd="2" destOrd="0" presId="urn:microsoft.com/office/officeart/2005/8/layout/vList4#2"/>
    <dgm:cxn modelId="{B34F6B43-B924-4E36-8D84-30267AAB50D1}" type="presParOf" srcId="{F5712FCD-436C-431B-B2AC-CD704D5EF4E8}" destId="{66288725-619E-4C10-9BAE-98B76CD56E82}" srcOrd="0" destOrd="0" presId="urn:microsoft.com/office/officeart/2005/8/layout/vList4#2"/>
    <dgm:cxn modelId="{06B14629-95C7-4E14-B7F4-415456A2130A}" type="presParOf" srcId="{F5712FCD-436C-431B-B2AC-CD704D5EF4E8}" destId="{64766CB8-A1C6-464D-9FA2-A493A09185E9}" srcOrd="1" destOrd="0" presId="urn:microsoft.com/office/officeart/2005/8/layout/vList4#2"/>
    <dgm:cxn modelId="{ADE7E971-FD18-4938-A4D9-5DC6891B9591}" type="presParOf" srcId="{F5712FCD-436C-431B-B2AC-CD704D5EF4E8}" destId="{C6BEE319-2734-4FA5-96E0-DDDCA80DD95A}" srcOrd="2" destOrd="0" presId="urn:microsoft.com/office/officeart/2005/8/layout/vList4#2"/>
    <dgm:cxn modelId="{C98AA9FD-4E0B-4066-A913-897AFE20FF95}" type="presParOf" srcId="{0C5C82AA-8003-4CC6-9466-4FE10012F4BC}" destId="{0DF8987E-BC51-4BAC-B5D0-CDEB493BB134}" srcOrd="3" destOrd="0" presId="urn:microsoft.com/office/officeart/2005/8/layout/vList4#2"/>
    <dgm:cxn modelId="{8318FCAF-72DF-4FD7-8AE3-9B4FED5B0AE2}" type="presParOf" srcId="{0C5C82AA-8003-4CC6-9466-4FE10012F4BC}" destId="{69AA5BD4-5602-4150-BDDF-B472377140D7}" srcOrd="4" destOrd="0" presId="urn:microsoft.com/office/officeart/2005/8/layout/vList4#2"/>
    <dgm:cxn modelId="{29F61D2C-DDF4-4E80-8931-2E25E7F38B69}" type="presParOf" srcId="{69AA5BD4-5602-4150-BDDF-B472377140D7}" destId="{71436BC0-B46F-428C-919A-DB60CA8C0C2F}" srcOrd="0" destOrd="0" presId="urn:microsoft.com/office/officeart/2005/8/layout/vList4#2"/>
    <dgm:cxn modelId="{1AF275B8-5E52-4AAA-9446-4E0941FF411A}" type="presParOf" srcId="{69AA5BD4-5602-4150-BDDF-B472377140D7}" destId="{EB2C40E9-8ADC-4E8F-B069-5B0EF8221EA8}" srcOrd="1" destOrd="0" presId="urn:microsoft.com/office/officeart/2005/8/layout/vList4#2"/>
    <dgm:cxn modelId="{E7998952-55A8-4E06-9F81-32852D2C77C7}" type="presParOf" srcId="{69AA5BD4-5602-4150-BDDF-B472377140D7}" destId="{92C56584-FD49-4784-ACAE-E75CA382016A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2" qsCatId="3D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Nie wyróżniał się wyglądem fizycznym, lecz duchowym (w.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Był wzgardzony, </a:t>
          </a:r>
          <a:r>
            <a:rPr lang="en-US" sz="1800" b="1" noProof="0" dirty="0" err="1"/>
            <a:t>doświadczony</a:t>
          </a:r>
          <a:r>
            <a:rPr lang="en-US" sz="1800" b="1" noProof="0" dirty="0"/>
            <a:t> </a:t>
          </a:r>
          <a:r>
            <a:rPr lang="en-US" sz="1800" b="1" noProof="0" dirty="0" err="1" smtClean="0"/>
            <a:t>cierpieniem</a:t>
          </a:r>
          <a:r>
            <a:rPr lang="pl-PL" sz="1800" b="1" noProof="0" dirty="0" smtClean="0"/>
            <a:t>              </a:t>
          </a:r>
          <a:r>
            <a:rPr lang="en-US" sz="1800" b="1" noProof="0" dirty="0" smtClean="0"/>
            <a:t> </a:t>
          </a:r>
          <a:r>
            <a:rPr lang="en-US" sz="1800" b="1" noProof="0" dirty="0"/>
            <a:t>i odrzucony (w.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Choć uzdrawiał tłumy, nie przyjęli Go (w.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Przez swoją śmierć na krzyżu zapewnia nam zbawienie (w.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Bóg złożył na Nim wszystkie nasze grzechy (w.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Nie bronił się przed swoimi oskarżycielami (w.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 err="1"/>
            <a:t>Został</a:t>
          </a:r>
          <a:r>
            <a:rPr lang="en-US" sz="1800" b="1" noProof="0" dirty="0"/>
            <a:t> </a:t>
          </a:r>
          <a:r>
            <a:rPr lang="en-US" sz="1800" b="1" noProof="0" dirty="0" err="1" smtClean="0"/>
            <a:t>osądzony</a:t>
          </a:r>
          <a:r>
            <a:rPr lang="pl-PL" sz="1800" b="1" noProof="0" dirty="0" smtClean="0"/>
            <a:t>      </a:t>
          </a:r>
          <a:r>
            <a:rPr lang="en-US" sz="1800" b="1" noProof="0" dirty="0" smtClean="0"/>
            <a:t> </a:t>
          </a:r>
          <a:r>
            <a:rPr lang="en-US" sz="1800" b="1" noProof="0" dirty="0"/>
            <a:t>i skazany na śmierć (w.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 err="1"/>
            <a:t>Został</a:t>
          </a:r>
          <a:r>
            <a:rPr lang="en-US" sz="1800" b="1" noProof="0" dirty="0"/>
            <a:t> </a:t>
          </a:r>
          <a:r>
            <a:rPr lang="en-US" sz="1800" b="1" noProof="0" dirty="0" err="1" smtClean="0"/>
            <a:t>pochowany</a:t>
          </a:r>
          <a:r>
            <a:rPr lang="pl-PL" sz="1800" b="1" noProof="0" dirty="0" smtClean="0"/>
            <a:t>  </a:t>
          </a:r>
          <a:r>
            <a:rPr lang="en-US" sz="1800" b="1" noProof="0" dirty="0" smtClean="0"/>
            <a:t> </a:t>
          </a:r>
          <a:r>
            <a:rPr lang="en-US" sz="1800" b="1" noProof="0" dirty="0"/>
            <a:t>z bogatymi (w.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Nigdy nie zgrzeszył</a:t>
          </a:r>
          <a:br>
            <a:rPr lang="en-US" sz="1800" b="1" noProof="0" dirty="0"/>
          </a:br>
          <a:r>
            <a:rPr lang="en-US" sz="1800" b="1" noProof="0" dirty="0"/>
            <a:t>(w.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Zmartwychwstał po swojej przebłagalnej </a:t>
          </a:r>
          <a:r>
            <a:rPr lang="en-US" sz="1800" b="1" noProof="0" dirty="0" err="1"/>
            <a:t>śmierci</a:t>
          </a:r>
          <a:r>
            <a:rPr lang="en-US" sz="1800" b="1" noProof="0" dirty="0"/>
            <a:t> </a:t>
          </a:r>
          <a:r>
            <a:rPr lang="en-US" sz="1800" b="1" noProof="0" dirty="0" smtClean="0"/>
            <a:t>(</a:t>
          </a:r>
          <a:r>
            <a:rPr lang="en-US" sz="1800" b="1" noProof="0" dirty="0"/>
            <a:t>w.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Pewnego dnia będzie żył z tymi, których odkupił (w.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Tymczasem wstawia się za nami (w.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ScaleX="100348" custLinFactNeighborX="229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ScaleX="103929" custLinFactNeighborX="63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400800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Wtedy właśnie Bóg zawarł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przymierze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Abramem, przechodząc pomiędzy złożonymi ofiarami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7-21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405116" y="0"/>
        <a:ext cx="4995683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80160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400800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zmienił imię jego i Sary oraz zapewnił go, że jego potomkiem będzie syn Sary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1-8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405116" y="1374518"/>
        <a:ext cx="4995683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80160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400800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ukazał się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Abrahamowi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widzialnej postaci wraz z dwoma aniołami i zapowiedział mu narodziny Izaaka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1-2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405116" y="2749037"/>
        <a:ext cx="4995683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80160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400800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Bóg poprosił Abrahama, by złożył w ofierze swego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Izaaka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Zapewniając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ofiarę zastępczą, objawił mu wielki plan odkupienia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1-3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405116" y="4123555"/>
        <a:ext cx="4995683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80160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Sychem otrzymał obietnicę, że jego potomkowie odziedziczą ziemię Kanaan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6-7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Betel Bóg odnowił swoje przymierze, mówiąc mu, że jego potomstwo będzie jak „proch ziemi”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13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14-18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 Mamre otrzymał zapewnienie, że jego potomstwo będzie tak liczne jak gwiazdy. „Abram uwierzył Panu, a On poczytał mu to za sprawiedliwość”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Rdz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15</a:t>
          </a:r>
          <a:r>
            <a:rPr lang="pl-PL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</a:t>
          </a:r>
          <a:r>
            <a:rPr lang="en-US" sz="2000" b="1" kern="1200" noProof="0" dirty="0" smtClean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6151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Nie wyróżniał się wyglądem fizycznym, lecz duchowym (w. 2)</a:t>
          </a:r>
          <a:endParaRPr lang="en-US" sz="1800" kern="1200" noProof="0" dirty="0"/>
        </a:p>
      </dsp:txBody>
      <dsp:txXfrm>
        <a:off x="896151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7879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Był wzgardzony, </a:t>
          </a:r>
          <a:r>
            <a:rPr lang="en-US" sz="1800" b="1" kern="1200" noProof="0" dirty="0" err="1"/>
            <a:t>doświadczony</a:t>
          </a:r>
          <a:r>
            <a:rPr lang="en-US" sz="1800" b="1" kern="1200" noProof="0" dirty="0"/>
            <a:t> </a:t>
          </a:r>
          <a:r>
            <a:rPr lang="en-US" sz="1800" b="1" kern="1200" noProof="0" dirty="0" err="1" smtClean="0"/>
            <a:t>cierpieniem</a:t>
          </a:r>
          <a:r>
            <a:rPr lang="pl-PL" sz="1800" b="1" kern="1200" noProof="0" dirty="0" smtClean="0"/>
            <a:t>              </a:t>
          </a:r>
          <a:r>
            <a:rPr lang="en-US" sz="1800" b="1" kern="1200" noProof="0" dirty="0" smtClean="0"/>
            <a:t> </a:t>
          </a:r>
          <a:r>
            <a:rPr lang="en-US" sz="1800" b="1" kern="1200" noProof="0" dirty="0"/>
            <a:t>i odrzucony (w. 3)</a:t>
          </a:r>
          <a:endParaRPr lang="en-US" sz="1800" kern="1200" noProof="0" dirty="0"/>
        </a:p>
      </dsp:txBody>
      <dsp:txXfrm>
        <a:off x="4877879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6308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898932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Choć uzdrawiał tłumy, nie przyjęli Go (w. 4)</a:t>
          </a:r>
          <a:endParaRPr lang="en-US" sz="1800" kern="1200" noProof="0" dirty="0"/>
        </a:p>
      </dsp:txBody>
      <dsp:txXfrm>
        <a:off x="8898932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8108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3575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Przez swoją śmierć na krzyżu zapewnia nam zbawienie (w. 5)</a:t>
          </a:r>
          <a:endParaRPr lang="en-US" sz="1800" kern="1200" noProof="0" dirty="0"/>
        </a:p>
      </dsp:txBody>
      <dsp:txXfrm>
        <a:off x="893575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5303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Bóg złożył na Nim wszystkie nasze grzechy (w. 6)</a:t>
          </a:r>
          <a:endParaRPr lang="en-US" sz="1800" kern="1200" noProof="0" dirty="0"/>
        </a:p>
      </dsp:txBody>
      <dsp:txXfrm>
        <a:off x="4875303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3732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891203" y="1321935"/>
          <a:ext cx="2971550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Nie bronił się przed swoimi oskarżycielami (w. 7)</a:t>
          </a:r>
          <a:endParaRPr lang="en-US" sz="1800" kern="1200" noProof="0" dirty="0"/>
        </a:p>
      </dsp:txBody>
      <dsp:txXfrm>
        <a:off x="8891203" y="1321935"/>
        <a:ext cx="2971550" cy="925389"/>
      </dsp:txXfrm>
    </dsp:sp>
    <dsp:sp modelId="{A3375F40-8DD6-4373-81D7-EE4B422B8BEF}">
      <dsp:nvSpPr>
        <dsp:cNvPr id="0" name=""/>
        <dsp:cNvSpPr/>
      </dsp:nvSpPr>
      <dsp:spPr>
        <a:xfrm>
          <a:off x="7975532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6151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 err="1"/>
            <a:t>Został</a:t>
          </a:r>
          <a:r>
            <a:rPr lang="en-US" sz="1800" b="1" kern="1200" noProof="0" dirty="0"/>
            <a:t> </a:t>
          </a:r>
          <a:r>
            <a:rPr lang="en-US" sz="1800" b="1" kern="1200" noProof="0" dirty="0" err="1" smtClean="0"/>
            <a:t>osądzony</a:t>
          </a:r>
          <a:r>
            <a:rPr lang="pl-PL" sz="1800" b="1" kern="1200" noProof="0" dirty="0" smtClean="0"/>
            <a:t>      </a:t>
          </a:r>
          <a:r>
            <a:rPr lang="en-US" sz="1800" b="1" kern="1200" noProof="0" dirty="0" smtClean="0"/>
            <a:t> </a:t>
          </a:r>
          <a:r>
            <a:rPr lang="en-US" sz="1800" b="1" kern="1200" noProof="0" dirty="0"/>
            <a:t>i skazany na śmierć (w. 8)</a:t>
          </a:r>
          <a:endParaRPr lang="en-US" sz="1800" kern="1200" noProof="0" dirty="0"/>
        </a:p>
      </dsp:txBody>
      <dsp:txXfrm>
        <a:off x="896151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7879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 err="1"/>
            <a:t>Został</a:t>
          </a:r>
          <a:r>
            <a:rPr lang="en-US" sz="1800" b="1" kern="1200" noProof="0" dirty="0"/>
            <a:t> </a:t>
          </a:r>
          <a:r>
            <a:rPr lang="en-US" sz="1800" b="1" kern="1200" noProof="0" dirty="0" err="1" smtClean="0"/>
            <a:t>pochowany</a:t>
          </a:r>
          <a:r>
            <a:rPr lang="pl-PL" sz="1800" b="1" kern="1200" noProof="0" dirty="0" smtClean="0"/>
            <a:t>  </a:t>
          </a:r>
          <a:r>
            <a:rPr lang="en-US" sz="1800" b="1" kern="1200" noProof="0" dirty="0" smtClean="0"/>
            <a:t> </a:t>
          </a:r>
          <a:r>
            <a:rPr lang="en-US" sz="1800" b="1" kern="1200" noProof="0" dirty="0"/>
            <a:t>z bogatymi (w. 9a)</a:t>
          </a:r>
          <a:endParaRPr lang="en-US" sz="1800" kern="1200" noProof="0" dirty="0"/>
        </a:p>
      </dsp:txBody>
      <dsp:txXfrm>
        <a:off x="4877879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6308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898932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Nigdy nie zgrzeszył</a:t>
          </a:r>
          <a:br>
            <a:rPr lang="en-US" sz="1800" b="1" kern="1200" noProof="0" dirty="0"/>
          </a:br>
          <a:r>
            <a:rPr lang="en-US" sz="1800" b="1" kern="1200" noProof="0" dirty="0"/>
            <a:t>(w. 9b)</a:t>
          </a:r>
          <a:endParaRPr lang="en-US" sz="1800" kern="1200" noProof="0" dirty="0"/>
        </a:p>
      </dsp:txBody>
      <dsp:txXfrm>
        <a:off x="8898932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8108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68353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Zmartwychwstał po swojej przebłagalnej </a:t>
          </a:r>
          <a:r>
            <a:rPr lang="en-US" sz="1800" b="1" kern="1200" noProof="0" dirty="0" err="1"/>
            <a:t>śmierci</a:t>
          </a:r>
          <a:r>
            <a:rPr lang="en-US" sz="1800" b="1" kern="1200" noProof="0" dirty="0"/>
            <a:t> </a:t>
          </a:r>
          <a:r>
            <a:rPr lang="en-US" sz="1800" b="1" kern="1200" noProof="0" dirty="0" smtClean="0"/>
            <a:t>(</a:t>
          </a:r>
          <a:r>
            <a:rPr lang="en-US" sz="1800" b="1" kern="1200" noProof="0" dirty="0"/>
            <a:t>w. 10)</a:t>
          </a:r>
          <a:endParaRPr lang="en-US" sz="1800" kern="1200" noProof="0" dirty="0"/>
        </a:p>
      </dsp:txBody>
      <dsp:txXfrm>
        <a:off x="868353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791907" y="3651860"/>
          <a:ext cx="3077592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Pewnego dnia będzie żył z tymi, których odkupił (w. 11)</a:t>
          </a:r>
          <a:endParaRPr lang="en-US" sz="1800" kern="1200" noProof="0" dirty="0"/>
        </a:p>
      </dsp:txBody>
      <dsp:txXfrm>
        <a:off x="4791907" y="3651860"/>
        <a:ext cx="3077592" cy="925389"/>
      </dsp:txXfrm>
    </dsp:sp>
    <dsp:sp modelId="{CD8BC6EB-CBE6-4AFE-872D-39830C0A1935}">
      <dsp:nvSpPr>
        <dsp:cNvPr id="0" name=""/>
        <dsp:cNvSpPr/>
      </dsp:nvSpPr>
      <dsp:spPr>
        <a:xfrm>
          <a:off x="3968509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29307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Tymczasem wstawia się za nami (w. 12)</a:t>
          </a:r>
          <a:endParaRPr lang="en-US" sz="1800" kern="1200" noProof="0" dirty="0"/>
        </a:p>
      </dsp:txBody>
      <dsp:txXfrm>
        <a:off x="8929307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8008483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8775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3466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57404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39957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91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92867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7355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36224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4738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5236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55026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pPr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microsoft.com/office/2007/relationships/hdphoto" Target="../media/hdphoto9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5" Type="http://schemas.microsoft.com/office/2007/relationships/hdphoto" Target="../media/hdphoto11.wdp"/><Relationship Id="rId10" Type="http://schemas.openxmlformats.org/officeDocument/2006/relationships/image" Target="../media/image38.jpe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xmlns="" id="{2705E2BE-5F47-4B94-B624-7B4D140495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POWOŁANIE PROROKA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Lekcja 2 </a:t>
            </a:r>
            <a:r>
              <a:rPr lang="en-US" sz="1600" b="1" noProof="0" dirty="0" err="1">
                <a:solidFill>
                  <a:srgbClr val="145423"/>
                </a:solidFill>
              </a:rPr>
              <a:t>na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smtClean="0">
                <a:solidFill>
                  <a:srgbClr val="145423"/>
                </a:solidFill>
              </a:rPr>
              <a:t>10</a:t>
            </a:r>
            <a:r>
              <a:rPr lang="pl-PL" sz="1600" b="1" noProof="0" dirty="0" smtClean="0">
                <a:solidFill>
                  <a:srgbClr val="145423"/>
                </a:solidFill>
              </a:rPr>
              <a:t>.</a:t>
            </a:r>
            <a:r>
              <a:rPr lang="en-US" sz="1600" b="1" noProof="0" dirty="0" smtClean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października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smtClean="0">
                <a:solidFill>
                  <a:srgbClr val="145423"/>
                </a:solidFill>
              </a:rPr>
              <a:t>2026</a:t>
            </a:r>
            <a:endParaRPr lang="en-US" sz="1600" b="1" noProof="0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43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„Potem usłyszałem głos Pana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mówiącego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  <a:r>
              <a:rPr lang="en-US" sz="2400" b="1" dirty="0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»</a:t>
            </a:r>
            <a:r>
              <a:rPr lang="en-US" sz="2400" b="1" dirty="0" err="1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Kogo</a:t>
            </a:r>
            <a:r>
              <a:rPr lang="en-US" sz="2400" b="1" dirty="0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poślę i kto pójdzie dla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</a:t>
            </a:r>
            <a:r>
              <a:rPr lang="en-US" sz="2400" b="1" dirty="0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Wtedy odpowiedziałem: </a:t>
            </a:r>
            <a:r>
              <a:rPr lang="en-US" sz="2400" b="1" dirty="0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»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Oto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jestem!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Poślij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US" sz="2400" b="1" dirty="0" err="1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mnie</a:t>
            </a:r>
            <a:r>
              <a:rPr lang="en-US" sz="2400" b="1" dirty="0" smtClean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«”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Izajasza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Abraham</a:t>
            </a:r>
            <a:r>
              <a:rPr lang="en-US" sz="2000" b="1" noProof="0" dirty="0"/>
              <a:t>: Prorok przymierza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Eliasz</a:t>
            </a:r>
            <a:r>
              <a:rPr lang="en-US" sz="2000" b="1" noProof="0" dirty="0"/>
              <a:t>: Prorok odnowy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98465F"/>
                </a:solidFill>
              </a:rPr>
              <a:t>Izajasz</a:t>
            </a:r>
            <a:r>
              <a:rPr lang="en-US" sz="2000" b="1" noProof="0" dirty="0"/>
              <a:t>: Prorok mesjański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</a:t>
            </a:r>
            <a:r>
              <a:rPr lang="en-US" sz="2000" b="1" noProof="0" dirty="0"/>
              <a:t>: Prorok przyszłości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Jan Chrzciciel</a:t>
            </a:r>
            <a:r>
              <a:rPr lang="en-US" sz="2000" b="1" noProof="0" dirty="0"/>
              <a:t>: </a:t>
            </a:r>
            <a:r>
              <a:rPr lang="en-US" sz="2000" b="1" dirty="0"/>
              <a:t>prorok </a:t>
            </a:r>
            <a:r>
              <a:rPr lang="en-US" sz="2000" b="1" noProof="0" dirty="0"/>
              <a:t>zwiastun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9210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Około 1900 lat dzieli Abrahama (pierwszego proroka Starego Testamentu) od Jana Chrzciciela (pierwszego proroka Nowego Testamentu).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xmlns="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lat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xmlns="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XIX wiek p.n.e.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xmlns="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JAN CHRZCICIEL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 wiek n.e.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xmlns="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EEAB942B-6358-0783-E060-F23BC6139185}"/>
              </a:ext>
            </a:extLst>
          </p:cNvPr>
          <p:cNvSpPr txBox="1"/>
          <p:nvPr/>
        </p:nvSpPr>
        <p:spPr>
          <a:xfrm>
            <a:off x="153691" y="2617447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Jak zostali wybrani ci prorocy? Jak odpowiedzieli na swoje prorockie powołanie?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334970C-0060-345B-53DB-091058BED287}"/>
              </a:ext>
            </a:extLst>
          </p:cNvPr>
          <p:cNvSpPr txBox="1"/>
          <p:nvPr/>
        </p:nvSpPr>
        <p:spPr>
          <a:xfrm>
            <a:off x="165803" y="1656013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 tym okresie powoływano innych proroków, aby odnowić więź ludu z Bogiem i podtrzymywać oczekiwanie na Mesjasza. Niektórzy zapowiadali nawet dokładny czas Jego przyjścia.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Pierwszy zapowiedział przymierze poprzez „potomstwo”. Drugi zapowiedział przyjście „Potomka” (Jezusa), który miał wypełnić obiecane przymierze.</a:t>
            </a:r>
          </a:p>
        </p:txBody>
      </p:sp>
    </p:spTree>
    <p:extLst>
      <p:ext uri="{BB962C8B-B14F-4D97-AF65-F5344CB8AC3E}">
        <p14:creationId xmlns:p14="http://schemas.microsoft.com/office/powerpoint/2010/main" xmlns="" val="251342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PROROK PRZYMIERZA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„Pan powiedział do Abrama: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»</a:t>
            </a:r>
            <a:r>
              <a:rPr lang="en-US" b="1" noProof="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Wyjdź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z twojej ziemi, spośród twoich krewnych i z domu twego ojca do ziemi, którą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wskażę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Rodzaju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  <a:r>
              <a:rPr lang="pl-PL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10156E6-405B-AC44-F786-BD81D2E03F93}"/>
              </a:ext>
            </a:extLst>
          </p:cNvPr>
          <p:cNvSpPr txBox="1"/>
          <p:nvPr/>
        </p:nvSpPr>
        <p:spPr>
          <a:xfrm>
            <a:off x="186088" y="1462682"/>
            <a:ext cx="7898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Abraham jest pierwszą osobą nazwaną „</a:t>
            </a:r>
            <a:r>
              <a:rPr lang="en-US" sz="2000" b="1" noProof="0" dirty="0" err="1"/>
              <a:t>prorokiem</a:t>
            </a:r>
            <a:r>
              <a:rPr lang="en-US" sz="2000" b="1" noProof="0" dirty="0" smtClean="0"/>
              <a:t>”</a:t>
            </a:r>
            <a:r>
              <a:rPr lang="pl-PL" sz="2000" b="1" noProof="0" dirty="0" smtClean="0"/>
              <a:t> </a:t>
            </a:r>
            <a:r>
              <a:rPr lang="en-US" sz="2000" b="1" noProof="0" dirty="0" smtClean="0"/>
              <a:t>(</a:t>
            </a:r>
            <a:r>
              <a:rPr lang="en-US" sz="2000" b="1" noProof="0" dirty="0" err="1"/>
              <a:t>Rdz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20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7</a:t>
            </a:r>
            <a:r>
              <a:rPr lang="en-US" sz="2000" b="1" noProof="0" dirty="0"/>
              <a:t>). Został bezpośrednio powołany przez Boga i wezwany, by porzucić otaczające go bałwochwalstwo i niemoralność oraz udać się do nieznanego miejsca (</a:t>
            </a:r>
            <a:r>
              <a:rPr lang="en-US" sz="2000" b="1" noProof="0" dirty="0" err="1"/>
              <a:t>Rdz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12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1</a:t>
            </a:r>
            <a:r>
              <a:rPr lang="en-US" sz="2000" b="1" noProof="0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078" r="3078"/>
          <a:stretch>
            <a:fillRect/>
          </a:stretch>
        </p:blipFill>
        <p:spPr>
          <a:xfrm>
            <a:off x="7926819" y="1482561"/>
            <a:ext cx="4114384" cy="2447028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8CFCE36-2A12-2FE3-8B2D-45E7B8D06A51}"/>
              </a:ext>
            </a:extLst>
          </p:cNvPr>
          <p:cNvSpPr txBox="1"/>
          <p:nvPr/>
        </p:nvSpPr>
        <p:spPr>
          <a:xfrm>
            <a:off x="4051215" y="4676324"/>
            <a:ext cx="81407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Jak odpowiedział na to powołanie? </a:t>
            </a:r>
            <a:r>
              <a:rPr lang="en-US" sz="2000" b="1" dirty="0"/>
              <a:t>„Przez wiarę Abraham, gdy został powołany, usłuchał i wyruszył do miejsca, które miał otrzymać w dziedzictwie. Wyszedł, nie wiedząc, dokąd idzie” </a:t>
            </a:r>
            <a:r>
              <a:rPr lang="en-US" sz="2000" b="1" noProof="0" dirty="0"/>
              <a:t>(</a:t>
            </a:r>
            <a:r>
              <a:rPr lang="en-US" sz="2000" b="1" noProof="0" dirty="0" err="1"/>
              <a:t>Hebrajczyków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11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8</a:t>
            </a:r>
            <a:r>
              <a:rPr lang="en-US" sz="2000" b="1" noProof="0" dirty="0"/>
              <a:t>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0678" y="4202607"/>
            <a:ext cx="3652062" cy="205428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8"/>
            <a:ext cx="1528415" cy="904950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D61127E-3883-34DD-CB71-B346CB650315}"/>
              </a:ext>
            </a:extLst>
          </p:cNvPr>
          <p:cNvSpPr txBox="1"/>
          <p:nvPr/>
        </p:nvSpPr>
        <p:spPr>
          <a:xfrm>
            <a:off x="173977" y="2713453"/>
            <a:ext cx="77104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Wraz z powołaniem otrzymał kilka obietnic. Miał dostąpić Bożego błogosławieństwa, zostać wywyższony, a przez niego błogosławieństwo miało dotrzeć do „wszystkich narodów ziemi” (</a:t>
            </a:r>
            <a:r>
              <a:rPr lang="en-US" sz="2000" b="1" noProof="0" dirty="0" err="1">
                <a:solidFill>
                  <a:prstClr val="black"/>
                </a:solidFill>
              </a:rPr>
              <a:t>Rdz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12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2-3</a:t>
            </a:r>
            <a:r>
              <a:rPr lang="en-US" sz="2000" b="1" noProof="0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AB7F38F9-D064-3471-9F7C-362116C791FD}"/>
              </a:ext>
            </a:extLst>
          </p:cNvPr>
          <p:cNvSpPr txBox="1"/>
          <p:nvPr/>
        </p:nvSpPr>
        <p:spPr>
          <a:xfrm>
            <a:off x="4014882" y="5882424"/>
            <a:ext cx="81771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Jako prorok Abraham nie został powołany do zapowiadania nadchodzącej katastrofy, lecz do objawiania prawdziwego </a:t>
            </a:r>
            <a:r>
              <a:rPr lang="en-US" sz="2000" b="1" noProof="0" dirty="0" err="1">
                <a:solidFill>
                  <a:prstClr val="black"/>
                </a:solidFill>
              </a:rPr>
              <a:t>Boga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pl-PL" sz="2000" b="1" noProof="0" dirty="0" smtClean="0">
                <a:solidFill>
                  <a:prstClr val="black"/>
                </a:solidFill>
              </a:rPr>
              <a:t>   </a:t>
            </a:r>
            <a:r>
              <a:rPr lang="en-US" sz="2000" b="1" noProof="0" dirty="0" err="1" smtClean="0">
                <a:solidFill>
                  <a:prstClr val="black"/>
                </a:solidFill>
              </a:rPr>
              <a:t>i</a:t>
            </a:r>
            <a:r>
              <a:rPr lang="en-US" sz="2000" b="1" noProof="0" dirty="0" smtClean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ukazywania obietnicy zbawienia przez Mesjasza.</a:t>
            </a:r>
          </a:p>
        </p:txBody>
      </p:sp>
    </p:spTree>
    <p:extLst>
      <p:ext uri="{BB962C8B-B14F-4D97-AF65-F5344CB8AC3E}">
        <p14:creationId xmlns:p14="http://schemas.microsoft.com/office/powerpoint/2010/main" xmlns="" val="2664944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PROROK PRZYMIERZA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„Pan powiedział do Abrama: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»</a:t>
            </a:r>
            <a:r>
              <a:rPr lang="en-US" b="1" noProof="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Wyjdź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z twojej ziemi, spośród twoich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krewnych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l-PL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     </a:t>
            </a:r>
            <a:r>
              <a:rPr lang="en-US" b="1" noProof="0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z domu twego ojca do ziemi, którą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wskażę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Rodzaju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</a:t>
            </a:r>
            <a:r>
              <a:rPr lang="pl-PL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22380561"/>
              </p:ext>
            </p:extLst>
          </p:nvPr>
        </p:nvGraphicFramePr>
        <p:xfrm>
          <a:off x="5712476" y="1396953"/>
          <a:ext cx="6400800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xmlns="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62175525"/>
              </p:ext>
            </p:extLst>
          </p:nvPr>
        </p:nvGraphicFramePr>
        <p:xfrm>
          <a:off x="78849" y="2757094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Podczas pobytu w Kanaanie Abraham (którego pierwotne imię brzmiało Abram) kilkakrotnie spotykał się z Bogiem i otrzymywał od Niego różne przesłania:</a:t>
            </a:r>
          </a:p>
        </p:txBody>
      </p:sp>
    </p:spTree>
    <p:extLst>
      <p:ext uri="{BB962C8B-B14F-4D97-AF65-F5344CB8AC3E}">
        <p14:creationId xmlns:p14="http://schemas.microsoft.com/office/powerpoint/2010/main" xmlns="" val="193256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 cstate="print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ELIASZ: PROROK ODNOWY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16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Wtedy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Eliasz zbliżył się do całego ludu i powiedział: 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»</a:t>
            </a:r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Jak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długo będziecie chwiać się między dwoma przekonaniami? Jeśli Pan jest Bogiem, idźcie za Nim; jeśli zaś Baal, idźcie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nim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«. 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Lecz lud nie odpowiedział mu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ani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słowa</a:t>
            </a:r>
            <a:r>
              <a:rPr lang="en-US" sz="16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n-US" sz="12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Kr</a:t>
            </a:r>
            <a:r>
              <a:rPr lang="pl-PL" sz="12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</a:t>
            </a:r>
            <a:r>
              <a:rPr lang="en-US" sz="12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</a:t>
            </a:r>
            <a:r>
              <a:rPr lang="pl-PL" sz="12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n-US" sz="1200" b="1" noProof="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Achab i Izebel doprowadzili naród izraelski do poważnego odstępstwa. Tylko nieliczni służyli Bogu; pozostali oddawali cześć Baalowi, Aszerze i innym bogom. W tej sytuacji Bóg powołał proroka Eliasza, aby odnowić więź z ludem wybranym (1 </a:t>
            </a:r>
            <a:r>
              <a:rPr lang="en-US" sz="2000" b="1" noProof="0" dirty="0" err="1"/>
              <a:t>Krl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17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1</a:t>
            </a:r>
            <a:r>
              <a:rPr lang="en-US" sz="2000" b="1" noProof="0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355" r="10926"/>
          <a:stretch>
            <a:fillRect/>
          </a:stretch>
        </p:blipFill>
        <p:spPr>
          <a:xfrm>
            <a:off x="8605049" y="1671178"/>
            <a:ext cx="3506404" cy="466486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0D3D7297-4194-7514-2F50-D6464A69F051}"/>
              </a:ext>
            </a:extLst>
          </p:cNvPr>
          <p:cNvSpPr txBox="1"/>
          <p:nvPr/>
        </p:nvSpPr>
        <p:spPr>
          <a:xfrm>
            <a:off x="1952473" y="4060761"/>
            <a:ext cx="6852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Poselstwo proroka Eliasza, wzywające do porzucenia bałwochwalstwa i zwrócenia się ku Bogu, ponownie zabrzmi z mocą przed powtórnym przyjściem Chrystusa. Jego głównym celem jest odbudowanie rodzinnego ołtarza (Ml </a:t>
            </a:r>
            <a:r>
              <a:rPr lang="en-US" sz="2000" b="1" noProof="0" dirty="0" smtClean="0"/>
              <a:t>4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5-6</a:t>
            </a:r>
            <a:r>
              <a:rPr lang="en-US" sz="2000" b="1" noProof="0" dirty="0"/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68A092B-3EAB-D30B-D107-80943A7D0A37}"/>
              </a:ext>
            </a:extLst>
          </p:cNvPr>
          <p:cNvSpPr txBox="1"/>
          <p:nvPr/>
        </p:nvSpPr>
        <p:spPr>
          <a:xfrm>
            <a:off x="1916139" y="2806270"/>
            <a:ext cx="70159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Po kilku latach suszy Eliasz zgromadził Izraela na górze Karmel i wezwał lud do powrotu do Boga, lecz nie otrzymał odpowiedzi (1 </a:t>
            </a:r>
            <a:r>
              <a:rPr lang="en-US" sz="2000" b="1" noProof="0" dirty="0" err="1">
                <a:solidFill>
                  <a:prstClr val="black"/>
                </a:solidFill>
              </a:rPr>
              <a:t>Krl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18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21</a:t>
            </a:r>
            <a:r>
              <a:rPr lang="en-US" sz="2000" b="1" noProof="0" dirty="0">
                <a:solidFill>
                  <a:prstClr val="black"/>
                </a:solidFill>
              </a:rPr>
              <a:t>). Dopiero cud sprawił, że rozpoznali </a:t>
            </a:r>
            <a:r>
              <a:rPr lang="en-US" sz="2000" b="1" noProof="0" dirty="0" err="1">
                <a:solidFill>
                  <a:prstClr val="black"/>
                </a:solidFill>
              </a:rPr>
              <a:t>prawdziwego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Bog</a:t>
            </a:r>
            <a:r>
              <a:rPr lang="pl-PL" sz="2000" b="1" noProof="0" dirty="0" smtClean="0">
                <a:solidFill>
                  <a:prstClr val="black"/>
                </a:solidFill>
              </a:rPr>
              <a:t>a </a:t>
            </a:r>
            <a:r>
              <a:rPr lang="en-US" sz="2000" b="1" noProof="0" dirty="0" smtClean="0">
                <a:solidFill>
                  <a:prstClr val="black"/>
                </a:solidFill>
              </a:rPr>
              <a:t>(1</a:t>
            </a:r>
            <a:r>
              <a:rPr lang="pl-PL" sz="2000" b="1" noProof="0" dirty="0" smtClean="0">
                <a:solidFill>
                  <a:prstClr val="black"/>
                </a:solidFill>
              </a:rPr>
              <a:t> </a:t>
            </a:r>
            <a:r>
              <a:rPr lang="en-US" sz="2000" b="1" noProof="0" dirty="0" err="1" smtClean="0">
                <a:solidFill>
                  <a:prstClr val="black"/>
                </a:solidFill>
              </a:rPr>
              <a:t>Krl</a:t>
            </a:r>
            <a:r>
              <a:rPr lang="en-US" sz="2000" b="1" noProof="0" dirty="0" smtClean="0">
                <a:solidFill>
                  <a:prstClr val="black"/>
                </a:solidFill>
              </a:rPr>
              <a:t> 18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30-39</a:t>
            </a:r>
            <a:r>
              <a:rPr lang="en-US" sz="2000" b="1" noProof="0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407DA03-678A-EC91-AD5E-17DEB776182D}"/>
              </a:ext>
            </a:extLst>
          </p:cNvPr>
          <p:cNvSpPr txBox="1"/>
          <p:nvPr/>
        </p:nvSpPr>
        <p:spPr>
          <a:xfrm>
            <a:off x="1916141" y="5564593"/>
            <a:ext cx="70280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Poprzez rodzinę prawdziwe oddawanie czci zostanie przywrócone w Kościele, społecznościach i narodach. Kto dokona tego dzieła? Ty i ja jesteśmy Eliaszem, którego dzisiejsze społeczeństwo potrzebuje.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04344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IZAJASZ: PROROK MESJAŃSKI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„Wszyscy jak owce zbłądziliśmy, każdy z nas zwrócił się ku własnej drodze, a Pan złożył na Nim winę nas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wszystkich</a:t>
            </a:r>
            <a:r>
              <a:rPr lang="en-US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Izajasza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53</a:t>
            </a:r>
            <a:r>
              <a:rPr lang="pl-PL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6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D0BAB78-C0A7-A054-775C-2C6206D64881}"/>
              </a:ext>
            </a:extLst>
          </p:cNvPr>
          <p:cNvSpPr txBox="1"/>
          <p:nvPr/>
        </p:nvSpPr>
        <p:spPr>
          <a:xfrm>
            <a:off x="2957000" y="1403928"/>
            <a:ext cx="734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Izajasz został powołany, aby wzywać lud do uznania swojego grzechu i przyjęcia Bożego przebaczenia (Iz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8423"/>
          <a:stretch>
            <a:fillRect/>
          </a:stretch>
        </p:blipFill>
        <p:spPr>
          <a:xfrm>
            <a:off x="10227958" y="1074342"/>
            <a:ext cx="1868261" cy="8691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3276" y="1471955"/>
            <a:ext cx="2737370" cy="2737370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221C64D7-7FAB-3997-04D5-8D2B419F1F40}"/>
              </a:ext>
            </a:extLst>
          </p:cNvPr>
          <p:cNvSpPr txBox="1"/>
          <p:nvPr/>
        </p:nvSpPr>
        <p:spPr>
          <a:xfrm>
            <a:off x="2950946" y="2038363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Gdy umarł król Uzjasz, Izajasz otrzymał niezwykłą wizję, którą pamiętał przez całą swoją służbę: Bóg przebywał w swojej świętej świątyni, a gdy drżały odrzwia, serce proroka drżało z powodu poczucia własnej niegodności (</a:t>
            </a:r>
            <a:r>
              <a:rPr lang="en-US" sz="2000" b="1" noProof="0" dirty="0" err="1"/>
              <a:t>Iz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6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1-5</a:t>
            </a:r>
            <a:r>
              <a:rPr lang="en-US" sz="2000" b="1" noProof="0" dirty="0"/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Nic dziwnego, że Księga Izajasza jest nazywana „protoewangelią” (czyli Ewangelią przed Ewangelią).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7B107B2A-33CB-3B12-0CF4-726EEBFC97ED}"/>
              </a:ext>
            </a:extLst>
          </p:cNvPr>
          <p:cNvSpPr txBox="1"/>
          <p:nvPr/>
        </p:nvSpPr>
        <p:spPr>
          <a:xfrm>
            <a:off x="295094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Jego długa służba obejmowała nie tylko wezwanie do skruchy, lecz przede wszystkim zapowiadanie dzieła Jezusa, Mesjasza.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80B0827-6A73-1AEB-19B1-6E6B53C3AC6F}"/>
              </a:ext>
            </a:extLst>
          </p:cNvPr>
          <p:cNvSpPr txBox="1"/>
          <p:nvPr/>
        </p:nvSpPr>
        <p:spPr>
          <a:xfrm>
            <a:off x="2957001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Doświadczywszy przebaczenia, mógł bez lęku głosić Boże poselstwo: „Oto jestem, poślij mnie” (</a:t>
            </a:r>
            <a:r>
              <a:rPr lang="en-US" sz="2000" b="1" noProof="0" dirty="0" err="1">
                <a:solidFill>
                  <a:prstClr val="black"/>
                </a:solidFill>
              </a:rPr>
              <a:t>Iz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6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6-8</a:t>
            </a:r>
            <a:r>
              <a:rPr lang="en-US" sz="2000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401036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IZAJASZ: PROROK MESJAŃSKI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„Wszyscy jak owce zbłądziliśmy, każdy z nas zwrócił się ku własnej drodze, a Pan złożył na Nim winę nas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wszystkich</a:t>
            </a:r>
            <a:r>
              <a:rPr lang="en-US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Izajasza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53</a:t>
            </a:r>
            <a:r>
              <a:rPr lang="pl-PL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6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xmlns="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5196501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/>
              <a:t>53. rozdział Księgi Izajasza zawiera szczegółowe wyjaśnienie planu odkupienia dokonanego przez Jezusa: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7807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PROROK PRZYSZŁOŚCI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„Jest jednak Bóg w niebie, który objawia tajemnice. On oznajmił królowi Nebukadnesarowi, </a:t>
            </a:r>
            <a:r>
              <a:rPr lang="pl-PL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          </a:t>
            </a:r>
            <a:r>
              <a:rPr lang="en-US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co 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wydarzy się w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przyszłości</a:t>
            </a:r>
            <a:r>
              <a:rPr lang="en-US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(Daniela </a:t>
            </a:r>
            <a:r>
              <a:rPr lang="en-US" sz="1400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pl-PL" sz="1400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28a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6682C84-93DD-8463-E4F9-537CCB4F5132}"/>
              </a:ext>
            </a:extLst>
          </p:cNvPr>
          <p:cNvSpPr txBox="1"/>
          <p:nvPr/>
        </p:nvSpPr>
        <p:spPr>
          <a:xfrm>
            <a:off x="6564303" y="1262026"/>
            <a:ext cx="56276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Od początku Daniel był znany ze swojej wierności. Był wierny w kwestii pożywienia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1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8</a:t>
            </a:r>
            <a:r>
              <a:rPr lang="en-US" b="1" noProof="0" dirty="0"/>
              <a:t>); wierny w oddawaniu chwały Bogu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2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27-30</a:t>
            </a:r>
            <a:r>
              <a:rPr lang="en-US" b="1" noProof="0" dirty="0"/>
              <a:t>); wierny, gdy zapowiadał nieszczęście Nebukadnesarowi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4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19</a:t>
            </a:r>
            <a:r>
              <a:rPr lang="en-US" b="1" noProof="0" dirty="0"/>
              <a:t>); wierny, gdy piętnował </a:t>
            </a:r>
            <a:r>
              <a:rPr lang="en-US" b="1" noProof="0" dirty="0" err="1"/>
              <a:t>grzech</a:t>
            </a:r>
            <a:r>
              <a:rPr lang="en-US" b="1" noProof="0" dirty="0"/>
              <a:t> </a:t>
            </a:r>
            <a:r>
              <a:rPr lang="en-US" b="1" noProof="0" dirty="0" err="1" smtClean="0"/>
              <a:t>Belszaccara</a:t>
            </a:r>
            <a:r>
              <a:rPr lang="en-US" b="1" noProof="0" dirty="0" smtClean="0"/>
              <a:t> </a:t>
            </a:r>
            <a:r>
              <a:rPr lang="en-US" b="1" noProof="0" dirty="0"/>
              <a:t>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5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22-23</a:t>
            </a:r>
            <a:r>
              <a:rPr lang="en-US" b="1" noProof="0" dirty="0"/>
              <a:t>); wierny w swoim życiu modlitewnym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6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10</a:t>
            </a:r>
            <a:r>
              <a:rPr lang="en-US" b="1" noProof="0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004" y="1469746"/>
            <a:ext cx="1294148" cy="1629009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00765" y="1454272"/>
            <a:ext cx="1263823" cy="162780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75867" y="1458982"/>
            <a:ext cx="1246174" cy="162780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1737"/>
          <a:stretch>
            <a:fillRect/>
          </a:stretch>
        </p:blipFill>
        <p:spPr>
          <a:xfrm>
            <a:off x="4207028" y="1457635"/>
            <a:ext cx="1140549" cy="1627805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20174" y="1439469"/>
            <a:ext cx="1057931" cy="162780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7933" b="7933"/>
          <a:stretch>
            <a:fillRect/>
          </a:stretch>
        </p:blipFill>
        <p:spPr>
          <a:xfrm>
            <a:off x="85726" y="3326797"/>
            <a:ext cx="1939242" cy="1631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61880" y="3344964"/>
            <a:ext cx="2177019" cy="1632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4F7EF250-14AC-6460-0144-FBA0D00353C3}"/>
              </a:ext>
            </a:extLst>
          </p:cNvPr>
          <p:cNvSpPr txBox="1"/>
          <p:nvPr/>
        </p:nvSpPr>
        <p:spPr>
          <a:xfrm>
            <a:off x="4414554" y="3274346"/>
            <a:ext cx="77774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Oprócz świadectwa, jakie dawał własnym życiem, został powołany, aby zapowiedzieć powstanie i upadek wielkich światowych imperiów: Babilonu, Persji, Grecji, Rzymu i Europy (Dn 2;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7DF63A3E-33DB-A924-71E4-268C475908D3}"/>
              </a:ext>
            </a:extLst>
          </p:cNvPr>
          <p:cNvSpPr txBox="1"/>
          <p:nvPr/>
        </p:nvSpPr>
        <p:spPr>
          <a:xfrm>
            <a:off x="4462999" y="4202893"/>
            <a:ext cx="40181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Wśród proroctw dotyczących imperiów Daniel zapowiedział Sąd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7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9-10</a:t>
            </a:r>
            <a:r>
              <a:rPr lang="en-US" b="1" noProof="0" dirty="0"/>
              <a:t>) oraz dokładny czas pierwszego przyjścia </a:t>
            </a:r>
            <a:r>
              <a:rPr lang="en-US" b="1" noProof="0" dirty="0" err="1"/>
              <a:t>Jezusa</a:t>
            </a:r>
            <a:r>
              <a:rPr lang="en-US" b="1" noProof="0" dirty="0"/>
              <a:t> </a:t>
            </a:r>
            <a:r>
              <a:rPr lang="pl-PL" b="1" noProof="0" dirty="0" smtClean="0"/>
              <a:t>     </a:t>
            </a:r>
            <a:r>
              <a:rPr lang="en-US" b="1" noProof="0" dirty="0" smtClean="0"/>
              <a:t>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9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24-27</a:t>
            </a:r>
            <a:r>
              <a:rPr lang="en-US" b="1" noProof="0" dirty="0"/>
              <a:t>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6CC73D6B-48EE-3D12-D053-45166EE7D2D1}"/>
              </a:ext>
            </a:extLst>
          </p:cNvPr>
          <p:cNvSpPr txBox="1"/>
          <p:nvPr/>
        </p:nvSpPr>
        <p:spPr>
          <a:xfrm>
            <a:off x="2591809" y="5703607"/>
            <a:ext cx="58713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Jego proroctwa pomagają nam dziś głosić wypełnienie tej części, która wciąż pozostaje przed nami: nadejście Królestwa Bożego (</a:t>
            </a:r>
            <a:r>
              <a:rPr lang="en-US" b="1" noProof="0" dirty="0" err="1"/>
              <a:t>Dn</a:t>
            </a:r>
            <a:r>
              <a:rPr lang="en-US" b="1" noProof="0" dirty="0"/>
              <a:t> </a:t>
            </a:r>
            <a:r>
              <a:rPr lang="en-US" b="1" noProof="0" dirty="0" smtClean="0"/>
              <a:t>2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44</a:t>
            </a:r>
            <a:r>
              <a:rPr lang="en-US" b="1" noProof="0" dirty="0"/>
              <a:t>; </a:t>
            </a:r>
            <a:r>
              <a:rPr lang="en-US" b="1" noProof="0" dirty="0" smtClean="0"/>
              <a:t>7</a:t>
            </a:r>
            <a:r>
              <a:rPr lang="pl-PL" b="1" noProof="0" dirty="0" smtClean="0"/>
              <a:t>,</a:t>
            </a:r>
            <a:r>
              <a:rPr lang="en-US" b="1" noProof="0" dirty="0" smtClean="0"/>
              <a:t>27</a:t>
            </a:r>
            <a:r>
              <a:rPr lang="en-US" b="1" noProof="0" dirty="0"/>
              <a:t>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xmlns="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022" r="3022"/>
          <a:stretch>
            <a:fillRect/>
          </a:stretch>
        </p:blipFill>
        <p:spPr>
          <a:xfrm>
            <a:off x="134170" y="5296210"/>
            <a:ext cx="2348638" cy="13098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87782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2000"/>
            <a:lum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0C88A0CC-1140-88DC-8267-D8E7416B17C9}"/>
              </a:ext>
            </a:extLst>
          </p:cNvPr>
          <p:cNvSpPr txBox="1"/>
          <p:nvPr/>
        </p:nvSpPr>
        <p:spPr>
          <a:xfrm>
            <a:off x="4790002" y="2354060"/>
            <a:ext cx="46931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Jego surowy sposób życia oraz zdecydowane nazywanie grzechu po imieniu i pilne wezwanie do skruchy sprawiły, że wielu przyjmowało chrzest (Mk </a:t>
            </a:r>
            <a:r>
              <a:rPr lang="en-US" sz="2000" b="1" noProof="0" dirty="0" smtClean="0"/>
              <a:t>1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4-6</a:t>
            </a:r>
            <a:r>
              <a:rPr lang="en-US" sz="2000" b="1" noProof="0" dirty="0"/>
              <a:t>). Jego służba stała się punktem zwrotnym w Izraelu, któremu diabeł mógł przeciwstawić jedynie doprowadzenie do śmierci proroka (</a:t>
            </a:r>
            <a:r>
              <a:rPr lang="en-US" sz="2000" b="1" noProof="0" dirty="0" err="1"/>
              <a:t>Łk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9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9</a:t>
            </a:r>
            <a:r>
              <a:rPr lang="en-US" sz="2000" b="1" noProof="0" dirty="0"/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JAN CHRZCICIEL: 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PROROK ZWIASTUN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„Jan odpowiedział słowami proroka Izajasza: </a:t>
            </a:r>
            <a:r>
              <a:rPr lang="en-US" b="1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r>
              <a:rPr lang="en-US" b="1" noProof="0" dirty="0" err="1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Jestem</a:t>
            </a:r>
            <a:r>
              <a:rPr lang="en-US" b="1" noProof="0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głosem wołającego na pustyni: Prostujcie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drogę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Panu</a:t>
            </a:r>
            <a:r>
              <a:rPr lang="en-US" b="1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 1</a:t>
            </a:r>
            <a:r>
              <a:rPr lang="pl-PL" sz="1400" b="1" noProof="0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23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5CCD2AC-8F49-00F8-5E69-0E401711DE56}"/>
              </a:ext>
            </a:extLst>
          </p:cNvPr>
          <p:cNvSpPr txBox="1"/>
          <p:nvPr/>
        </p:nvSpPr>
        <p:spPr>
          <a:xfrm>
            <a:off x="1" y="1419473"/>
            <a:ext cx="1059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Podobnie jak inni prorocy, tacy jak Samuel czy Jeremiasz, Jan został oddzielony do szczególnego zadania jeszcze przed narodzeniem. Został powołany, by wykonać dzieło Eliasza jako zwiastun Mesjasza (</a:t>
            </a:r>
            <a:r>
              <a:rPr lang="en-US" sz="2000" b="1" noProof="0" dirty="0" err="1"/>
              <a:t>Łk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1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13-17</a:t>
            </a:r>
            <a:r>
              <a:rPr lang="en-US" sz="2000" b="1" noProof="0" dirty="0"/>
              <a:t>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1327" b="1327"/>
          <a:stretch>
            <a:fillRect/>
          </a:stretch>
        </p:blipFill>
        <p:spPr>
          <a:xfrm>
            <a:off x="472620" y="2470697"/>
            <a:ext cx="4284542" cy="238682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430F33ED-ADA6-52EB-4A78-CBFF79783ACB}"/>
              </a:ext>
            </a:extLst>
          </p:cNvPr>
          <p:cNvSpPr txBox="1"/>
          <p:nvPr/>
        </p:nvSpPr>
        <p:spPr>
          <a:xfrm>
            <a:off x="1" y="6067773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To nie jest droga usłana różami. Wymaga wierności, przekonania i poświęcenia. Bezpieczeństwo nie jest zagwarantowane, ale życie wieczne tak (nasze oraz tych, którzy dziś przyjmą to poselstwo).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129001D1-E93B-8904-4D65-4B585EDBE372}"/>
              </a:ext>
            </a:extLst>
          </p:cNvPr>
          <p:cNvSpPr txBox="1"/>
          <p:nvPr/>
        </p:nvSpPr>
        <p:spPr>
          <a:xfrm>
            <a:off x="0" y="5110023"/>
            <a:ext cx="96466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Dzieło Jana (które jest także dziełem Eliasza) jest dziś naszym dziełem. Jesteśmy powołani, aby przygotować ludzi na przyjście Jezusa, głosząc wszystkim Ewangelię skruchy i zbawienia przez przebłagalną śmierć Jezusa.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27583" y="2428931"/>
            <a:ext cx="2538354" cy="338447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412326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„Szczególną wartość dla dzisiejszego Kościoła Bożego na ziemi, stróżów Jego winnicy, mają poselstwa rady i napomnienia przekazane przez proroków, którzy jasno ukazali Jego odwieczny zamysł wobec ludzkości. W nauczaniu proroków wyraźnie objawia się Jego miłość do zgubionego rodzaju ludzkiego i Jego plan zbawienia. […] Także dzisiaj Boże poselstwo do Jego Kościoła, do tych, którzy jako wierni gospodarze zajmują się Jego winnicą, nie jest inne niż to, które zostało wypowiedziane przez dawnego proroka: 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»</a:t>
            </a:r>
            <a:r>
              <a:rPr lang="en-US" sz="2600" b="1" noProof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 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owym dniu śpiewajcie o winnicy rozkosznej! Ja, Pan, jestem jej stróżem; co chwila ją nawadniam. Aby nikt jej nie zniszczył, strzegę jej dniem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nocą</a:t>
            </a: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«</a:t>
            </a:r>
            <a:r>
              <a:rPr lang="en-US" sz="2600" b="1" noProof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27</a:t>
            </a:r>
            <a:r>
              <a:rPr lang="pl-PL" sz="2600" b="1" noProof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</a:t>
            </a:r>
            <a:r>
              <a:rPr lang="en-US" sz="2600" b="1" noProof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2-3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).”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44A710-58A7-09DC-18E0-BADFE69C22AC}"/>
              </a:ext>
            </a:extLst>
          </p:cNvPr>
          <p:cNvSpPr txBox="1"/>
          <p:nvPr/>
        </p:nvSpPr>
        <p:spPr>
          <a:xfrm>
            <a:off x="8195663" y="5634498"/>
            <a:ext cx="3223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EGW </a:t>
            </a:r>
            <a:r>
              <a:rPr lang="en-US" sz="1600" b="1" noProof="0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1600" b="1" i="1" noProof="0" dirty="0" err="1" smtClean="0">
                <a:solidFill>
                  <a:schemeClr val="accent5">
                    <a:lumMod val="50000"/>
                  </a:schemeClr>
                </a:solidFill>
              </a:rPr>
              <a:t>Prorocy</a:t>
            </a:r>
            <a:r>
              <a:rPr lang="en-US" sz="1600" b="1" i="1" noProof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i="1" noProof="0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US" sz="1600" b="1" i="1" noProof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i="1" noProof="0" dirty="0" err="1" smtClean="0">
                <a:solidFill>
                  <a:schemeClr val="accent5">
                    <a:lumMod val="50000"/>
                  </a:schemeClr>
                </a:solidFill>
              </a:rPr>
              <a:t>królowie</a:t>
            </a:r>
            <a:r>
              <a:rPr lang="en-US" sz="1600" b="1" noProof="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s. 22)</a:t>
            </a:r>
          </a:p>
        </p:txBody>
      </p:sp>
    </p:spTree>
    <p:extLst>
      <p:ext uri="{BB962C8B-B14F-4D97-AF65-F5344CB8AC3E}">
        <p14:creationId xmlns:p14="http://schemas.microsoft.com/office/powerpoint/2010/main" xmlns="" val="323839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DODATEK:</a:t>
            </a:r>
            <a:r>
              <a:rPr lang="en-US" sz="32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2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PROROCKIE POWOŁANIE 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Ellen Gould Harmon otrzymała swoją pierwszą wizję w grudniu 1844 roku, gdy miała 17 lat.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Poprzez tę wizję Bóg zapewnił wierzących, że znajdują się na właściwej drodze. Choć początkowo niewielu wierzyło Ellen, z czasem została uznana za proroka. </a:t>
            </a:r>
            <a:r>
              <a:rPr lang="pl-PL" sz="2000" b="1" noProof="0" dirty="0" smtClean="0">
                <a:solidFill>
                  <a:prstClr val="black"/>
                </a:solidFill>
              </a:rPr>
              <a:t>  </a:t>
            </a:r>
            <a:r>
              <a:rPr lang="en-US" sz="2000" b="1" noProof="0" dirty="0" err="1" smtClean="0">
                <a:solidFill>
                  <a:prstClr val="black"/>
                </a:solidFill>
              </a:rPr>
              <a:t>Jej</a:t>
            </a:r>
            <a:r>
              <a:rPr lang="en-US" sz="2000" b="1" noProof="0" dirty="0" smtClean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poselstwa dodawały otuchy i prowadziły lud adwentystyczny od samych jego początków i czynią to także dzisiaj.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 tym kontekście Ellen ukazano drogę prowadzącą z tej ziemi do niebiańskiego Jeruzalem. Wierzący adwentyści podążali ku Świętemu Miastu, prowadzeni przez Jezusa. Gdy ich oczy pozostawały zwrócone na Jezusa, posuwali się naprzód. Gdy odwracali wzrok, spadali z drogi.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William Miller zinterpretował proroctwo z Daniela </a:t>
            </a:r>
            <a:r>
              <a:rPr lang="en-US" sz="2000" b="1" noProof="0" dirty="0" smtClean="0">
                <a:solidFill>
                  <a:prstClr val="black"/>
                </a:solidFill>
              </a:rPr>
              <a:t>8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14 </a:t>
            </a:r>
            <a:r>
              <a:rPr lang="en-US" sz="2000" b="1" noProof="0" dirty="0">
                <a:solidFill>
                  <a:prstClr val="black"/>
                </a:solidFill>
              </a:rPr>
              <a:t>jako zapowiedź powrotu Jezusa w 1843 roku. Później wyznaczono datę 22 października 1844 roku. Jezus jednak nie przyszedł.</a:t>
            </a:r>
          </a:p>
        </p:txBody>
      </p:sp>
    </p:spTree>
    <p:extLst>
      <p:ext uri="{BB962C8B-B14F-4D97-AF65-F5344CB8AC3E}">
        <p14:creationId xmlns:p14="http://schemas.microsoft.com/office/powerpoint/2010/main" xmlns="" val="380213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1756</Words>
  <Application>Microsoft Office PowerPoint</Application>
  <PresentationFormat>Niestandardowy</PresentationFormat>
  <Paragraphs>81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Sergio</dc:creator>
  <cp:lastModifiedBy>Wiesław Szwajcowski</cp:lastModifiedBy>
  <cp:revision>134</cp:revision>
  <dcterms:created xsi:type="dcterms:W3CDTF">2026-09-11T15:58:36Z</dcterms:created>
  <dcterms:modified xsi:type="dcterms:W3CDTF">2026-10-08T21:18:43Z</dcterms:modified>
</cp:coreProperties>
</file>