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itchFamily="66" charset="0"/>
      <p:regular r:id="rId13"/>
      <p:bold r:id="rId14"/>
      <p:italic r:id="rId15"/>
      <p:boldItalic r:id="rId16"/>
    </p:embeddedFont>
    <p:embeddedFont>
      <p:font typeface="Constantia" pitchFamily="18"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57" d="100"/>
          <a:sy n="157" d="100"/>
        </p:scale>
        <p:origin x="-468"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2" qsCatId="3D" csTypeId="urn:microsoft.com/office/officeart/2005/8/colors/colorful1#2"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pl-PL" b="1" dirty="0">
              <a:effectLst>
                <a:outerShdw blurRad="38100" dist="38100" dir="2700000" algn="tl">
                  <a:srgbClr val="000000"/>
                </a:outerShdw>
              </a:effectLst>
            </a:rPr>
            <a:t>Kto był powoływany do służby prorockiej?</a:t>
          </a:r>
          <a:endParaRPr lang="pl-PL"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pl-PL" b="1" dirty="0">
              <a:effectLst>
                <a:outerShdw blurRad="38100" dist="38100" dir="2700000" algn="tl">
                  <a:srgbClr val="000000"/>
                </a:outerShdw>
              </a:effectLst>
            </a:rPr>
            <a:t>Jak zachowywali się prorocy?</a:t>
          </a:r>
          <a:endParaRPr lang="pl-PL"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pl-PL" b="1" dirty="0">
              <a:effectLst>
                <a:outerShdw blurRad="38100" dist="38100" dir="2700000" algn="tl">
                  <a:srgbClr val="000000"/>
                </a:outerShdw>
              </a:effectLst>
            </a:rPr>
            <a:t>Jaką pracę wykonywali prorocy?</a:t>
          </a:r>
          <a:endParaRPr lang="pl-PL"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pl-PL" b="1" dirty="0">
              <a:effectLst>
                <a:outerShdw blurRad="38100" dist="38100" dir="2700000" algn="tl">
                  <a:srgbClr val="000000"/>
                </a:outerShdw>
              </a:effectLst>
            </a:rPr>
            <a:t>Które kobiety miały dar proroctwa?</a:t>
          </a:r>
          <a:endParaRPr lang="pl-PL"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pl-PL" b="1" dirty="0">
              <a:effectLst>
                <a:outerShdw blurRad="38100" dist="38100" dir="2700000" algn="tl">
                  <a:srgbClr val="000000"/>
                </a:outerShdw>
              </a:effectLst>
            </a:rPr>
            <a:t>Jakie cechy mieli fałszywi prorocy?</a:t>
          </a:r>
          <a:endParaRPr lang="pl-PL"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t>
        <a:bodyPr/>
        <a:lstStyle/>
        <a:p>
          <a:endParaRPr lang="pl-PL"/>
        </a:p>
      </dgm:t>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t>
        <a:bodyPr/>
        <a:lstStyle/>
        <a:p>
          <a:endParaRPr lang="pl-PL"/>
        </a:p>
      </dgm:t>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t>
        <a:bodyPr/>
        <a:lstStyle/>
        <a:p>
          <a:endParaRPr lang="pl-PL"/>
        </a:p>
      </dgm:t>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t>
        <a:bodyPr/>
        <a:lstStyle/>
        <a:p>
          <a:endParaRPr lang="pl-PL"/>
        </a:p>
      </dgm:t>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t>
        <a:bodyPr/>
        <a:lstStyle/>
        <a:p>
          <a:endParaRPr lang="pl-PL"/>
        </a:p>
      </dgm:t>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t>
        <a:bodyPr/>
        <a:lstStyle/>
        <a:p>
          <a:endParaRPr lang="pl-PL"/>
        </a:p>
      </dgm:t>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t>
        <a:bodyPr/>
        <a:lstStyle/>
        <a:p>
          <a:endParaRPr lang="pl-PL"/>
        </a:p>
      </dgm:t>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52EC509F-7AD6-4AAB-BE14-B30798FFE167}" srcId="{42CF7B5D-1349-45CB-834A-D7DA4D06EF35}" destId="{88F0A9F7-075F-4FE1-8A43-5EA7A5DBD27B}" srcOrd="3" destOrd="0" parTransId="{9176DB68-A3D2-4FCC-9DF2-446253A686C8}" sibTransId="{C50432EB-DAE0-4F1A-BF0B-C16CB7A81688}"/>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90485240-F207-48A9-910D-1D0DDC700880}" type="presOf" srcId="{88F0A9F7-075F-4FE1-8A43-5EA7A5DBD27B}" destId="{EADA3A13-12B9-4EA2-A8F7-C8863DDD721D}"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0F817233-7E6B-4534-A9AA-C91EF79384E4}" srcId="{42CF7B5D-1349-45CB-834A-D7DA4D06EF35}" destId="{E923D80C-6E6D-478A-93CC-6C741A9702C8}" srcOrd="2" destOrd="0" parTransId="{54DAB0BB-35E2-42D0-AC83-BD8CC8E94A73}" sibTransId="{FEDFCF66-2E23-4C1D-A9E2-15B5E01E2909}"/>
    <dgm:cxn modelId="{E97E393A-DC78-4E0A-AC38-2D10BD8E2A02}" srcId="{42CF7B5D-1349-45CB-834A-D7DA4D06EF35}" destId="{A1A2E68C-81D6-43C3-8011-DDB70A14D598}" srcOrd="0" destOrd="0" parTransId="{E4C7A642-C4F8-47BD-82DD-6BFF327020B9}" sibTransId="{F2D912FD-1D0D-4166-A05C-C97200FB2F50}"/>
    <dgm:cxn modelId="{F18D26DF-27C0-4857-8C2B-B5D096231230}" type="presOf" srcId="{F2D912FD-1D0D-4166-A05C-C97200FB2F50}" destId="{AEE45040-5C94-4D43-BF84-7F93A5FB39EC}" srcOrd="0" destOrd="0" presId="urn:microsoft.com/office/officeart/2008/layout/VerticalCurvedList"/>
    <dgm:cxn modelId="{BC932002-3EC4-4776-ABBF-A142FC9E5DDB}" type="presOf" srcId="{2D7ACC56-95DA-442E-928A-785D938F1D59}" destId="{2FC99FF7-CFC9-4504-87BC-2B7781D5072D}" srcOrd="0" destOrd="0" presId="urn:microsoft.com/office/officeart/2008/layout/VerticalCurvedList"/>
    <dgm:cxn modelId="{0A149CA6-2901-4763-8AED-EA2862C0A8CA}" srcId="{42CF7B5D-1349-45CB-834A-D7DA4D06EF35}" destId="{4A12D99C-E967-42A2-BEC4-47F07B307D1F}" srcOrd="4" destOrd="0" parTransId="{50542120-C877-437C-943B-DEDE712198A6}" sibTransId="{EEA6352D-B9EC-4D26-8DB5-6CCD03D2F294}"/>
    <dgm:cxn modelId="{5282D735-F2D8-4AEF-93C7-E8096A51DFDB}" type="presOf" srcId="{E923D80C-6E6D-478A-93CC-6C741A9702C8}" destId="{0B755F89-764D-4FC8-A5E8-CD8D730EAC72}" srcOrd="0" destOrd="0" presId="urn:microsoft.com/office/officeart/2008/layout/VerticalCurvedList"/>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królów</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Namaszczali ich</a:t>
          </a:r>
          <a:br>
            <a:rPr lang="pl-PL" sz="2000" b="1" dirty="0"/>
          </a:br>
          <a:r>
            <a:rPr lang="pl-PL" sz="2000" b="1" dirty="0"/>
            <a:t>(1 </a:t>
          </a:r>
          <a:r>
            <a:rPr lang="pl-PL" sz="2000" b="1" dirty="0" err="1"/>
            <a:t>Krl</a:t>
          </a:r>
          <a:r>
            <a:rPr lang="pl-PL" sz="2000" b="1" dirty="0"/>
            <a:t> </a:t>
          </a:r>
          <a:r>
            <a:rPr lang="pl-PL" sz="2000" b="1" dirty="0" smtClean="0"/>
            <a:t>19,16</a:t>
          </a:r>
          <a:r>
            <a:rPr lang="pl-PL" sz="2000" b="1" dirty="0"/>
            <a:t>)</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kapłanów</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pl-PL" sz="2000" b="1" kern="1200" dirty="0">
              <a:solidFill>
                <a:prstClr val="black">
                  <a:hueOff val="0"/>
                  <a:satOff val="0"/>
                  <a:lumOff val="0"/>
                  <a:alphaOff val="0"/>
                </a:prstClr>
              </a:solidFill>
              <a:latin typeface="Aptos" panose="02110004020202020204"/>
              <a:ea typeface="+mn-ea"/>
              <a:cs typeface="+mn-cs"/>
            </a:rPr>
            <a:t>Upominali ich, gdy postępowali </a:t>
          </a:r>
          <a:r>
            <a:rPr lang="pl-PL" sz="2000" b="1" kern="1200" dirty="0" smtClean="0">
              <a:solidFill>
                <a:prstClr val="black">
                  <a:hueOff val="0"/>
                  <a:satOff val="0"/>
                  <a:lumOff val="0"/>
                  <a:alphaOff val="0"/>
                </a:prstClr>
              </a:solidFill>
              <a:latin typeface="Aptos" panose="02110004020202020204"/>
              <a:ea typeface="+mn-ea"/>
              <a:cs typeface="+mn-cs"/>
            </a:rPr>
            <a:t>źle (Ml 2,1-2</a:t>
          </a:r>
          <a:r>
            <a:rPr lang="pl-PL"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ludu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Pouczali ich o drogach Boga (Mi </a:t>
          </a:r>
          <a:r>
            <a:rPr lang="pl-PL" sz="2000" b="1" dirty="0" smtClean="0"/>
            <a:t>6,8</a:t>
          </a:r>
          <a:r>
            <a:rPr lang="pl-PL" sz="2000" b="1" dirty="0"/>
            <a:t>)</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nas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pl-PL" sz="2000" b="1" kern="1200" dirty="0">
              <a:solidFill>
                <a:prstClr val="black">
                  <a:hueOff val="0"/>
                  <a:satOff val="0"/>
                  <a:lumOff val="0"/>
                  <a:alphaOff val="0"/>
                </a:prstClr>
              </a:solidFill>
              <a:latin typeface="Aptos" panose="02110004020202020204"/>
              <a:ea typeface="+mn-ea"/>
              <a:cs typeface="+mn-cs"/>
            </a:rPr>
            <a:t>Zapisywali swoje poselstwa</a:t>
          </a:r>
          <a:br>
            <a:rPr lang="pl-PL" sz="2000" b="1" kern="1200" dirty="0">
              <a:solidFill>
                <a:prstClr val="black">
                  <a:hueOff val="0"/>
                  <a:satOff val="0"/>
                  <a:lumOff val="0"/>
                  <a:alphaOff val="0"/>
                </a:prstClr>
              </a:solidFill>
              <a:latin typeface="Aptos" panose="02110004020202020204"/>
              <a:ea typeface="+mn-ea"/>
              <a:cs typeface="+mn-cs"/>
            </a:rPr>
          </a:br>
          <a:r>
            <a:rPr lang="pl-PL" sz="2000" b="1" kern="1200" dirty="0">
              <a:solidFill>
                <a:prstClr val="black">
                  <a:hueOff val="0"/>
                  <a:satOff val="0"/>
                  <a:lumOff val="0"/>
                  <a:alphaOff val="0"/>
                </a:prstClr>
              </a:solidFill>
              <a:latin typeface="Aptos" panose="02110004020202020204"/>
              <a:ea typeface="+mn-ea"/>
              <a:cs typeface="+mn-cs"/>
            </a:rPr>
            <a:t>(2 </a:t>
          </a:r>
          <a:r>
            <a:rPr lang="pl-PL" sz="2000" b="1" kern="1200" dirty="0" err="1">
              <a:solidFill>
                <a:prstClr val="black">
                  <a:hueOff val="0"/>
                  <a:satOff val="0"/>
                  <a:lumOff val="0"/>
                  <a:alphaOff val="0"/>
                </a:prstClr>
              </a:solidFill>
              <a:latin typeface="Aptos" panose="02110004020202020204"/>
              <a:ea typeface="+mn-ea"/>
              <a:cs typeface="+mn-cs"/>
            </a:rPr>
            <a:t>Krn</a:t>
          </a:r>
          <a:r>
            <a:rPr lang="pl-PL" sz="2000" b="1" kern="1200" dirty="0">
              <a:solidFill>
                <a:prstClr val="black">
                  <a:hueOff val="0"/>
                  <a:satOff val="0"/>
                  <a:lumOff val="0"/>
                  <a:alphaOff val="0"/>
                </a:prstClr>
              </a:solidFill>
              <a:latin typeface="Aptos" panose="02110004020202020204"/>
              <a:ea typeface="+mn-ea"/>
              <a:cs typeface="+mn-cs"/>
            </a:rPr>
            <a:t> </a:t>
          </a:r>
          <a:r>
            <a:rPr lang="pl-PL" sz="2000" b="1" kern="1200" dirty="0" smtClean="0">
              <a:solidFill>
                <a:prstClr val="black">
                  <a:hueOff val="0"/>
                  <a:satOff val="0"/>
                  <a:lumOff val="0"/>
                  <a:alphaOff val="0"/>
                </a:prstClr>
              </a:solidFill>
              <a:latin typeface="Aptos" panose="02110004020202020204"/>
              <a:ea typeface="+mn-ea"/>
              <a:cs typeface="+mn-cs"/>
            </a:rPr>
            <a:t>13,22</a:t>
          </a:r>
          <a:r>
            <a:rPr lang="pl-PL"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Zachęcali ich, gdy czynili dobro</a:t>
          </a:r>
          <a:br>
            <a:rPr lang="pl-PL" sz="2000" b="1" dirty="0"/>
          </a:br>
          <a:r>
            <a:rPr lang="pl-PL" sz="2000" b="1" dirty="0"/>
            <a:t>(2 </a:t>
          </a:r>
          <a:r>
            <a:rPr lang="pl-PL" sz="2000" b="1" dirty="0" err="1"/>
            <a:t>Krn</a:t>
          </a:r>
          <a:r>
            <a:rPr lang="pl-PL" sz="2000" b="1" dirty="0"/>
            <a:t> </a:t>
          </a:r>
          <a:r>
            <a:rPr lang="pl-PL" sz="2000" b="1" dirty="0" smtClean="0"/>
            <a:t>15,8</a:t>
          </a:r>
          <a:r>
            <a:rPr lang="pl-PL" sz="2000" b="1" dirty="0"/>
            <a:t>)</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Upominali ich, gdy postępowali </a:t>
          </a:r>
          <a:r>
            <a:rPr lang="pl-PL" sz="2000" b="1" dirty="0" smtClean="0"/>
            <a:t>źle (1 </a:t>
          </a:r>
          <a:r>
            <a:rPr lang="pl-PL" sz="2000" b="1" dirty="0" err="1"/>
            <a:t>Krl</a:t>
          </a:r>
          <a:r>
            <a:rPr lang="pl-PL" sz="2000" b="1" dirty="0"/>
            <a:t> </a:t>
          </a:r>
          <a:r>
            <a:rPr lang="pl-PL" sz="2000" b="1" dirty="0" smtClean="0"/>
            <a:t>21,20</a:t>
          </a:r>
          <a:r>
            <a:rPr lang="pl-PL" sz="2000" b="1" dirty="0"/>
            <a:t>)</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Ogłaszali im ich grzech (Iz </a:t>
          </a:r>
          <a:r>
            <a:rPr lang="pl-PL" sz="2000" b="1" dirty="0" smtClean="0"/>
            <a:t>58,1</a:t>
          </a:r>
          <a:r>
            <a:rPr lang="pl-PL" sz="2000" b="1" dirty="0"/>
            <a:t>)</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pl-PL" sz="2000" b="1" dirty="0"/>
            <a:t>Wzywali ich do pokuty (</a:t>
          </a:r>
          <a:r>
            <a:rPr lang="pl-PL" sz="2000" b="1" dirty="0" err="1"/>
            <a:t>Ez</a:t>
          </a:r>
          <a:r>
            <a:rPr lang="pl-PL" sz="2000" b="1" dirty="0"/>
            <a:t> </a:t>
          </a:r>
          <a:r>
            <a:rPr lang="pl-PL" sz="2000" b="1" dirty="0" smtClean="0"/>
            <a:t>18,32</a:t>
          </a:r>
          <a:r>
            <a:rPr lang="pl-PL" sz="2000" b="1" dirty="0"/>
            <a:t>)</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t>
        <a:bodyPr/>
        <a:lstStyle/>
        <a:p>
          <a:endParaRPr lang="pl-PL"/>
        </a:p>
      </dgm:t>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t>
        <a:bodyPr/>
        <a:lstStyle/>
        <a:p>
          <a:endParaRPr lang="pl-PL"/>
        </a:p>
      </dgm:t>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t>
        <a:bodyPr/>
        <a:lstStyle/>
        <a:p>
          <a:endParaRPr lang="pl-PL"/>
        </a:p>
      </dgm:t>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t>
        <a:bodyPr/>
        <a:lstStyle/>
        <a:p>
          <a:endParaRPr lang="pl-PL"/>
        </a:p>
      </dgm:t>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t>
        <a:bodyPr/>
        <a:lstStyle/>
        <a:p>
          <a:endParaRPr lang="pl-PL"/>
        </a:p>
      </dgm:t>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t>
        <a:bodyPr/>
        <a:lstStyle/>
        <a:p>
          <a:endParaRPr lang="pl-PL"/>
        </a:p>
      </dgm:t>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t>
        <a:bodyPr/>
        <a:lstStyle/>
        <a:p>
          <a:endParaRPr lang="pl-PL"/>
        </a:p>
      </dgm:t>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t>
        <a:bodyPr/>
        <a:lstStyle/>
        <a:p>
          <a:endParaRPr lang="pl-PL"/>
        </a:p>
      </dgm:t>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t>
        <a:bodyPr/>
        <a:lstStyle/>
        <a:p>
          <a:endParaRPr lang="pl-PL"/>
        </a:p>
      </dgm:t>
    </dgm:pt>
  </dgm:ptLst>
  <dgm:cxnLst>
    <dgm:cxn modelId="{98692642-8E6E-4337-B334-71C7A691A7C1}" srcId="{365E8307-D0B4-4265-A8A1-80D0456768FA}" destId="{4533A516-BA0D-40E2-AE68-2C0F2F995503}" srcOrd="0" destOrd="0" parTransId="{62933D2E-6517-4D29-AE19-AB7E8805DFB0}" sibTransId="{1A2A810F-10D1-49DC-9339-363760A69AFC}"/>
    <dgm:cxn modelId="{190662FF-FDCA-4BA6-BAA1-43D57138FE66}" srcId="{8C5B85AB-0AF1-4818-8953-B2F1236B1FD5}" destId="{365E8307-D0B4-4265-A8A1-80D0456768FA}" srcOrd="2" destOrd="0" parTransId="{01BA8641-992C-4432-A251-0A033A40B497}" sibTransId="{99558CD9-5F68-4973-8FE6-08611455589F}"/>
    <dgm:cxn modelId="{65AD1E44-DCD3-49EA-9156-9919AFFBE771}" type="presOf" srcId="{4533A516-BA0D-40E2-AE68-2C0F2F995503}" destId="{1C67A4CD-D8D9-4790-9FCB-FE35047E44B9}"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F034E011-5882-4250-BF13-B6D808DB73B2}" srcId="{1ED089DF-0F6F-4C31-B555-8CDA354AEBB9}" destId="{F20632D7-D501-423A-9F13-7E39A6980DA9}" srcOrd="2" destOrd="0" parTransId="{372299E0-94D2-45A6-A636-DD866A4951DE}" sibTransId="{43E24E0A-5984-4428-AE15-EF66DFA43680}"/>
    <dgm:cxn modelId="{B430AAFF-6B41-4DA4-859C-F9EA8B084F66}" type="presOf" srcId="{365E8307-D0B4-4265-A8A1-80D0456768FA}" destId="{C448F219-B8A8-42B4-A6CF-DB14E610DA1A}" srcOrd="0" destOrd="0"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D8F33AF5-E931-4F93-9A20-E8FB02953AA8}" type="presOf" srcId="{2285B266-21A7-4FBB-9E50-2B9705DB764E}" destId="{596D6B8B-4CCC-48AC-963F-1A7F5F80423C}" srcOrd="0" destOrd="0" presId="urn:microsoft.com/office/officeart/2005/8/layout/hList1"/>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CFC77487-8D1C-4AB7-AA21-95FD61126D60}" type="presOf" srcId="{CD0FFC10-4165-4B9C-B65F-8B0F77E9D44F}" destId="{DE916DB0-9BB6-48A9-BFF3-35B5FFCB431D}"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A245D224-BC8E-4C93-BE08-4550804CD9F2}" type="presOf" srcId="{F20632D7-D501-423A-9F13-7E39A6980DA9}" destId="{DE916DB0-9BB6-48A9-BFF3-35B5FFCB431D}" srcOrd="0" destOrd="2" presId="urn:microsoft.com/office/officeart/2005/8/layout/hList1"/>
    <dgm:cxn modelId="{A163E88C-BBCA-4ABF-A342-2B1E23D57642}" type="presOf" srcId="{68BB90EA-43F6-4617-9990-EC6E476A889B}" destId="{1C67A4CD-D8D9-4790-9FCB-FE35047E44B9}" srcOrd="0" destOrd="2" presId="urn:microsoft.com/office/officeart/2005/8/layout/hList1"/>
    <dgm:cxn modelId="{09151833-821E-42FE-A6FA-418D0FD7C6F9}" srcId="{8C5B85AB-0AF1-4818-8953-B2F1236B1FD5}" destId="{2285B266-21A7-4FBB-9E50-2B9705DB764E}" srcOrd="3" destOrd="0" parTransId="{1E9B3313-FFC0-4EBA-B419-DCDA3400BC47}" sibTransId="{10202EC6-24D4-4575-8710-D5FB6CE3088A}"/>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3E3F02C3-E0CA-4E48-A0FD-DA3F85613979}" type="presOf" srcId="{12902691-257A-45FF-8AAB-D4E7296BED65}" destId="{457CBF1E-15F2-4D01-AB7E-076D7A96F0B9}" srcOrd="0" destOrd="0" presId="urn:microsoft.com/office/officeart/2005/8/layout/hList1"/>
    <dgm:cxn modelId="{CAB37C91-335D-43AE-B82A-3D72D6648892}" type="presOf" srcId="{5EFA2294-765A-4BF6-BA96-E9303C250071}" destId="{DE916DB0-9BB6-48A9-BFF3-35B5FFCB431D}" srcOrd="0" destOrd="1" presId="urn:microsoft.com/office/officeart/2005/8/layout/hList1"/>
    <dgm:cxn modelId="{B66EFB43-C004-40CF-AAEA-613F452534E8}" type="presOf" srcId="{182F57D4-5D58-44EB-94A9-C6A5D2F76388}" destId="{1C67A4CD-D8D9-4790-9FCB-FE35047E44B9}" srcOrd="0" destOrd="1" presId="urn:microsoft.com/office/officeart/2005/8/layout/hList1"/>
    <dgm:cxn modelId="{96E69033-B7A4-455C-B8A9-90F3DA0B5E29}" type="presOf" srcId="{6E24BD1A-4F57-4E55-9F89-F105F46F9DC7}" destId="{04C60BD0-E465-45DD-864B-0D8C1C3C4F09}"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2"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pl-PL" sz="2000" b="1" dirty="0">
              <a:solidFill>
                <a:schemeClr val="tx1"/>
              </a:solidFill>
            </a:rPr>
            <a:t>Wymyślali własne proroctwa (</a:t>
          </a:r>
          <a:r>
            <a:rPr lang="pl-PL" sz="2000" b="1" dirty="0" err="1">
              <a:solidFill>
                <a:schemeClr val="tx1"/>
              </a:solidFill>
            </a:rPr>
            <a:t>Ez</a:t>
          </a:r>
          <a:r>
            <a:rPr lang="pl-PL" sz="2000" b="1" dirty="0">
              <a:solidFill>
                <a:schemeClr val="tx1"/>
              </a:solidFill>
            </a:rPr>
            <a:t> </a:t>
          </a:r>
          <a:r>
            <a:rPr lang="pl-PL" sz="2000" b="1" dirty="0" smtClean="0">
              <a:solidFill>
                <a:schemeClr val="tx1"/>
              </a:solidFill>
            </a:rPr>
            <a:t>13,2.17</a:t>
          </a:r>
          <a:r>
            <a:rPr lang="pl-PL" sz="2000" b="1" dirty="0">
              <a:solidFill>
                <a:schemeClr val="tx1"/>
              </a:solidFill>
            </a:rPr>
            <a:t>)</a:t>
          </a:r>
          <a:endParaRPr lang="pl-PL"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pl-PL"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pl-PL" sz="2000" b="1" dirty="0">
              <a:solidFill>
                <a:schemeClr val="tx1"/>
              </a:solidFill>
            </a:rPr>
            <a:t>Mówili to, co ludzie chcieli usłyszeć (</a:t>
          </a:r>
          <a:r>
            <a:rPr lang="pl-PL" sz="2000" b="1" dirty="0" err="1">
              <a:solidFill>
                <a:schemeClr val="tx1"/>
              </a:solidFill>
            </a:rPr>
            <a:t>Ez</a:t>
          </a:r>
          <a:r>
            <a:rPr lang="pl-PL" sz="2000" b="1" dirty="0">
              <a:solidFill>
                <a:schemeClr val="tx1"/>
              </a:solidFill>
            </a:rPr>
            <a:t> </a:t>
          </a:r>
          <a:r>
            <a:rPr lang="pl-PL" sz="2000" b="1" dirty="0" smtClean="0">
              <a:solidFill>
                <a:schemeClr val="tx1"/>
              </a:solidFill>
            </a:rPr>
            <a:t>13,16</a:t>
          </a:r>
          <a:r>
            <a:rPr lang="pl-PL" sz="2000" b="1" dirty="0">
              <a:solidFill>
                <a:schemeClr val="tx1"/>
              </a:solidFill>
            </a:rPr>
            <a:t>)</a:t>
          </a:r>
          <a:endParaRPr lang="pl-PL"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pl-PL" sz="2000" noProof="0" dirty="0">
            <a:solidFill>
              <a:schemeClr val="tx1"/>
            </a:solidFill>
          </a:endParaRPr>
        </a:p>
      </dgm:t>
    </dgm:pt>
    <dgm:pt modelId="{E7073E38-E644-4DA3-B5FF-20EAEF767AE8}">
      <dgm:prSet custT="1"/>
      <dgm:spPr>
        <a:solidFill>
          <a:srgbClr val="FFB3FF"/>
        </a:solidFill>
      </dgm:spPr>
      <dgm:t>
        <a:bodyPr/>
        <a:lstStyle/>
        <a:p>
          <a:r>
            <a:rPr lang="pl-PL" sz="2000" b="1" dirty="0">
              <a:solidFill>
                <a:schemeClr val="tx1"/>
              </a:solidFill>
            </a:rPr>
            <a:t>Nie występowali przeciw grzechowi (</a:t>
          </a:r>
          <a:r>
            <a:rPr lang="pl-PL" sz="2000" b="1" dirty="0" err="1">
              <a:solidFill>
                <a:schemeClr val="tx1"/>
              </a:solidFill>
            </a:rPr>
            <a:t>Ez</a:t>
          </a:r>
          <a:r>
            <a:rPr lang="pl-PL" sz="2000" b="1" dirty="0">
              <a:solidFill>
                <a:schemeClr val="tx1"/>
              </a:solidFill>
            </a:rPr>
            <a:t> </a:t>
          </a:r>
          <a:r>
            <a:rPr lang="pl-PL" sz="2000" b="1" dirty="0" smtClean="0">
              <a:solidFill>
                <a:schemeClr val="tx1"/>
              </a:solidFill>
            </a:rPr>
            <a:t>13,22</a:t>
          </a:r>
          <a:r>
            <a:rPr lang="pl-PL" sz="2000" b="1" dirty="0">
              <a:solidFill>
                <a:schemeClr val="tx1"/>
              </a:solidFill>
            </a:rPr>
            <a:t>)</a:t>
          </a:r>
          <a:endParaRPr lang="pl-PL"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pl-PL"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pl-PL" sz="2000" b="1" dirty="0">
              <a:solidFill>
                <a:schemeClr val="tx1"/>
              </a:solidFill>
            </a:rPr>
            <a:t>Szukali osobistych korzyści (</a:t>
          </a:r>
          <a:r>
            <a:rPr lang="pl-PL" sz="2000" b="1" dirty="0" err="1">
              <a:solidFill>
                <a:schemeClr val="tx1"/>
              </a:solidFill>
            </a:rPr>
            <a:t>Ez</a:t>
          </a:r>
          <a:r>
            <a:rPr lang="pl-PL" sz="2000" b="1" dirty="0">
              <a:solidFill>
                <a:schemeClr val="tx1"/>
              </a:solidFill>
            </a:rPr>
            <a:t> </a:t>
          </a:r>
          <a:r>
            <a:rPr lang="pl-PL" sz="2000" b="1" dirty="0" smtClean="0">
              <a:solidFill>
                <a:schemeClr val="tx1"/>
              </a:solidFill>
            </a:rPr>
            <a:t>13,19</a:t>
          </a:r>
          <a:r>
            <a:rPr lang="pl-PL" sz="2000" b="1" dirty="0">
              <a:solidFill>
                <a:schemeClr val="tx1"/>
              </a:solidFill>
            </a:rPr>
            <a:t>)</a:t>
          </a:r>
          <a:endParaRPr lang="pl-PL"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t>
        <a:bodyPr/>
        <a:lstStyle/>
        <a:p>
          <a:endParaRPr lang="pl-PL"/>
        </a:p>
      </dgm:t>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t>
        <a:bodyPr/>
        <a:lstStyle/>
        <a:p>
          <a:endParaRPr lang="pl-PL"/>
        </a:p>
      </dgm:t>
    </dgm:pt>
    <dgm:pt modelId="{9EED3436-14B9-4328-AE94-23419D8B7768}" type="pres">
      <dgm:prSet presAssocID="{A2A1CFD8-806F-4AE3-8C16-8303F908D830}" presName="FourNodes_2" presStyleLbl="node1" presStyleIdx="1" presStyleCnt="4" custScaleX="104117">
        <dgm:presLayoutVars>
          <dgm:bulletEnabled val="1"/>
        </dgm:presLayoutVars>
      </dgm:prSet>
      <dgm:spPr/>
      <dgm:t>
        <a:bodyPr/>
        <a:lstStyle/>
        <a:p>
          <a:endParaRPr lang="pl-PL"/>
        </a:p>
      </dgm:t>
    </dgm:pt>
    <dgm:pt modelId="{644D4322-20C0-4BC5-B361-96DEF3A3933E}" type="pres">
      <dgm:prSet presAssocID="{A2A1CFD8-806F-4AE3-8C16-8303F908D830}" presName="FourNodes_3" presStyleLbl="node1" presStyleIdx="2" presStyleCnt="4" custScaleX="102788">
        <dgm:presLayoutVars>
          <dgm:bulletEnabled val="1"/>
        </dgm:presLayoutVars>
      </dgm:prSet>
      <dgm:spPr/>
      <dgm:t>
        <a:bodyPr/>
        <a:lstStyle/>
        <a:p>
          <a:endParaRPr lang="pl-PL"/>
        </a:p>
      </dgm:t>
    </dgm:pt>
    <dgm:pt modelId="{646086EF-A582-43F2-A0F8-BDACD0A14D75}" type="pres">
      <dgm:prSet presAssocID="{A2A1CFD8-806F-4AE3-8C16-8303F908D830}" presName="FourNodes_4" presStyleLbl="node1" presStyleIdx="3" presStyleCnt="4">
        <dgm:presLayoutVars>
          <dgm:bulletEnabled val="1"/>
        </dgm:presLayoutVars>
      </dgm:prSet>
      <dgm:spPr/>
      <dgm:t>
        <a:bodyPr/>
        <a:lstStyle/>
        <a:p>
          <a:endParaRPr lang="pl-PL"/>
        </a:p>
      </dgm:t>
    </dgm:pt>
    <dgm:pt modelId="{78472FAB-D2AC-4A01-9250-D3424753C9CC}" type="pres">
      <dgm:prSet presAssocID="{A2A1CFD8-806F-4AE3-8C16-8303F908D830}" presName="FourConn_1-2" presStyleLbl="fgAccFollowNode1" presStyleIdx="0" presStyleCnt="3">
        <dgm:presLayoutVars>
          <dgm:bulletEnabled val="1"/>
        </dgm:presLayoutVars>
      </dgm:prSet>
      <dgm:spPr/>
      <dgm:t>
        <a:bodyPr/>
        <a:lstStyle/>
        <a:p>
          <a:endParaRPr lang="pl-PL"/>
        </a:p>
      </dgm:t>
    </dgm:pt>
    <dgm:pt modelId="{0A7D6550-1042-453A-9DE8-0B3E644AA13B}" type="pres">
      <dgm:prSet presAssocID="{A2A1CFD8-806F-4AE3-8C16-8303F908D830}" presName="FourConn_2-3" presStyleLbl="fgAccFollowNode1" presStyleIdx="1" presStyleCnt="3">
        <dgm:presLayoutVars>
          <dgm:bulletEnabled val="1"/>
        </dgm:presLayoutVars>
      </dgm:prSet>
      <dgm:spPr/>
      <dgm:t>
        <a:bodyPr/>
        <a:lstStyle/>
        <a:p>
          <a:endParaRPr lang="pl-PL"/>
        </a:p>
      </dgm:t>
    </dgm:pt>
    <dgm:pt modelId="{30D20B0F-EAAD-4BFC-9880-3CA89F455507}" type="pres">
      <dgm:prSet presAssocID="{A2A1CFD8-806F-4AE3-8C16-8303F908D830}" presName="FourConn_3-4" presStyleLbl="fgAccFollowNode1" presStyleIdx="2" presStyleCnt="3">
        <dgm:presLayoutVars>
          <dgm:bulletEnabled val="1"/>
        </dgm:presLayoutVars>
      </dgm:prSet>
      <dgm:spPr/>
      <dgm:t>
        <a:bodyPr/>
        <a:lstStyle/>
        <a:p>
          <a:endParaRPr lang="pl-PL"/>
        </a:p>
      </dgm:t>
    </dgm:pt>
    <dgm:pt modelId="{4B4772F1-FB15-4228-A470-91FB4F6698FC}" type="pres">
      <dgm:prSet presAssocID="{A2A1CFD8-806F-4AE3-8C16-8303F908D830}" presName="FourNodes_1_text" presStyleLbl="node1" presStyleIdx="3" presStyleCnt="4">
        <dgm:presLayoutVars>
          <dgm:bulletEnabled val="1"/>
        </dgm:presLayoutVars>
      </dgm:prSet>
      <dgm:spPr/>
      <dgm:t>
        <a:bodyPr/>
        <a:lstStyle/>
        <a:p>
          <a:endParaRPr lang="pl-PL"/>
        </a:p>
      </dgm:t>
    </dgm:pt>
    <dgm:pt modelId="{04AD4EBF-EABB-46AC-B934-5A3283D7F22F}" type="pres">
      <dgm:prSet presAssocID="{A2A1CFD8-806F-4AE3-8C16-8303F908D830}" presName="FourNodes_2_text" presStyleLbl="node1" presStyleIdx="3" presStyleCnt="4">
        <dgm:presLayoutVars>
          <dgm:bulletEnabled val="1"/>
        </dgm:presLayoutVars>
      </dgm:prSet>
      <dgm:spPr/>
      <dgm:t>
        <a:bodyPr/>
        <a:lstStyle/>
        <a:p>
          <a:endParaRPr lang="pl-PL"/>
        </a:p>
      </dgm:t>
    </dgm:pt>
    <dgm:pt modelId="{69B64A71-B640-4A2E-89D1-D7A67C34E136}" type="pres">
      <dgm:prSet presAssocID="{A2A1CFD8-806F-4AE3-8C16-8303F908D830}" presName="FourNodes_3_text" presStyleLbl="node1" presStyleIdx="3" presStyleCnt="4">
        <dgm:presLayoutVars>
          <dgm:bulletEnabled val="1"/>
        </dgm:presLayoutVars>
      </dgm:prSet>
      <dgm:spPr/>
      <dgm:t>
        <a:bodyPr/>
        <a:lstStyle/>
        <a:p>
          <a:endParaRPr lang="pl-PL"/>
        </a:p>
      </dgm:t>
    </dgm:pt>
    <dgm:pt modelId="{9BCF41CE-D3FC-452A-BBF2-D560AC7F94D2}" type="pres">
      <dgm:prSet presAssocID="{A2A1CFD8-806F-4AE3-8C16-8303F908D830}" presName="FourNodes_4_text" presStyleLbl="node1" presStyleIdx="3" presStyleCnt="4">
        <dgm:presLayoutVars>
          <dgm:bulletEnabled val="1"/>
        </dgm:presLayoutVars>
      </dgm:prSet>
      <dgm:spPr/>
      <dgm:t>
        <a:bodyPr/>
        <a:lstStyle/>
        <a:p>
          <a:endParaRPr lang="pl-PL"/>
        </a:p>
      </dgm:t>
    </dgm:pt>
  </dgm:ptLst>
  <dgm:cxnLst>
    <dgm:cxn modelId="{8FD007AB-793F-428B-B111-B38756AB10F8}" srcId="{A2A1CFD8-806F-4AE3-8C16-8303F908D830}" destId="{F861A691-1ED7-4178-B206-60C15B0B43EF}" srcOrd="1" destOrd="0" parTransId="{58582327-3B6F-4493-B6E6-584FF2DE0586}" sibTransId="{8163A269-09C3-4A5B-8D09-2A9DF86732C9}"/>
    <dgm:cxn modelId="{71D9A045-D182-4E69-9FD7-471CEFB1F9DE}" srcId="{A2A1CFD8-806F-4AE3-8C16-8303F908D830}" destId="{32992B69-6C87-4FF0-A7D2-1E0CF03A026B}" srcOrd="0" destOrd="0" parTransId="{5F80A97A-2702-4CF6-822C-645892231ECC}" sibTransId="{90CB1F1D-837A-4E40-B84A-2980881D4E9C}"/>
    <dgm:cxn modelId="{C49841F8-5B62-418F-99EF-2F8F25476800}" type="presOf" srcId="{3DDC293E-5143-4CB6-ABB8-569658A07BC0}" destId="{9BCF41CE-D3FC-452A-BBF2-D560AC7F94D2}" srcOrd="1" destOrd="0" presId="urn:microsoft.com/office/officeart/2005/8/layout/vProcess5"/>
    <dgm:cxn modelId="{009FD7CA-43BA-42EA-B368-5485D8A08153}" type="presOf" srcId="{86C0762D-CD37-490E-8CB8-5AD12A22482A}" destId="{30D20B0F-EAAD-4BFC-9880-3CA89F455507}"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669E437A-7678-49BA-B251-ED209857C383}" type="presOf" srcId="{F861A691-1ED7-4178-B206-60C15B0B43EF}" destId="{9EED3436-14B9-4328-AE94-23419D8B7768}" srcOrd="0" destOrd="0" presId="urn:microsoft.com/office/officeart/2005/8/layout/vProcess5"/>
    <dgm:cxn modelId="{D578494D-7F19-4A89-AF56-03C15E19819A}" type="presOf" srcId="{A2A1CFD8-806F-4AE3-8C16-8303F908D830}" destId="{BE452FEA-F9EB-4182-A9BE-5A6B06F8A45C}"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9D6441D-2834-4C1E-9837-54240654218F}" srcId="{A2A1CFD8-806F-4AE3-8C16-8303F908D830}" destId="{3DDC293E-5143-4CB6-ABB8-569658A07BC0}" srcOrd="3" destOrd="0" parTransId="{728064D7-085B-4D4B-9C4B-4710DB64D864}" sibTransId="{194EB3FC-D213-494E-AEE1-71CD47DE03B5}"/>
    <dgm:cxn modelId="{77C06B79-DCB5-4ECA-BD74-535F5E664D60}" srcId="{A2A1CFD8-806F-4AE3-8C16-8303F908D830}" destId="{E7073E38-E644-4DA3-B5FF-20EAEF767AE8}" srcOrd="2" destOrd="0" parTransId="{87DA86EF-00F3-4221-8C83-05F79F4F41D8}" sibTransId="{86C0762D-CD37-490E-8CB8-5AD12A22482A}"/>
    <dgm:cxn modelId="{C6CDFB35-CE4B-4884-9BFD-D8CDCF695A4E}" type="presOf" srcId="{E7073E38-E644-4DA3-B5FF-20EAEF767AE8}" destId="{69B64A71-B640-4A2E-89D1-D7A67C34E136}"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8260" rIns="48260" bIns="48260" numCol="1" spcCol="1270" anchor="ctr" anchorCtr="0">
          <a:noAutofit/>
        </a:bodyPr>
        <a:lstStyle/>
        <a:p>
          <a:pPr lvl="0" algn="ctr" defTabSz="844550">
            <a:lnSpc>
              <a:spcPct val="90000"/>
            </a:lnSpc>
            <a:spcBef>
              <a:spcPct val="0"/>
            </a:spcBef>
            <a:spcAft>
              <a:spcPct val="35000"/>
            </a:spcAft>
          </a:pPr>
          <a:r>
            <a:rPr lang="pl-PL" sz="1900" b="1" kern="1200" dirty="0">
              <a:effectLst>
                <a:outerShdw blurRad="38100" dist="38100" dir="2700000" algn="tl">
                  <a:srgbClr val="000000"/>
                </a:outerShdw>
              </a:effectLst>
            </a:rPr>
            <a:t>Kto był powoływany do służby prorockiej?</a:t>
          </a:r>
          <a:endParaRPr lang="pl-PL" sz="19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8260" rIns="48260" bIns="48260" numCol="1" spcCol="1270" anchor="ctr" anchorCtr="0">
          <a:noAutofit/>
        </a:bodyPr>
        <a:lstStyle/>
        <a:p>
          <a:pPr lvl="0" algn="ctr" defTabSz="844550">
            <a:lnSpc>
              <a:spcPct val="90000"/>
            </a:lnSpc>
            <a:spcBef>
              <a:spcPct val="0"/>
            </a:spcBef>
            <a:spcAft>
              <a:spcPct val="35000"/>
            </a:spcAft>
          </a:pPr>
          <a:r>
            <a:rPr lang="pl-PL" sz="1900" b="1" kern="1200" dirty="0">
              <a:effectLst>
                <a:outerShdw blurRad="38100" dist="38100" dir="2700000" algn="tl">
                  <a:srgbClr val="000000"/>
                </a:outerShdw>
              </a:effectLst>
            </a:rPr>
            <a:t>Jak zachowywali się prorocy?</a:t>
          </a:r>
          <a:endParaRPr lang="pl-PL" sz="19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8260" rIns="48260" bIns="48260" numCol="1" spcCol="1270" anchor="ctr" anchorCtr="0">
          <a:noAutofit/>
        </a:bodyPr>
        <a:lstStyle/>
        <a:p>
          <a:pPr lvl="0" algn="ctr" defTabSz="844550">
            <a:lnSpc>
              <a:spcPct val="90000"/>
            </a:lnSpc>
            <a:spcBef>
              <a:spcPct val="0"/>
            </a:spcBef>
            <a:spcAft>
              <a:spcPct val="35000"/>
            </a:spcAft>
          </a:pPr>
          <a:r>
            <a:rPr lang="pl-PL" sz="1900" b="1" kern="1200" dirty="0">
              <a:effectLst>
                <a:outerShdw blurRad="38100" dist="38100" dir="2700000" algn="tl">
                  <a:srgbClr val="000000"/>
                </a:outerShdw>
              </a:effectLst>
            </a:rPr>
            <a:t>Jaką pracę wykonywali prorocy?</a:t>
          </a:r>
          <a:endParaRPr lang="pl-PL" sz="19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8260" rIns="48260" bIns="48260" numCol="1" spcCol="1270" anchor="ctr" anchorCtr="0">
          <a:noAutofit/>
        </a:bodyPr>
        <a:lstStyle/>
        <a:p>
          <a:pPr lvl="0" algn="ctr" defTabSz="844550">
            <a:lnSpc>
              <a:spcPct val="90000"/>
            </a:lnSpc>
            <a:spcBef>
              <a:spcPct val="0"/>
            </a:spcBef>
            <a:spcAft>
              <a:spcPct val="35000"/>
            </a:spcAft>
          </a:pPr>
          <a:r>
            <a:rPr lang="pl-PL" sz="1900" b="1" kern="1200" dirty="0">
              <a:effectLst>
                <a:outerShdw blurRad="38100" dist="38100" dir="2700000" algn="tl">
                  <a:srgbClr val="000000"/>
                </a:outerShdw>
              </a:effectLst>
            </a:rPr>
            <a:t>Które kobiety miały dar proroctwa?</a:t>
          </a:r>
          <a:endParaRPr lang="pl-PL" sz="19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8260" rIns="48260" bIns="48260" numCol="1" spcCol="1270" anchor="ctr" anchorCtr="0">
          <a:noAutofit/>
        </a:bodyPr>
        <a:lstStyle/>
        <a:p>
          <a:pPr lvl="0" algn="ctr" defTabSz="844550">
            <a:lnSpc>
              <a:spcPct val="90000"/>
            </a:lnSpc>
            <a:spcBef>
              <a:spcPct val="0"/>
            </a:spcBef>
            <a:spcAft>
              <a:spcPct val="35000"/>
            </a:spcAft>
          </a:pPr>
          <a:r>
            <a:rPr lang="pl-PL" sz="1900" b="1" kern="1200" dirty="0">
              <a:effectLst>
                <a:outerShdw blurRad="38100" dist="38100" dir="2700000" algn="tl">
                  <a:srgbClr val="000000"/>
                </a:outerShdw>
              </a:effectLst>
            </a:rPr>
            <a:t>Jakie cechy mieli fałszywi prorocy?</a:t>
          </a:r>
          <a:endParaRPr lang="pl-PL" sz="19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D14DA94-E93F-4860-A146-9B49D1888F83}">
      <dsp:nvSpPr>
        <dsp:cNvPr id="0" name=""/>
        <dsp:cNvSpPr/>
      </dsp:nvSpPr>
      <dsp:spPr>
        <a:xfrm>
          <a:off x="4398" y="21552"/>
          <a:ext cx="2644530" cy="103676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królów</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4398" y="21552"/>
        <a:ext cx="2644530" cy="1036761"/>
      </dsp:txXfrm>
    </dsp:sp>
    <dsp:sp modelId="{DE916DB0-9BB6-48A9-BFF3-35B5FFCB431D}">
      <dsp:nvSpPr>
        <dsp:cNvPr id="0" name=""/>
        <dsp:cNvSpPr/>
      </dsp:nvSpPr>
      <dsp:spPr>
        <a:xfrm>
          <a:off x="4398" y="1053078"/>
          <a:ext cx="2644530" cy="2635200"/>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Char char="••"/>
          </a:pPr>
          <a:r>
            <a:rPr lang="pl-PL" sz="2000" b="1" kern="1200" dirty="0"/>
            <a:t>Namaszczali ich</a:t>
          </a:r>
          <a:br>
            <a:rPr lang="pl-PL" sz="2000" b="1" kern="1200" dirty="0"/>
          </a:br>
          <a:r>
            <a:rPr lang="pl-PL" sz="2000" b="1" kern="1200" dirty="0"/>
            <a:t>(1 </a:t>
          </a:r>
          <a:r>
            <a:rPr lang="pl-PL" sz="2000" b="1" kern="1200" dirty="0" err="1"/>
            <a:t>Krl</a:t>
          </a:r>
          <a:r>
            <a:rPr lang="pl-PL" sz="2000" b="1" kern="1200" dirty="0"/>
            <a:t> </a:t>
          </a:r>
          <a:r>
            <a:rPr lang="pl-PL" sz="2000" b="1" kern="1200" dirty="0" smtClean="0"/>
            <a:t>19,16</a:t>
          </a:r>
          <a:r>
            <a:rPr lang="pl-PL" sz="2000" b="1" kern="1200" dirty="0"/>
            <a:t>)</a:t>
          </a:r>
          <a:endParaRPr lang="es-ES" sz="2000" kern="1200" dirty="0"/>
        </a:p>
        <a:p>
          <a:pPr marL="266700" lvl="1" indent="0" algn="l" defTabSz="889000">
            <a:lnSpc>
              <a:spcPct val="90000"/>
            </a:lnSpc>
            <a:spcBef>
              <a:spcPct val="0"/>
            </a:spcBef>
            <a:spcAft>
              <a:spcPct val="15000"/>
            </a:spcAft>
            <a:buChar char="••"/>
          </a:pPr>
          <a:r>
            <a:rPr lang="pl-PL" sz="2000" b="1" kern="1200" dirty="0"/>
            <a:t>Zachęcali ich, gdy czynili dobro</a:t>
          </a:r>
          <a:br>
            <a:rPr lang="pl-PL" sz="2000" b="1" kern="1200" dirty="0"/>
          </a:br>
          <a:r>
            <a:rPr lang="pl-PL" sz="2000" b="1" kern="1200" dirty="0"/>
            <a:t>(2 </a:t>
          </a:r>
          <a:r>
            <a:rPr lang="pl-PL" sz="2000" b="1" kern="1200" dirty="0" err="1"/>
            <a:t>Krn</a:t>
          </a:r>
          <a:r>
            <a:rPr lang="pl-PL" sz="2000" b="1" kern="1200" dirty="0"/>
            <a:t> </a:t>
          </a:r>
          <a:r>
            <a:rPr lang="pl-PL" sz="2000" b="1" kern="1200" dirty="0" smtClean="0"/>
            <a:t>15,8</a:t>
          </a:r>
          <a:r>
            <a:rPr lang="pl-PL" sz="2000" b="1" kern="1200" dirty="0"/>
            <a:t>)</a:t>
          </a:r>
          <a:endParaRPr lang="es-ES" sz="2000" kern="1200" dirty="0"/>
        </a:p>
        <a:p>
          <a:pPr marL="266700" lvl="1" indent="0" algn="l" defTabSz="889000">
            <a:lnSpc>
              <a:spcPct val="90000"/>
            </a:lnSpc>
            <a:spcBef>
              <a:spcPct val="0"/>
            </a:spcBef>
            <a:spcAft>
              <a:spcPct val="15000"/>
            </a:spcAft>
            <a:buChar char="••"/>
          </a:pPr>
          <a:r>
            <a:rPr lang="pl-PL" sz="2000" b="1" kern="1200" dirty="0"/>
            <a:t>Upominali ich, gdy postępowali </a:t>
          </a:r>
          <a:r>
            <a:rPr lang="pl-PL" sz="2000" b="1" kern="1200" dirty="0" smtClean="0"/>
            <a:t>źle (1 </a:t>
          </a:r>
          <a:r>
            <a:rPr lang="pl-PL" sz="2000" b="1" kern="1200" dirty="0" err="1"/>
            <a:t>Krl</a:t>
          </a:r>
          <a:r>
            <a:rPr lang="pl-PL" sz="2000" b="1" kern="1200" dirty="0"/>
            <a:t> </a:t>
          </a:r>
          <a:r>
            <a:rPr lang="pl-PL" sz="2000" b="1" kern="1200" dirty="0" smtClean="0"/>
            <a:t>21,20</a:t>
          </a:r>
          <a:r>
            <a:rPr lang="pl-PL" sz="2000" b="1" kern="1200" dirty="0"/>
            <a:t>)</a:t>
          </a:r>
          <a:endParaRPr lang="es-ES" sz="2000" kern="1200" dirty="0"/>
        </a:p>
      </dsp:txBody>
      <dsp:txXfrm>
        <a:off x="4398" y="1053078"/>
        <a:ext cx="2644530" cy="2635200"/>
      </dsp:txXfrm>
    </dsp:sp>
    <dsp:sp modelId="{457CBF1E-15F2-4D01-AB7E-076D7A96F0B9}">
      <dsp:nvSpPr>
        <dsp:cNvPr id="0" name=""/>
        <dsp:cNvSpPr/>
      </dsp:nvSpPr>
      <dsp:spPr>
        <a:xfrm>
          <a:off x="3019163" y="8409"/>
          <a:ext cx="2644530" cy="1057812"/>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kapłanów</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19163" y="8409"/>
        <a:ext cx="2644530" cy="1057812"/>
      </dsp:txXfrm>
    </dsp:sp>
    <dsp:sp modelId="{04C60BD0-E465-45DD-864B-0D8C1C3C4F09}">
      <dsp:nvSpPr>
        <dsp:cNvPr id="0" name=""/>
        <dsp:cNvSpPr/>
      </dsp:nvSpPr>
      <dsp:spPr>
        <a:xfrm>
          <a:off x="3019163" y="1066221"/>
          <a:ext cx="2644530" cy="2635200"/>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Char char="••"/>
          </a:pPr>
          <a:r>
            <a:rPr lang="pl-PL" sz="2000" b="1" kern="1200" dirty="0">
              <a:solidFill>
                <a:prstClr val="black">
                  <a:hueOff val="0"/>
                  <a:satOff val="0"/>
                  <a:lumOff val="0"/>
                  <a:alphaOff val="0"/>
                </a:prstClr>
              </a:solidFill>
              <a:latin typeface="Aptos" panose="02110004020202020204"/>
              <a:ea typeface="+mn-ea"/>
              <a:cs typeface="+mn-cs"/>
            </a:rPr>
            <a:t>Upominali ich, gdy postępowali </a:t>
          </a:r>
          <a:r>
            <a:rPr lang="pl-PL" sz="2000" b="1" kern="1200" dirty="0" smtClean="0">
              <a:solidFill>
                <a:prstClr val="black">
                  <a:hueOff val="0"/>
                  <a:satOff val="0"/>
                  <a:lumOff val="0"/>
                  <a:alphaOff val="0"/>
                </a:prstClr>
              </a:solidFill>
              <a:latin typeface="Aptos" panose="02110004020202020204"/>
              <a:ea typeface="+mn-ea"/>
              <a:cs typeface="+mn-cs"/>
            </a:rPr>
            <a:t>źle (Ml 2,1-2</a:t>
          </a:r>
          <a:r>
            <a:rPr lang="pl-PL"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19163" y="1066221"/>
        <a:ext cx="2644530" cy="2635200"/>
      </dsp:txXfrm>
    </dsp:sp>
    <dsp:sp modelId="{C448F219-B8A8-42B4-A6CF-DB14E610DA1A}">
      <dsp:nvSpPr>
        <dsp:cNvPr id="0" name=""/>
        <dsp:cNvSpPr/>
      </dsp:nvSpPr>
      <dsp:spPr>
        <a:xfrm>
          <a:off x="6033928" y="8409"/>
          <a:ext cx="2644530" cy="1057812"/>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ludu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3928" y="8409"/>
        <a:ext cx="2644530" cy="1057812"/>
      </dsp:txXfrm>
    </dsp:sp>
    <dsp:sp modelId="{1C67A4CD-D8D9-4790-9FCB-FE35047E44B9}">
      <dsp:nvSpPr>
        <dsp:cNvPr id="0" name=""/>
        <dsp:cNvSpPr/>
      </dsp:nvSpPr>
      <dsp:spPr>
        <a:xfrm>
          <a:off x="6033928" y="1066221"/>
          <a:ext cx="2644530" cy="2635200"/>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Char char="••"/>
          </a:pPr>
          <a:r>
            <a:rPr lang="pl-PL" sz="2000" b="1" kern="1200" dirty="0"/>
            <a:t>Pouczali ich o drogach Boga (Mi </a:t>
          </a:r>
          <a:r>
            <a:rPr lang="pl-PL" sz="2000" b="1" kern="1200" dirty="0" smtClean="0"/>
            <a:t>6,8</a:t>
          </a:r>
          <a:r>
            <a:rPr lang="pl-PL" sz="2000" b="1" kern="1200" dirty="0"/>
            <a:t>)</a:t>
          </a:r>
          <a:endParaRPr lang="es-ES" sz="2000" kern="1200" dirty="0"/>
        </a:p>
        <a:p>
          <a:pPr marL="266700" lvl="1" indent="0" algn="l" defTabSz="889000">
            <a:lnSpc>
              <a:spcPct val="90000"/>
            </a:lnSpc>
            <a:spcBef>
              <a:spcPct val="0"/>
            </a:spcBef>
            <a:spcAft>
              <a:spcPct val="15000"/>
            </a:spcAft>
            <a:buChar char="••"/>
          </a:pPr>
          <a:r>
            <a:rPr lang="pl-PL" sz="2000" b="1" kern="1200" dirty="0"/>
            <a:t>Ogłaszali im ich grzech (Iz </a:t>
          </a:r>
          <a:r>
            <a:rPr lang="pl-PL" sz="2000" b="1" kern="1200" dirty="0" smtClean="0"/>
            <a:t>58,1</a:t>
          </a:r>
          <a:r>
            <a:rPr lang="pl-PL" sz="2000" b="1" kern="1200" dirty="0"/>
            <a:t>)</a:t>
          </a:r>
          <a:endParaRPr lang="es-ES" sz="2000" kern="1200" dirty="0"/>
        </a:p>
        <a:p>
          <a:pPr marL="266700" lvl="1" indent="0" algn="l" defTabSz="889000">
            <a:lnSpc>
              <a:spcPct val="90000"/>
            </a:lnSpc>
            <a:spcBef>
              <a:spcPct val="0"/>
            </a:spcBef>
            <a:spcAft>
              <a:spcPct val="15000"/>
            </a:spcAft>
            <a:buChar char="••"/>
          </a:pPr>
          <a:r>
            <a:rPr lang="pl-PL" sz="2000" b="1" kern="1200" dirty="0"/>
            <a:t>Wzywali ich do pokuty (</a:t>
          </a:r>
          <a:r>
            <a:rPr lang="pl-PL" sz="2000" b="1" kern="1200" dirty="0" err="1"/>
            <a:t>Ez</a:t>
          </a:r>
          <a:r>
            <a:rPr lang="pl-PL" sz="2000" b="1" kern="1200" dirty="0"/>
            <a:t> </a:t>
          </a:r>
          <a:r>
            <a:rPr lang="pl-PL" sz="2000" b="1" kern="1200" dirty="0" smtClean="0"/>
            <a:t>18,32</a:t>
          </a:r>
          <a:r>
            <a:rPr lang="pl-PL" sz="2000" b="1" kern="1200" dirty="0"/>
            <a:t>)</a:t>
          </a:r>
          <a:endParaRPr lang="es-ES" sz="2000" kern="1200" dirty="0"/>
        </a:p>
      </dsp:txBody>
      <dsp:txXfrm>
        <a:off x="6033928" y="1066221"/>
        <a:ext cx="2644530" cy="2635200"/>
      </dsp:txXfrm>
    </dsp:sp>
    <dsp:sp modelId="{596D6B8B-4CCC-48AC-963F-1A7F5F80423C}">
      <dsp:nvSpPr>
        <dsp:cNvPr id="0" name=""/>
        <dsp:cNvSpPr/>
      </dsp:nvSpPr>
      <dsp:spPr>
        <a:xfrm>
          <a:off x="9048693" y="8409"/>
          <a:ext cx="2644530" cy="1057812"/>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pl-PL"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Wobec nas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8693" y="8409"/>
        <a:ext cx="2644530" cy="1057812"/>
      </dsp:txXfrm>
    </dsp:sp>
    <dsp:sp modelId="{7C107A4B-B9C0-4C78-B580-4E5C3CAE4211}">
      <dsp:nvSpPr>
        <dsp:cNvPr id="0" name=""/>
        <dsp:cNvSpPr/>
      </dsp:nvSpPr>
      <dsp:spPr>
        <a:xfrm>
          <a:off x="9048693" y="1066221"/>
          <a:ext cx="2644530" cy="2635200"/>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Char char="••"/>
          </a:pPr>
          <a:r>
            <a:rPr lang="pl-PL" sz="2000" b="1" kern="1200" dirty="0">
              <a:solidFill>
                <a:prstClr val="black">
                  <a:hueOff val="0"/>
                  <a:satOff val="0"/>
                  <a:lumOff val="0"/>
                  <a:alphaOff val="0"/>
                </a:prstClr>
              </a:solidFill>
              <a:latin typeface="Aptos" panose="02110004020202020204"/>
              <a:ea typeface="+mn-ea"/>
              <a:cs typeface="+mn-cs"/>
            </a:rPr>
            <a:t>Zapisywali swoje poselstwa</a:t>
          </a:r>
          <a:br>
            <a:rPr lang="pl-PL" sz="2000" b="1" kern="1200" dirty="0">
              <a:solidFill>
                <a:prstClr val="black">
                  <a:hueOff val="0"/>
                  <a:satOff val="0"/>
                  <a:lumOff val="0"/>
                  <a:alphaOff val="0"/>
                </a:prstClr>
              </a:solidFill>
              <a:latin typeface="Aptos" panose="02110004020202020204"/>
              <a:ea typeface="+mn-ea"/>
              <a:cs typeface="+mn-cs"/>
            </a:rPr>
          </a:br>
          <a:r>
            <a:rPr lang="pl-PL" sz="2000" b="1" kern="1200" dirty="0">
              <a:solidFill>
                <a:prstClr val="black">
                  <a:hueOff val="0"/>
                  <a:satOff val="0"/>
                  <a:lumOff val="0"/>
                  <a:alphaOff val="0"/>
                </a:prstClr>
              </a:solidFill>
              <a:latin typeface="Aptos" panose="02110004020202020204"/>
              <a:ea typeface="+mn-ea"/>
              <a:cs typeface="+mn-cs"/>
            </a:rPr>
            <a:t>(2 </a:t>
          </a:r>
          <a:r>
            <a:rPr lang="pl-PL" sz="2000" b="1" kern="1200" dirty="0" err="1">
              <a:solidFill>
                <a:prstClr val="black">
                  <a:hueOff val="0"/>
                  <a:satOff val="0"/>
                  <a:lumOff val="0"/>
                  <a:alphaOff val="0"/>
                </a:prstClr>
              </a:solidFill>
              <a:latin typeface="Aptos" panose="02110004020202020204"/>
              <a:ea typeface="+mn-ea"/>
              <a:cs typeface="+mn-cs"/>
            </a:rPr>
            <a:t>Krn</a:t>
          </a:r>
          <a:r>
            <a:rPr lang="pl-PL" sz="2000" b="1" kern="1200" dirty="0">
              <a:solidFill>
                <a:prstClr val="black">
                  <a:hueOff val="0"/>
                  <a:satOff val="0"/>
                  <a:lumOff val="0"/>
                  <a:alphaOff val="0"/>
                </a:prstClr>
              </a:solidFill>
              <a:latin typeface="Aptos" panose="02110004020202020204"/>
              <a:ea typeface="+mn-ea"/>
              <a:cs typeface="+mn-cs"/>
            </a:rPr>
            <a:t> </a:t>
          </a:r>
          <a:r>
            <a:rPr lang="pl-PL" sz="2000" b="1" kern="1200" dirty="0" smtClean="0">
              <a:solidFill>
                <a:prstClr val="black">
                  <a:hueOff val="0"/>
                  <a:satOff val="0"/>
                  <a:lumOff val="0"/>
                  <a:alphaOff val="0"/>
                </a:prstClr>
              </a:solidFill>
              <a:latin typeface="Aptos" panose="02110004020202020204"/>
              <a:ea typeface="+mn-ea"/>
              <a:cs typeface="+mn-cs"/>
            </a:rPr>
            <a:t>13,22</a:t>
          </a:r>
          <a:r>
            <a:rPr lang="pl-PL"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8693" y="1066221"/>
        <a:ext cx="2644530" cy="26352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pl-PL" sz="2000" b="1" kern="1200" dirty="0">
              <a:solidFill>
                <a:schemeClr val="tx1"/>
              </a:solidFill>
            </a:rPr>
            <a:t>Wymyślali własne proroctwa (</a:t>
          </a:r>
          <a:r>
            <a:rPr lang="pl-PL" sz="2000" b="1" kern="1200" dirty="0" err="1">
              <a:solidFill>
                <a:schemeClr val="tx1"/>
              </a:solidFill>
            </a:rPr>
            <a:t>Ez</a:t>
          </a:r>
          <a:r>
            <a:rPr lang="pl-PL" sz="2000" b="1" kern="1200" dirty="0">
              <a:solidFill>
                <a:schemeClr val="tx1"/>
              </a:solidFill>
            </a:rPr>
            <a:t> </a:t>
          </a:r>
          <a:r>
            <a:rPr lang="pl-PL" sz="2000" b="1" kern="1200" dirty="0" smtClean="0">
              <a:solidFill>
                <a:schemeClr val="tx1"/>
              </a:solidFill>
            </a:rPr>
            <a:t>13,2.17</a:t>
          </a:r>
          <a:r>
            <a:rPr lang="pl-PL" sz="2000" b="1" kern="1200" dirty="0">
              <a:solidFill>
                <a:schemeClr val="tx1"/>
              </a:solidFill>
            </a:rPr>
            <a:t>)</a:t>
          </a:r>
          <a:endParaRPr lang="pl-PL" sz="2000" kern="1200" noProof="0" dirty="0">
            <a:solidFill>
              <a:schemeClr val="tx1"/>
            </a:solidFill>
          </a:endParaRPr>
        </a:p>
      </dsp:txBody>
      <dsp:txXfrm>
        <a:off x="0" y="0"/>
        <a:ext cx="6372485" cy="32810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pl-PL" sz="2000" b="1" kern="1200" dirty="0">
              <a:solidFill>
                <a:schemeClr val="tx1"/>
              </a:solidFill>
            </a:rPr>
            <a:t>Mówili to, co ludzie chcieli usłyszeć (</a:t>
          </a:r>
          <a:r>
            <a:rPr lang="pl-PL" sz="2000" b="1" kern="1200" dirty="0" err="1">
              <a:solidFill>
                <a:schemeClr val="tx1"/>
              </a:solidFill>
            </a:rPr>
            <a:t>Ez</a:t>
          </a:r>
          <a:r>
            <a:rPr lang="pl-PL" sz="2000" b="1" kern="1200" dirty="0">
              <a:solidFill>
                <a:schemeClr val="tx1"/>
              </a:solidFill>
            </a:rPr>
            <a:t> </a:t>
          </a:r>
          <a:r>
            <a:rPr lang="pl-PL" sz="2000" b="1" kern="1200" dirty="0" smtClean="0">
              <a:solidFill>
                <a:schemeClr val="tx1"/>
              </a:solidFill>
            </a:rPr>
            <a:t>13,16</a:t>
          </a:r>
          <a:r>
            <a:rPr lang="pl-PL" sz="2000" b="1" kern="1200" dirty="0">
              <a:solidFill>
                <a:schemeClr val="tx1"/>
              </a:solidFill>
            </a:rPr>
            <a:t>)</a:t>
          </a:r>
          <a:endParaRPr lang="pl-PL" sz="2000" kern="1200" noProof="0" dirty="0">
            <a:solidFill>
              <a:schemeClr val="tx1"/>
            </a:solidFill>
          </a:endParaRPr>
        </a:p>
      </dsp:txBody>
      <dsp:txXfrm>
        <a:off x="425418" y="387758"/>
        <a:ext cx="6202991" cy="32810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pl-PL" sz="2000" b="1" kern="1200" dirty="0">
              <a:solidFill>
                <a:schemeClr val="tx1"/>
              </a:solidFill>
            </a:rPr>
            <a:t>Nie występowali przeciw grzechowi (</a:t>
          </a:r>
          <a:r>
            <a:rPr lang="pl-PL" sz="2000" b="1" kern="1200" dirty="0" err="1">
              <a:solidFill>
                <a:schemeClr val="tx1"/>
              </a:solidFill>
            </a:rPr>
            <a:t>Ez</a:t>
          </a:r>
          <a:r>
            <a:rPr lang="pl-PL" sz="2000" b="1" kern="1200" dirty="0">
              <a:solidFill>
                <a:schemeClr val="tx1"/>
              </a:solidFill>
            </a:rPr>
            <a:t> </a:t>
          </a:r>
          <a:r>
            <a:rPr lang="pl-PL" sz="2000" b="1" kern="1200" dirty="0" smtClean="0">
              <a:solidFill>
                <a:schemeClr val="tx1"/>
              </a:solidFill>
            </a:rPr>
            <a:t>13,22</a:t>
          </a:r>
          <a:r>
            <a:rPr lang="pl-PL" sz="2000" b="1" kern="1200" dirty="0">
              <a:solidFill>
                <a:schemeClr val="tx1"/>
              </a:solidFill>
            </a:rPr>
            <a:t>)</a:t>
          </a:r>
          <a:endParaRPr lang="pl-PL" sz="2000" kern="1200" noProof="0" dirty="0">
            <a:solidFill>
              <a:schemeClr val="tx1"/>
            </a:solidFill>
          </a:endParaRPr>
        </a:p>
      </dsp:txBody>
      <dsp:txXfrm>
        <a:off x="1025813" y="775516"/>
        <a:ext cx="6132467" cy="32810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pl-PL" sz="2000" b="1" kern="1200" dirty="0">
              <a:solidFill>
                <a:schemeClr val="tx1"/>
              </a:solidFill>
            </a:rPr>
            <a:t>Szukali osobistych korzyści (</a:t>
          </a:r>
          <a:r>
            <a:rPr lang="pl-PL" sz="2000" b="1" kern="1200" dirty="0" err="1">
              <a:solidFill>
                <a:schemeClr val="tx1"/>
              </a:solidFill>
            </a:rPr>
            <a:t>Ez</a:t>
          </a:r>
          <a:r>
            <a:rPr lang="pl-PL" sz="2000" b="1" kern="1200" dirty="0">
              <a:solidFill>
                <a:schemeClr val="tx1"/>
              </a:solidFill>
            </a:rPr>
            <a:t> </a:t>
          </a:r>
          <a:r>
            <a:rPr lang="pl-PL" sz="2000" b="1" kern="1200" dirty="0" smtClean="0">
              <a:solidFill>
                <a:schemeClr val="tx1"/>
              </a:solidFill>
            </a:rPr>
            <a:t>13,19</a:t>
          </a:r>
          <a:r>
            <a:rPr lang="pl-PL" sz="2000" b="1" kern="1200" dirty="0">
              <a:solidFill>
                <a:schemeClr val="tx1"/>
              </a:solidFill>
            </a:rPr>
            <a:t>)</a:t>
          </a:r>
          <a:endParaRPr lang="pl-PL" sz="2000" kern="1200" noProof="0" dirty="0">
            <a:solidFill>
              <a:schemeClr val="tx1"/>
            </a:solidFill>
          </a:endParaRPr>
        </a:p>
      </dsp:txBody>
      <dsp:txXfrm>
        <a:off x="1683759" y="1163274"/>
        <a:ext cx="5957712" cy="32810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endParaRPr lang="pl-PL" sz="1000" kern="1200" noProof="0" dirty="0">
            <a:solidFill>
              <a:schemeClr val="tx1"/>
            </a:solidFill>
          </a:endParaRPr>
        </a:p>
      </dsp:txBody>
      <dsp:txXfrm>
        <a:off x="6521772" y="251297"/>
        <a:ext cx="213266" cy="213266"/>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endParaRPr lang="pl-PL" sz="1000" kern="1200" noProof="0" dirty="0">
            <a:solidFill>
              <a:schemeClr val="tx1"/>
            </a:solidFill>
          </a:endParaRPr>
        </a:p>
      </dsp:txBody>
      <dsp:txXfrm>
        <a:off x="7085831" y="639055"/>
        <a:ext cx="213266" cy="213266"/>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endParaRPr lang="pl-PL" sz="1000" kern="1200" noProof="0" dirty="0">
            <a:solidFill>
              <a:schemeClr val="tx1"/>
            </a:solidFill>
          </a:endParaRPr>
        </a:p>
      </dsp:txBody>
      <dsp:txXfrm>
        <a:off x="7641472" y="1026813"/>
        <a:ext cx="213266" cy="21326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7E013161-6A3D-A069-C614-5DCC499E2AAE}"/>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4A1BF9C9-D66B-AC22-40E3-F28EEFE9349F}"/>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1821844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E46B1694-4B6A-7C3A-69E1-4F8BF8823823}"/>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949D1C44-C073-CE05-E315-4637F80D8A2A}"/>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31131952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EF559C67-2F42-B705-7BA9-AB305CACF3F5}"/>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A73AAC48-FD0D-5473-1726-9259C16A7F8C}"/>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11656813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3625FFF2-AAD3-C708-22F5-B233C1FC16C3}"/>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248BB352-DB60-2BFA-207F-235614BED480}"/>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5319329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87CD0D40-7C2C-71DB-A424-CF6ED8DB950E}"/>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8" name="Marcador de pie de página 7">
            <a:extLst>
              <a:ext uri="{FF2B5EF4-FFF2-40B4-BE49-F238E27FC236}">
                <a16:creationId xmlns:a16="http://schemas.microsoft.com/office/drawing/2014/main" xmlns=""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00547496-E7EB-3FEA-3C5D-06B019B5F5A9}"/>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19394472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7BF253AB-8818-B3CC-740D-68B396474448}"/>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4" name="Marcador de pie de página 3">
            <a:extLst>
              <a:ext uri="{FF2B5EF4-FFF2-40B4-BE49-F238E27FC236}">
                <a16:creationId xmlns:a16="http://schemas.microsoft.com/office/drawing/2014/main" xmlns=""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E35E01BC-A11D-3E5C-5CED-796DE19DC26D}"/>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26318065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1676472F-395D-829E-E776-CCE3E510BDE5}"/>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3" name="Marcador de pie de página 2">
            <a:extLst>
              <a:ext uri="{FF2B5EF4-FFF2-40B4-BE49-F238E27FC236}">
                <a16:creationId xmlns:a16="http://schemas.microsoft.com/office/drawing/2014/main" xmlns=""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2ABA9E21-DB1F-C9D6-FE29-E673003E66D7}"/>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10987514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0CDD8DBB-D180-A13E-F54E-11B90AD1B455}"/>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70929C30-7EB1-C338-65A6-A931B17DEE03}"/>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23701501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3B7245D8-E29B-0F68-09B6-6BA93A00D872}"/>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3E5BC74D-8B52-1075-03A4-B103D4D2A346}"/>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896516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1B7B1BA9-723F-55A4-F33E-C3BEDBBEBFDD}"/>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B3015E3D-2337-38F8-65E6-B4B1112610FC}"/>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23885222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0AFBD75D-768D-FA5E-33DF-504821D7D502}"/>
              </a:ext>
            </a:extLst>
          </p:cNvPr>
          <p:cNvSpPr>
            <a:spLocks noGrp="1"/>
          </p:cNvSpPr>
          <p:nvPr>
            <p:ph type="dt" sz="half" idx="10"/>
          </p:nvPr>
        </p:nvSpPr>
        <p:spPr/>
        <p:txBody>
          <a:body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DF066CE0-4E15-F626-1F4D-D65FF41207B3}"/>
              </a:ext>
            </a:extLst>
          </p:cNvPr>
          <p:cNvSpPr>
            <a:spLocks noGrp="1"/>
          </p:cNvSpPr>
          <p:nvPr>
            <p:ph type="sldNum" sz="quarter" idx="12"/>
          </p:nvPr>
        </p:nvSpPr>
        <p:spPr/>
        <p:txBody>
          <a:body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31239440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xmlns=""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xmlns="" id="{97634884-8FE5-B756-6863-D9AEEAF7D3B0}"/>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E4FB91E2-7F81-F51A-290F-B2820262A91F}"/>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2EAB5A2D-2794-F08B-E416-46AF877F335B}"/>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D7EBCC7F-C63C-F68A-39DA-EEC5FB3A55DD}"/>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C2E447A9-3E95-149A-80A7-93DCA963C774}"/>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4EA4E1E9-6F84-DB94-3619-C8CD3862BD8B}"/>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xmlns=""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xmlns="" id="{E7A9A171-C974-247C-F4D0-AE502F30D1FB}"/>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DDF3D0F4-9606-68D5-65D3-ED75B9D33DFB}"/>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xmlns=""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xmlns="" id="{4E641206-4299-13AA-76B9-2552F9196104}"/>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8" name="Marcador de pie de página 7">
            <a:extLst>
              <a:ext uri="{FF2B5EF4-FFF2-40B4-BE49-F238E27FC236}">
                <a16:creationId xmlns:a16="http://schemas.microsoft.com/office/drawing/2014/main" xmlns=""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xmlns="" id="{7FD9080D-4B92-D056-54DD-56AF1238AD82}"/>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xmlns="" id="{3836EFD3-677E-EC56-00E4-7883C564F21D}"/>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4" name="Marcador de pie de página 3">
            <a:extLst>
              <a:ext uri="{FF2B5EF4-FFF2-40B4-BE49-F238E27FC236}">
                <a16:creationId xmlns:a16="http://schemas.microsoft.com/office/drawing/2014/main" xmlns=""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xmlns="" id="{B4F6A741-F77D-BF5A-61C2-6AA0564A0C75}"/>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64F5E201-E528-9A53-B936-EF225748EAE3}"/>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3" name="Marcador de pie de página 2">
            <a:extLst>
              <a:ext uri="{FF2B5EF4-FFF2-40B4-BE49-F238E27FC236}">
                <a16:creationId xmlns:a16="http://schemas.microsoft.com/office/drawing/2014/main" xmlns=""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xmlns="" id="{B954DE78-F22C-9A22-6C87-76C0D3C9FD98}"/>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xmlns=""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xmlns=""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1CB64436-92B3-1C41-D719-DB918E087BD2}"/>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A3D6A90A-741D-6D41-EAD7-7C0419FFEA27}"/>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xmlns=""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xmlns=""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7420D4EE-28C5-5485-3A18-EA2384B6708A}"/>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6" name="Marcador de pie de página 5">
            <a:extLst>
              <a:ext uri="{FF2B5EF4-FFF2-40B4-BE49-F238E27FC236}">
                <a16:creationId xmlns:a16="http://schemas.microsoft.com/office/drawing/2014/main" xmlns=""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xmlns="" id="{B4FD1420-987B-C2E3-B247-D24D39CBFEEC}"/>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9BDFB2F3-B417-E7F3-C4F1-16CF6DB2B17F}"/>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2FCF97FB-FB08-5B34-6B3E-E1098B7165C6}"/>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xmlns=""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A3A0C4ED-DB60-9412-C7DB-AE9A4DF264A7}"/>
              </a:ext>
            </a:extLst>
          </p:cNvPr>
          <p:cNvSpPr>
            <a:spLocks noGrp="1"/>
          </p:cNvSpPr>
          <p:nvPr>
            <p:ph type="dt" sz="half" idx="10"/>
          </p:nvPr>
        </p:nvSpPr>
        <p:spPr/>
        <p:txBody>
          <a:body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xmlns="" id="{8118CBC4-878A-55FB-C4F7-367E958E0AC3}"/>
              </a:ext>
            </a:extLst>
          </p:cNvPr>
          <p:cNvSpPr>
            <a:spLocks noGrp="1"/>
          </p:cNvSpPr>
          <p:nvPr>
            <p:ph type="sldNum" sz="quarter" idx="12"/>
          </p:nvPr>
        </p:nvSpPr>
        <p:spPr/>
        <p:txBody>
          <a:body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pPr/>
              <a:t>‹#›</a:t>
            </a:fld>
            <a:endParaRPr lang="es-ES"/>
          </a:p>
        </p:txBody>
      </p:sp>
    </p:spTree>
    <p:extLst>
      <p:ext uri="{BB962C8B-B14F-4D97-AF65-F5344CB8AC3E}">
        <p14:creationId xmlns:p14="http://schemas.microsoft.com/office/powerpoint/2010/main" xmlns=""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xmlns=""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xmlns=""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pPr/>
              <a:t>15/10/2026</a:t>
            </a:fld>
            <a:endParaRPr lang="es-ES"/>
          </a:p>
        </p:txBody>
      </p:sp>
      <p:sp>
        <p:nvSpPr>
          <p:cNvPr id="5" name="Marcador de pie de página 4">
            <a:extLst>
              <a:ext uri="{FF2B5EF4-FFF2-40B4-BE49-F238E27FC236}">
                <a16:creationId xmlns:a16="http://schemas.microsoft.com/office/drawing/2014/main" xmlns=""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xmlns=""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pPr/>
              <a:t>‹#›</a:t>
            </a:fld>
            <a:endParaRPr lang="es-ES"/>
          </a:p>
        </p:txBody>
      </p:sp>
    </p:spTree>
    <p:extLst>
      <p:ext uri="{BB962C8B-B14F-4D97-AF65-F5344CB8AC3E}">
        <p14:creationId xmlns:p14="http://schemas.microsoft.com/office/powerpoint/2010/main" xmlns=""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e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0.jpeg"/></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a:extLst>
            <a:ext uri="{FF2B5EF4-FFF2-40B4-BE49-F238E27FC236}">
              <a16:creationId xmlns:a16="http://schemas.microsoft.com/office/drawing/2014/main" xmlns=""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xmlns=""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pl-PL" sz="4400" b="1" spc="300" noProof="0" dirty="0">
                <a:ln w="13462">
                  <a:noFill/>
                  <a:prstDash val="solid"/>
                </a:ln>
                <a:solidFill>
                  <a:schemeClr val="accent2">
                    <a:lumMod val="60000"/>
                    <a:lumOff val="40000"/>
                  </a:schemeClr>
                </a:solidFill>
                <a:effectLst>
                  <a:outerShdw dist="50800" dir="2700000" algn="bl" rotWithShape="0">
                    <a:srgbClr val="663300"/>
                  </a:outerShdw>
                </a:effectLst>
              </a:rPr>
              <a:t>PROROCY STAREGO TESTAMENTU</a:t>
            </a:r>
          </a:p>
        </p:txBody>
      </p:sp>
      <p:sp>
        <p:nvSpPr>
          <p:cNvPr id="5" name="CuadroTexto 4">
            <a:extLst>
              <a:ext uri="{FF2B5EF4-FFF2-40B4-BE49-F238E27FC236}">
                <a16:creationId xmlns:a16="http://schemas.microsoft.com/office/drawing/2014/main" xmlns="" id="{C1B3918F-AC38-BC12-03D2-FC638D436E7D}"/>
              </a:ext>
            </a:extLst>
          </p:cNvPr>
          <p:cNvSpPr txBox="1"/>
          <p:nvPr/>
        </p:nvSpPr>
        <p:spPr>
          <a:xfrm>
            <a:off x="9229725" y="6134666"/>
            <a:ext cx="2857311" cy="584775"/>
          </a:xfrm>
          <a:prstGeom prst="rect">
            <a:avLst/>
          </a:prstGeom>
          <a:noFill/>
        </p:spPr>
        <p:txBody>
          <a:bodyPr wrap="square" rtlCol="0">
            <a:spAutoFit/>
          </a:bodyPr>
          <a:lstStyle/>
          <a:p>
            <a:pPr algn="ctr"/>
            <a:r>
              <a:rPr lang="pl-PL" sz="1600" b="1" noProof="0" dirty="0">
                <a:solidFill>
                  <a:srgbClr val="D5CDC0"/>
                </a:solidFill>
                <a:effectLst>
                  <a:outerShdw blurRad="38100" dist="38100" dir="2700000" algn="tl">
                    <a:srgbClr val="000000">
                      <a:alpha val="43137"/>
                    </a:srgbClr>
                  </a:outerShdw>
                </a:effectLst>
              </a:rPr>
              <a:t>Lekcja </a:t>
            </a:r>
            <a:r>
              <a:rPr lang="pl-PL" sz="1600" b="1" noProof="0" dirty="0" smtClean="0">
                <a:solidFill>
                  <a:srgbClr val="D5CDC0"/>
                </a:solidFill>
                <a:effectLst>
                  <a:outerShdw blurRad="38100" dist="38100" dir="2700000" algn="tl">
                    <a:srgbClr val="000000">
                      <a:alpha val="43137"/>
                    </a:srgbClr>
                  </a:outerShdw>
                </a:effectLst>
              </a:rPr>
              <a:t>3</a:t>
            </a:r>
          </a:p>
          <a:p>
            <a:pPr algn="ctr"/>
            <a:r>
              <a:rPr lang="pl-PL" sz="1600" b="1" noProof="0" dirty="0" smtClean="0">
                <a:solidFill>
                  <a:srgbClr val="D5CDC0"/>
                </a:solidFill>
                <a:effectLst>
                  <a:outerShdw blurRad="38100" dist="38100" dir="2700000" algn="tl">
                    <a:srgbClr val="000000">
                      <a:alpha val="43137"/>
                    </a:srgbClr>
                  </a:outerShdw>
                </a:effectLst>
              </a:rPr>
              <a:t>na 17.października </a:t>
            </a:r>
            <a:r>
              <a:rPr lang="pl-PL" sz="1600" b="1" noProof="0" dirty="0">
                <a:solidFill>
                  <a:srgbClr val="D5CDC0"/>
                </a:solidFill>
                <a:effectLst>
                  <a:outerShdw blurRad="38100" dist="38100" dir="2700000" algn="tl">
                    <a:srgbClr val="000000">
                      <a:alpha val="43137"/>
                    </a:srgbClr>
                  </a:outerShdw>
                </a:effectLst>
              </a:rPr>
              <a:t>2026</a:t>
            </a:r>
          </a:p>
        </p:txBody>
      </p:sp>
    </p:spTree>
    <p:extLst>
      <p:ext uri="{BB962C8B-B14F-4D97-AF65-F5344CB8AC3E}">
        <p14:creationId xmlns:p14="http://schemas.microsoft.com/office/powerpoint/2010/main" xmlns="" val="24818891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27D73B4-9F5C-4A64-A179-51B9500CB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xmlns="" id="{C1F06963-6374-4B48-844F-071A9BAAAE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xmlns=""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xmlns="" id="{65F2CB8B-AEA0-7DBD-46B5-38FA5E6792D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xmlns=""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xmlns=""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xmlns=""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xmlns=""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l-PL"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xmlns=""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xmlns="" id="{321E51C9-5390-CA16-671F-B13EDCA8A186}"/>
              </a:ext>
            </a:extLst>
          </p:cNvPr>
          <p:cNvSpPr txBox="1"/>
          <p:nvPr/>
        </p:nvSpPr>
        <p:spPr>
          <a:xfrm>
            <a:off x="8374858" y="1166842"/>
            <a:ext cx="3641070" cy="452431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sz="2600" b="1" dirty="0" smtClean="0">
                <a:solidFill>
                  <a:srgbClr val="CC3399">
                    <a:lumMod val="50000"/>
                  </a:srgbClr>
                </a:solidFill>
                <a:latin typeface="Comic Sans MS" panose="030F0702030302020204" pitchFamily="66" charset="0"/>
              </a:rPr>
              <a:t>„</a:t>
            </a:r>
            <a:r>
              <a:rPr kumimoji="0" lang="pl-PL" sz="26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Jozafat </a:t>
            </a:r>
            <a:r>
              <a:rPr kumimoji="0" lang="pl-PL"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stanął </a:t>
            </a:r>
            <a:r>
              <a:rPr kumimoji="0" lang="pl-PL" sz="26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     i </a:t>
            </a:r>
            <a:r>
              <a:rPr kumimoji="0" lang="pl-PL"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powiedział: </a:t>
            </a:r>
            <a:r>
              <a:rPr kumimoji="0" lang="pl-PL" sz="26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Słuchajcie </a:t>
            </a:r>
            <a:r>
              <a:rPr kumimoji="0" lang="pl-PL"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mnie, Judo i mieszkańcy Jerozolimy! Wierzcie w PANA, waszego Boga, a będziecie utwierdzeni; wierzcie Jego prorokom, a powiedzie się </a:t>
            </a:r>
            <a:r>
              <a:rPr kumimoji="0" lang="pl-PL" sz="26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wam”</a:t>
            </a:r>
            <a:endPar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Kronik </a:t>
            </a:r>
            <a:r>
              <a:rPr kumimoji="0" lang="es-ES" sz="18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20</a:t>
            </a:r>
            <a:r>
              <a:rPr kumimoji="0" lang="pl-PL" sz="18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a:t>
            </a:r>
            <a:r>
              <a:rPr kumimoji="0" lang="es-ES" sz="1800" b="1" i="0" u="none" strike="noStrike" kern="1200" cap="none" spc="0" normalizeH="0" baseline="0" noProof="0" dirty="0" smtClean="0">
                <a:ln>
                  <a:noFill/>
                </a:ln>
                <a:solidFill>
                  <a:srgbClr val="CC3399">
                    <a:lumMod val="50000"/>
                  </a:srgbClr>
                </a:solidFill>
                <a:effectLst/>
                <a:uLnTx/>
                <a:uFillTx/>
                <a:latin typeface="Comic Sans MS" panose="030F0702030302020204" pitchFamily="66" charset="0"/>
                <a:ea typeface="+mn-ea"/>
                <a:cs typeface="+mn-cs"/>
              </a:rPr>
              <a:t>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xmlns=""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7000"/>
          </a:stretch>
        </a:blipFill>
        <a:effectLst/>
      </p:bgPr>
    </p:bg>
    <p:spTree>
      <p:nvGrpSpPr>
        <p:cNvPr id="1" name="">
          <a:extLst>
            <a:ext uri="{FF2B5EF4-FFF2-40B4-BE49-F238E27FC236}">
              <a16:creationId xmlns:a16="http://schemas.microsoft.com/office/drawing/2014/main" xmlns=""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xmlns="" id="{5B676A44-7722-4240-72D3-325B92146DA5}"/>
              </a:ext>
            </a:extLst>
          </p:cNvPr>
          <p:cNvGraphicFramePr/>
          <p:nvPr>
            <p:extLst>
              <p:ext uri="{D42A27DB-BD31-4B8C-83A1-F6EECF244321}">
                <p14:modId xmlns:p14="http://schemas.microsoft.com/office/powerpoint/2010/main" xmlns="" val="4135316853"/>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xmlns="" id="{1B667E53-C1D7-E958-F06D-71B3539DB01F}"/>
              </a:ext>
            </a:extLst>
          </p:cNvPr>
          <p:cNvSpPr txBox="1"/>
          <p:nvPr/>
        </p:nvSpPr>
        <p:spPr>
          <a:xfrm>
            <a:off x="362833" y="142937"/>
            <a:ext cx="8020049" cy="1015663"/>
          </a:xfrm>
          <a:prstGeom prst="rect">
            <a:avLst/>
          </a:prstGeom>
          <a:noFill/>
        </p:spPr>
        <p:txBody>
          <a:bodyPr wrap="square" rtlCol="0">
            <a:spAutoFit/>
          </a:bodyPr>
          <a:lstStyle/>
          <a:p>
            <a:pPr>
              <a:spcBef>
                <a:spcPts val="600"/>
              </a:spcBef>
            </a:pPr>
            <a:r>
              <a:rPr lang="pl-PL" sz="2000" b="1" dirty="0"/>
              <a:t>W czasach Starego Testamentu ludzi, którzy otrzymywali od Boga poselstwa, aby przekazywać je innym, nazywano widzącymi lub prorokami (1 Sm </a:t>
            </a:r>
            <a:r>
              <a:rPr lang="pl-PL" sz="2000" b="1" dirty="0" smtClean="0"/>
              <a:t>9,9</a:t>
            </a:r>
            <a:r>
              <a:rPr lang="pl-PL" sz="2000" b="1" dirty="0"/>
              <a:t>).</a:t>
            </a:r>
          </a:p>
        </p:txBody>
      </p:sp>
      <p:pic>
        <p:nvPicPr>
          <p:cNvPr id="5" name="Imagen 4">
            <a:extLst>
              <a:ext uri="{FF2B5EF4-FFF2-40B4-BE49-F238E27FC236}">
                <a16:creationId xmlns:a16="http://schemas.microsoft.com/office/drawing/2014/main" xmlns="" id="{7CF52011-9D84-9C51-BEFC-B94B37734BAB}"/>
              </a:ext>
            </a:extLst>
          </p:cNvPr>
          <p:cNvPicPr>
            <a:picLocks noChangeAspect="1"/>
          </p:cNvPicPr>
          <p:nvPr/>
        </p:nvPicPr>
        <p:blipFill>
          <a:blip r:embed="rId8" cstate="print">
            <a:extLst>
              <a:ext uri="{BEBA8EAE-BF5A-486C-A8C5-ECC9F3942E4B}">
                <a14:imgProps xmlns:a14="http://schemas.microsoft.com/office/drawing/2010/main" xmlns="">
                  <a14:imgLayer r:embed="rId9">
                    <a14:imgEffect>
                      <a14:brightnessContrast bright="20000"/>
                    </a14:imgEffect>
                  </a14:imgLayer>
                </a14:imgProps>
              </a:ext>
              <a:ext uri="{28A0092B-C50C-407E-A947-70E740481C1C}">
                <a14:useLocalDpi xmlns:a14="http://schemas.microsoft.com/office/drawing/2010/main" xmlns=""/>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xmlns="" id="{A3D61C0A-00AB-8167-3DCF-C6BDACE8A39E}"/>
              </a:ext>
            </a:extLst>
          </p:cNvPr>
          <p:cNvPicPr>
            <a:picLocks noChangeAspect="1"/>
          </p:cNvPicPr>
          <p:nvPr/>
        </p:nvPicPr>
        <p:blipFill rotWithShape="1">
          <a:blip r:embed="rId10" cstate="print">
            <a:extLst>
              <a:ext uri="{28A0092B-C50C-407E-A947-70E740481C1C}">
                <a14:useLocalDpi xmlns:a14="http://schemas.microsoft.com/office/drawing/2010/main" xmlns=""/>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xmlns=""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a:pPr>
            <a:r>
              <a:rPr lang="pl-PL" sz="2000" b="1" dirty="0">
                <a:solidFill>
                  <a:prstClr val="black"/>
                </a:solidFill>
              </a:rPr>
              <a:t>Byli jednak także fałszywi prorocy, którzy głosili „widzenie własnego serca” (</a:t>
            </a:r>
            <a:r>
              <a:rPr lang="pl-PL" sz="2000" b="1" dirty="0" err="1">
                <a:solidFill>
                  <a:prstClr val="black"/>
                </a:solidFill>
              </a:rPr>
              <a:t>Jr</a:t>
            </a:r>
            <a:r>
              <a:rPr lang="pl-PL" sz="2000" b="1" dirty="0">
                <a:solidFill>
                  <a:prstClr val="black"/>
                </a:solidFill>
              </a:rPr>
              <a:t> </a:t>
            </a:r>
            <a:r>
              <a:rPr lang="pl-PL" sz="2000" b="1" dirty="0" smtClean="0">
                <a:solidFill>
                  <a:prstClr val="black"/>
                </a:solidFill>
              </a:rPr>
              <a:t>23,16</a:t>
            </a:r>
            <a:r>
              <a:rPr lang="pl-PL" sz="2000" b="1" dirty="0">
                <a:solidFill>
                  <a:prstClr val="black"/>
                </a:solidFill>
              </a:rPr>
              <a:t>).</a:t>
            </a:r>
          </a:p>
        </p:txBody>
      </p:sp>
      <p:sp>
        <p:nvSpPr>
          <p:cNvPr id="9" name="CuadroTexto 8">
            <a:extLst>
              <a:ext uri="{FF2B5EF4-FFF2-40B4-BE49-F238E27FC236}">
                <a16:creationId xmlns:a16="http://schemas.microsoft.com/office/drawing/2014/main" xmlns="" id="{0363A18C-D014-D907-585F-CFA131DDD66B}"/>
              </a:ext>
            </a:extLst>
          </p:cNvPr>
          <p:cNvSpPr txBox="1"/>
          <p:nvPr/>
        </p:nvSpPr>
        <p:spPr>
          <a:xfrm>
            <a:off x="374943" y="1160519"/>
            <a:ext cx="7896227" cy="1323439"/>
          </a:xfrm>
          <a:prstGeom prst="rect">
            <a:avLst/>
          </a:prstGeom>
          <a:noFill/>
        </p:spPr>
        <p:txBody>
          <a:bodyPr wrap="square">
            <a:spAutoFit/>
          </a:bodyPr>
          <a:lstStyle/>
          <a:p>
            <a:pPr lvl="0">
              <a:spcBef>
                <a:spcPts val="600"/>
              </a:spcBef>
              <a:defRPr/>
            </a:pPr>
            <a:r>
              <a:rPr lang="pl-PL" sz="2000" b="1" dirty="0">
                <a:solidFill>
                  <a:prstClr val="black"/>
                </a:solidFill>
              </a:rPr>
              <a:t>Mieli zdolność poznawania rzeczy ukrytych, a nawet tych, które miały dopiero nadejść (1 Sm </a:t>
            </a:r>
            <a:r>
              <a:rPr lang="pl-PL" sz="2000" b="1" dirty="0" smtClean="0">
                <a:solidFill>
                  <a:prstClr val="black"/>
                </a:solidFill>
              </a:rPr>
              <a:t>9,6</a:t>
            </a:r>
            <a:r>
              <a:rPr lang="pl-PL" sz="2000" b="1" dirty="0">
                <a:solidFill>
                  <a:prstClr val="black"/>
                </a:solidFill>
              </a:rPr>
              <a:t>), lecz ich praca nie ograniczała się do tego; obejmowała znacznie więcej. Zdolność ta, oczywiście, nie pochodziła od nich samych, lecz od Boga.</a:t>
            </a:r>
          </a:p>
        </p:txBody>
      </p:sp>
    </p:spTree>
    <p:extLst>
      <p:ext uri="{BB962C8B-B14F-4D97-AF65-F5344CB8AC3E}">
        <p14:creationId xmlns:p14="http://schemas.microsoft.com/office/powerpoint/2010/main" xmlns="" val="33680098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pl-PL" sz="3600" b="1" dirty="0">
                <a:ln w="22225">
                  <a:noFill/>
                  <a:prstDash val="solid"/>
                </a:ln>
                <a:solidFill>
                  <a:srgbClr val="FFFF75"/>
                </a:solidFill>
                <a:effectLst>
                  <a:outerShdw blurRad="38100" dist="38100" dir="2700000" algn="tl">
                    <a:srgbClr val="000000">
                      <a:alpha val="43137"/>
                    </a:srgbClr>
                  </a:outerShdw>
                </a:effectLst>
              </a:rPr>
              <a:t>KTO BYŁ POWOŁYWANY DO SŁUŻBY PROROCKIEJ?</a:t>
            </a:r>
          </a:p>
        </p:txBody>
      </p:sp>
      <p:sp>
        <p:nvSpPr>
          <p:cNvPr id="5" name="CuadroTexto 4">
            <a:extLst>
              <a:ext uri="{FF2B5EF4-FFF2-40B4-BE49-F238E27FC236}">
                <a16:creationId xmlns:a16="http://schemas.microsoft.com/office/drawing/2014/main" xmlns=""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pl-PL"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„Eliasz był człowiekiem podobnym do nas. Modlił się gorliwie, aby nie padał deszcz, i nie padał na ziemię przez trzy lata i sześć </a:t>
            </a:r>
            <a:r>
              <a:rPr lang="pl-PL" b="1" dirty="0" smtClean="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miesięcy” </a:t>
            </a:r>
            <a:r>
              <a:rPr lang="pl-PL"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(Jakuba </a:t>
            </a:r>
            <a:r>
              <a:rPr lang="pl-PL" sz="1400" b="1" dirty="0" smtClean="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5,17)</a:t>
            </a:r>
            <a:endParaRPr lang="pl-PL"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xmlns="" id="{2AE2B4F1-EEF8-0872-6357-FEFE141AC4DC}"/>
              </a:ext>
            </a:extLst>
          </p:cNvPr>
          <p:cNvSpPr txBox="1"/>
          <p:nvPr/>
        </p:nvSpPr>
        <p:spPr>
          <a:xfrm>
            <a:off x="79485" y="1328232"/>
            <a:ext cx="6400037" cy="1631216"/>
          </a:xfrm>
          <a:prstGeom prst="rect">
            <a:avLst/>
          </a:prstGeom>
          <a:noFill/>
        </p:spPr>
        <p:txBody>
          <a:bodyPr wrap="square" rtlCol="0">
            <a:spAutoFit/>
          </a:bodyPr>
          <a:lstStyle/>
          <a:p>
            <a:pPr>
              <a:spcBef>
                <a:spcPts val="600"/>
              </a:spcBef>
            </a:pPr>
            <a:r>
              <a:rPr lang="pl-PL" sz="2000" b="1" dirty="0"/>
              <a:t>Możemy popełnić błąd, sądząc, że prorocy byli „nadludźmi”. Mojżesz jednak wymawiał się tym, że jest powolny w mowie (</a:t>
            </a:r>
            <a:r>
              <a:rPr lang="pl-PL" sz="2000" b="1" dirty="0" err="1"/>
              <a:t>Wj</a:t>
            </a:r>
            <a:r>
              <a:rPr lang="pl-PL" sz="2000" b="1" dirty="0"/>
              <a:t> </a:t>
            </a:r>
            <a:r>
              <a:rPr lang="pl-PL" sz="2000" b="1" dirty="0" smtClean="0"/>
              <a:t>4,10</a:t>
            </a:r>
            <a:r>
              <a:rPr lang="pl-PL" sz="2000" b="1" dirty="0"/>
              <a:t>); Izajasz powiedział, że ma nieczyste wargi (Iz </a:t>
            </a:r>
            <a:r>
              <a:rPr lang="pl-PL" sz="2000" b="1" dirty="0" smtClean="0"/>
              <a:t>6,5</a:t>
            </a:r>
            <a:r>
              <a:rPr lang="pl-PL" sz="2000" b="1" dirty="0"/>
              <a:t>); Jeremiasz uważał, że jest zbyt młody do tego zadania (</a:t>
            </a:r>
            <a:r>
              <a:rPr lang="pl-PL" sz="2000" b="1" dirty="0" err="1"/>
              <a:t>Jr</a:t>
            </a:r>
            <a:r>
              <a:rPr lang="pl-PL" sz="2000" b="1" dirty="0"/>
              <a:t> </a:t>
            </a:r>
            <a:r>
              <a:rPr lang="pl-PL" sz="2000" b="1" dirty="0" smtClean="0"/>
              <a:t>1,6</a:t>
            </a:r>
            <a:r>
              <a:rPr lang="pl-PL" sz="2000" b="1" dirty="0"/>
              <a:t>).</a:t>
            </a:r>
          </a:p>
        </p:txBody>
      </p:sp>
      <p:pic>
        <p:nvPicPr>
          <p:cNvPr id="8" name="Imagen 7">
            <a:extLst>
              <a:ext uri="{FF2B5EF4-FFF2-40B4-BE49-F238E27FC236}">
                <a16:creationId xmlns:a16="http://schemas.microsoft.com/office/drawing/2014/main" xmlns="" id="{6FA02E80-FBF3-1A48-32F6-0526C7495DE5}"/>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566894" y="1472665"/>
            <a:ext cx="1785710" cy="2366604"/>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xmlns="" id="{D864F584-B875-9745-9ECA-CE7B0F6B6136}"/>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8522686" y="1454498"/>
            <a:ext cx="1774952" cy="2366603"/>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xmlns="" id="{312D298F-4136-C524-6632-D16B2334C411}"/>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10456910" y="1472665"/>
            <a:ext cx="1546180" cy="2366603"/>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xmlns="" id="{F4507B92-7B83-AB95-3B7F-0BE91DFA1B0D}"/>
              </a:ext>
            </a:extLst>
          </p:cNvPr>
          <p:cNvPicPr>
            <a:picLocks noChangeAspect="1"/>
          </p:cNvPicPr>
          <p:nvPr/>
        </p:nvPicPr>
        <p:blipFill>
          <a:blip r:embed="rId6" cstate="print">
            <a:extLst>
              <a:ext uri="{28A0092B-C50C-407E-A947-70E740481C1C}">
                <a14:useLocalDpi xmlns:a14="http://schemas.microsoft.com/office/drawing/2010/main" xmlns=""/>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xmlns="" id="{BB1B70CA-AFC8-E654-01BE-67033D00F920}"/>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xmlns="" id="{E1A217CB-D89F-4D37-C923-0CE94CC1A94A}"/>
              </a:ext>
            </a:extLst>
          </p:cNvPr>
          <p:cNvSpPr txBox="1"/>
          <p:nvPr/>
        </p:nvSpPr>
        <p:spPr>
          <a:xfrm>
            <a:off x="5246635" y="4005459"/>
            <a:ext cx="4686001" cy="1323439"/>
          </a:xfrm>
          <a:prstGeom prst="rect">
            <a:avLst/>
          </a:prstGeom>
          <a:noFill/>
        </p:spPr>
        <p:txBody>
          <a:bodyPr wrap="square">
            <a:spAutoFit/>
          </a:bodyPr>
          <a:lstStyle/>
          <a:p>
            <a:pPr>
              <a:spcBef>
                <a:spcPts val="600"/>
              </a:spcBef>
            </a:pPr>
            <a:r>
              <a:rPr lang="pl-PL" sz="2000" b="1" dirty="0"/>
              <a:t>Po dokonaniu wielkiego cudu Eliasz całkowicie załamał się pod groźbą śmierci ze strony królowej Izebel </a:t>
            </a:r>
            <a:br>
              <a:rPr lang="pl-PL" sz="2000" b="1" dirty="0"/>
            </a:br>
            <a:r>
              <a:rPr lang="pl-PL" sz="2000" b="1" dirty="0"/>
              <a:t>(1 </a:t>
            </a:r>
            <a:r>
              <a:rPr lang="pl-PL" sz="2000" b="1" dirty="0" err="1"/>
              <a:t>Krl</a:t>
            </a:r>
            <a:r>
              <a:rPr lang="pl-PL" sz="2000" b="1" dirty="0"/>
              <a:t> </a:t>
            </a:r>
            <a:r>
              <a:rPr lang="pl-PL" sz="2000" b="1" dirty="0" smtClean="0"/>
              <a:t>19,2-4</a:t>
            </a:r>
            <a:r>
              <a:rPr lang="pl-PL" sz="2000" b="1" dirty="0"/>
              <a:t>).</a:t>
            </a:r>
          </a:p>
        </p:txBody>
      </p:sp>
      <p:pic>
        <p:nvPicPr>
          <p:cNvPr id="22" name="Imagen 21">
            <a:extLst>
              <a:ext uri="{FF2B5EF4-FFF2-40B4-BE49-F238E27FC236}">
                <a16:creationId xmlns:a16="http://schemas.microsoft.com/office/drawing/2014/main" xmlns="" id="{3EE83259-6EF7-46C6-9789-9C30219B265A}"/>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xmlns="" id="{052F9268-A4B0-6644-C6DF-B39A19AF9258}"/>
              </a:ext>
            </a:extLst>
          </p:cNvPr>
          <p:cNvSpPr txBox="1"/>
          <p:nvPr/>
        </p:nvSpPr>
        <p:spPr>
          <a:xfrm>
            <a:off x="97652" y="2892836"/>
            <a:ext cx="6159389" cy="1323439"/>
          </a:xfrm>
          <a:prstGeom prst="rect">
            <a:avLst/>
          </a:prstGeom>
          <a:noFill/>
        </p:spPr>
        <p:txBody>
          <a:bodyPr wrap="square">
            <a:spAutoFit/>
          </a:bodyPr>
          <a:lstStyle/>
          <a:p>
            <a:pPr lvl="0">
              <a:spcBef>
                <a:spcPts val="600"/>
              </a:spcBef>
              <a:defRPr/>
            </a:pPr>
            <a:r>
              <a:rPr lang="pl-PL" sz="2000" b="1" dirty="0">
                <a:solidFill>
                  <a:prstClr val="black"/>
                </a:solidFill>
              </a:rPr>
              <a:t>O Eliaszu, który odważył się zagrozić królowi Achabowi wielką suszą z powodu jego bezbożności, powiedziano, że „był człowiekiem podobnym do nas” (</a:t>
            </a:r>
            <a:r>
              <a:rPr lang="pl-PL" sz="2000" b="1" dirty="0" err="1">
                <a:solidFill>
                  <a:prstClr val="black"/>
                </a:solidFill>
              </a:rPr>
              <a:t>Jk</a:t>
            </a:r>
            <a:r>
              <a:rPr lang="pl-PL" sz="2000" b="1" dirty="0">
                <a:solidFill>
                  <a:prstClr val="black"/>
                </a:solidFill>
              </a:rPr>
              <a:t> </a:t>
            </a:r>
            <a:r>
              <a:rPr lang="pl-PL" sz="2000" b="1" dirty="0" smtClean="0">
                <a:solidFill>
                  <a:prstClr val="black"/>
                </a:solidFill>
              </a:rPr>
              <a:t>5,17).</a:t>
            </a:r>
            <a:endParaRPr lang="pl-PL" sz="2000" b="1" dirty="0">
              <a:solidFill>
                <a:prstClr val="black"/>
              </a:solidFill>
            </a:endParaRPr>
          </a:p>
        </p:txBody>
      </p:sp>
      <p:sp>
        <p:nvSpPr>
          <p:cNvPr id="9" name="CuadroTexto 8">
            <a:extLst>
              <a:ext uri="{FF2B5EF4-FFF2-40B4-BE49-F238E27FC236}">
                <a16:creationId xmlns:a16="http://schemas.microsoft.com/office/drawing/2014/main" xmlns="" id="{4E1F309B-B75A-B0C7-28D5-6B5B37EF4DF1}"/>
              </a:ext>
            </a:extLst>
          </p:cNvPr>
          <p:cNvSpPr txBox="1"/>
          <p:nvPr/>
        </p:nvSpPr>
        <p:spPr>
          <a:xfrm>
            <a:off x="5240578" y="5262287"/>
            <a:ext cx="4993434" cy="1323439"/>
          </a:xfrm>
          <a:prstGeom prst="rect">
            <a:avLst/>
          </a:prstGeom>
          <a:noFill/>
        </p:spPr>
        <p:txBody>
          <a:bodyPr wrap="square">
            <a:spAutoFit/>
          </a:bodyPr>
          <a:lstStyle/>
          <a:p>
            <a:pPr lvl="0">
              <a:spcBef>
                <a:spcPts val="600"/>
              </a:spcBef>
              <a:defRPr/>
            </a:pPr>
            <a:r>
              <a:rPr lang="pl-PL" sz="2000" b="1" dirty="0">
                <a:solidFill>
                  <a:prstClr val="black"/>
                </a:solidFill>
              </a:rPr>
              <a:t>Jasne jest, że Bóg nie wybiera swoich proroków dlatego, że są doskonali. Co więc w nich dostrzega? Ich miłość do Boga i gotowość do posłuszeństwa Mu.</a:t>
            </a:r>
          </a:p>
        </p:txBody>
      </p:sp>
    </p:spTree>
    <p:extLst>
      <p:ext uri="{BB962C8B-B14F-4D97-AF65-F5344CB8AC3E}">
        <p14:creationId xmlns:p14="http://schemas.microsoft.com/office/powerpoint/2010/main" xmlns="" val="12535641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xmlns=""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3" name="CuadroTexto 2">
            <a:extLst>
              <a:ext uri="{FF2B5EF4-FFF2-40B4-BE49-F238E27FC236}">
                <a16:creationId xmlns:a16="http://schemas.microsoft.com/office/drawing/2014/main" xmlns="" id="{002A12E9-A873-E26A-F8E8-8317B75F3B75}"/>
              </a:ext>
            </a:extLst>
          </p:cNvPr>
          <p:cNvSpPr txBox="1"/>
          <p:nvPr/>
        </p:nvSpPr>
        <p:spPr>
          <a:xfrm>
            <a:off x="0" y="85725"/>
            <a:ext cx="12191999" cy="769441"/>
          </a:xfrm>
          <a:prstGeom prst="rect">
            <a:avLst/>
          </a:prstGeom>
          <a:noFill/>
        </p:spPr>
        <p:txBody>
          <a:bodyPr wrap="square">
            <a:spAutoFit/>
          </a:bodyPr>
          <a:lstStyle/>
          <a:p>
            <a:pPr algn="ctr"/>
            <a:r>
              <a:rPr lang="pl-PL"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JAK ZACHOWYWALI SIĘ PROROCY?</a:t>
            </a:r>
          </a:p>
        </p:txBody>
      </p:sp>
      <p:sp>
        <p:nvSpPr>
          <p:cNvPr id="5" name="CuadroTexto 4">
            <a:extLst>
              <a:ext uri="{FF2B5EF4-FFF2-40B4-BE49-F238E27FC236}">
                <a16:creationId xmlns:a16="http://schemas.microsoft.com/office/drawing/2014/main" xmlns="" id="{19E208F7-9D3D-4D71-36E4-C8A2442309D4}"/>
              </a:ext>
            </a:extLst>
          </p:cNvPr>
          <p:cNvSpPr txBox="1"/>
          <p:nvPr/>
        </p:nvSpPr>
        <p:spPr>
          <a:xfrm>
            <a:off x="0" y="731341"/>
            <a:ext cx="12191999" cy="369332"/>
          </a:xfrm>
          <a:prstGeom prst="rect">
            <a:avLst/>
          </a:prstGeom>
          <a:noFill/>
        </p:spPr>
        <p:txBody>
          <a:bodyPr wrap="square">
            <a:spAutoFit/>
          </a:bodyPr>
          <a:lstStyle/>
          <a:p>
            <a:pPr algn="ctr"/>
            <a:r>
              <a:rPr lang="pl-PL"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„Micheasz jednak </a:t>
            </a:r>
            <a:r>
              <a:rPr lang="pl-PL" b="1" dirty="0" smtClean="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powiedział: Na </a:t>
            </a:r>
            <a:r>
              <a:rPr lang="pl-PL"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życie PANA, mogę mu powiedzieć tylko to, co PAN mi </a:t>
            </a:r>
            <a:r>
              <a:rPr lang="pl-PL" b="1" dirty="0" smtClean="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powie” </a:t>
            </a:r>
            <a:r>
              <a:rPr lang="pl-PL"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pl-PL" sz="12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Krl</a:t>
            </a:r>
            <a:r>
              <a:rPr lang="pl-PL"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pl-PL" sz="1200" b="1" dirty="0" smtClean="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22,14)</a:t>
            </a:r>
            <a:endParaRPr lang="pl-PL"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xmlns="" id="{A37E0C5D-B699-1092-C3A3-AD91B2209C84}"/>
              </a:ext>
            </a:extLst>
          </p:cNvPr>
          <p:cNvSpPr txBox="1"/>
          <p:nvPr/>
        </p:nvSpPr>
        <p:spPr>
          <a:xfrm>
            <a:off x="6124575" y="1375300"/>
            <a:ext cx="6067425" cy="1323439"/>
          </a:xfrm>
          <a:prstGeom prst="rect">
            <a:avLst/>
          </a:prstGeom>
          <a:noFill/>
        </p:spPr>
        <p:txBody>
          <a:bodyPr wrap="square" rtlCol="0">
            <a:spAutoFit/>
          </a:bodyPr>
          <a:lstStyle/>
          <a:p>
            <a:pPr>
              <a:spcBef>
                <a:spcPts val="600"/>
              </a:spcBef>
            </a:pPr>
            <a:r>
              <a:rPr lang="pl-PL" sz="2000" b="1" dirty="0"/>
              <a:t>Jako rzecznicy Boga, prorocy i prorokinie starali się żyć godnie swojego powołania</a:t>
            </a:r>
            <a:br>
              <a:rPr lang="pl-PL" sz="2000" b="1" dirty="0"/>
            </a:br>
            <a:r>
              <a:rPr lang="pl-PL" sz="2000" b="1" dirty="0"/>
              <a:t>(1 Sm </a:t>
            </a:r>
            <a:r>
              <a:rPr lang="pl-PL" sz="2000" b="1" dirty="0" smtClean="0"/>
              <a:t>12,3-4</a:t>
            </a:r>
            <a:r>
              <a:rPr lang="pl-PL" sz="2000" b="1" dirty="0"/>
              <a:t>). Lud znał ich jako „mężów Bożych”, „ludzi godnych szacunku” (1 Sm </a:t>
            </a:r>
            <a:r>
              <a:rPr lang="pl-PL" sz="2000" b="1" dirty="0" smtClean="0"/>
              <a:t>9,6</a:t>
            </a:r>
            <a:r>
              <a:rPr lang="pl-PL" sz="2000" b="1" dirty="0"/>
              <a:t>).</a:t>
            </a:r>
          </a:p>
        </p:txBody>
      </p:sp>
      <p:pic>
        <p:nvPicPr>
          <p:cNvPr id="4" name="Imagen 3">
            <a:extLst>
              <a:ext uri="{FF2B5EF4-FFF2-40B4-BE49-F238E27FC236}">
                <a16:creationId xmlns:a16="http://schemas.microsoft.com/office/drawing/2014/main" xmlns="" id="{5C990A3F-24F6-55A0-2CEE-8594B363B505}"/>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brightnessContrast bright="20000"/>
                    </a14:imgEffect>
                  </a14:imgLayer>
                </a14:imgProps>
              </a:ext>
              <a:ext uri="{28A0092B-C50C-407E-A947-70E740481C1C}">
                <a14:useLocalDpi xmlns:a14="http://schemas.microsoft.com/office/drawing/2010/main" xmlns=""/>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xmlns="" id="{792B3CE3-B2B3-DA42-C66D-25C76270F017}"/>
              </a:ext>
            </a:extLst>
          </p:cNvPr>
          <p:cNvPicPr>
            <a:picLocks noChangeAspect="1"/>
          </p:cNvPicPr>
          <p:nvPr/>
        </p:nvPicPr>
        <p:blipFill>
          <a:blip r:embed="rId5" cstate="print">
            <a:extLst>
              <a:ext uri="{BEBA8EAE-BF5A-486C-A8C5-ECC9F3942E4B}">
                <a14:imgProps xmlns:a14="http://schemas.microsoft.com/office/drawing/2010/main" xmlns="">
                  <a14:imgLayer r:embed="rId6">
                    <a14:imgEffect>
                      <a14:brightnessContrast bright="40000"/>
                    </a14:imgEffect>
                  </a14:imgLayer>
                </a14:imgProps>
              </a:ext>
              <a:ext uri="{28A0092B-C50C-407E-A947-70E740481C1C}">
                <a14:useLocalDpi xmlns:a14="http://schemas.microsoft.com/office/drawing/2010/main" xmlns=""/>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xmlns="" id="{F6CC364B-2DF0-F16A-D756-3A252E844456}"/>
              </a:ext>
            </a:extLst>
          </p:cNvPr>
          <p:cNvSpPr txBox="1"/>
          <p:nvPr/>
        </p:nvSpPr>
        <p:spPr>
          <a:xfrm>
            <a:off x="0" y="3657560"/>
            <a:ext cx="6118922" cy="2246769"/>
          </a:xfrm>
          <a:prstGeom prst="rect">
            <a:avLst/>
          </a:prstGeom>
          <a:noFill/>
        </p:spPr>
        <p:txBody>
          <a:bodyPr wrap="square">
            <a:spAutoFit/>
          </a:bodyPr>
          <a:lstStyle/>
          <a:p>
            <a:pPr>
              <a:spcBef>
                <a:spcPts val="600"/>
              </a:spcBef>
            </a:pPr>
            <a:r>
              <a:rPr lang="pl-PL" sz="2000" b="1" dirty="0"/>
              <a:t>Micheasz stanął przed dwoma królami, 400 prorokami, którzy przekazywali pomyślne poselstwo, oraz strażnikiem, który radził mu dostosować się do </a:t>
            </a:r>
            <a:r>
              <a:rPr lang="pl-PL" sz="2000" b="1" dirty="0" smtClean="0"/>
              <a:t>okoliczności (</a:t>
            </a:r>
            <a:r>
              <a:rPr lang="pl-PL" sz="2000" b="1" dirty="0"/>
              <a:t>1 </a:t>
            </a:r>
            <a:r>
              <a:rPr lang="pl-PL" sz="2000" b="1" dirty="0" err="1"/>
              <a:t>Krl</a:t>
            </a:r>
            <a:r>
              <a:rPr lang="pl-PL" sz="2000" b="1" dirty="0"/>
              <a:t> </a:t>
            </a:r>
            <a:r>
              <a:rPr lang="pl-PL" sz="2000" b="1" dirty="0" smtClean="0"/>
              <a:t>22,10-13</a:t>
            </a:r>
            <a:r>
              <a:rPr lang="pl-PL" sz="2000" b="1" dirty="0"/>
              <a:t>). Mimo to pozostał nieugięty i odmówił powiedzenia czegokolwiek innego niż to, co objawił mu Bóg (1 </a:t>
            </a:r>
            <a:r>
              <a:rPr lang="pl-PL" sz="2000" b="1" dirty="0" err="1"/>
              <a:t>Krl</a:t>
            </a:r>
            <a:r>
              <a:rPr lang="pl-PL" sz="2000" b="1" dirty="0"/>
              <a:t> </a:t>
            </a:r>
            <a:r>
              <a:rPr lang="pl-PL" sz="2000" b="1" dirty="0" smtClean="0"/>
              <a:t>22,14</a:t>
            </a:r>
            <a:r>
              <a:rPr lang="pl-PL" sz="2000" b="1" dirty="0"/>
              <a:t>).</a:t>
            </a:r>
          </a:p>
        </p:txBody>
      </p:sp>
      <p:pic>
        <p:nvPicPr>
          <p:cNvPr id="12" name="Imagen 11">
            <a:extLst>
              <a:ext uri="{FF2B5EF4-FFF2-40B4-BE49-F238E27FC236}">
                <a16:creationId xmlns:a16="http://schemas.microsoft.com/office/drawing/2014/main" xmlns="" id="{09735F41-E4E1-FBAD-4E32-7D6594956879}"/>
              </a:ext>
            </a:extLst>
          </p:cNvPr>
          <p:cNvPicPr>
            <a:picLocks noChangeAspect="1"/>
          </p:cNvPicPr>
          <p:nvPr/>
        </p:nvPicPr>
        <p:blipFill>
          <a:blip r:embed="rId7" cstate="print">
            <a:extLst>
              <a:ext uri="{BEBA8EAE-BF5A-486C-A8C5-ECC9F3942E4B}">
                <a14:imgProps xmlns:a14="http://schemas.microsoft.com/office/drawing/2010/main" xmlns="">
                  <a14:imgLayer r:embed="rId8">
                    <a14:imgEffect>
                      <a14:brightnessContrast bright="20000"/>
                    </a14:imgEffect>
                  </a14:imgLayer>
                </a14:imgProps>
              </a:ext>
              <a:ext uri="{28A0092B-C50C-407E-A947-70E740481C1C}">
                <a14:useLocalDpi xmlns:a14="http://schemas.microsoft.com/office/drawing/2010/main" xmlns=""/>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xmlns="" id="{F5C9E26B-99E9-60FE-3F27-E75C26F0ECA9}"/>
              </a:ext>
            </a:extLst>
          </p:cNvPr>
          <p:cNvPicPr>
            <a:picLocks noChangeAspect="1"/>
          </p:cNvPicPr>
          <p:nvPr/>
        </p:nvPicPr>
        <p:blipFill>
          <a:blip r:embed="rId9" cstate="print">
            <a:extLst>
              <a:ext uri="{BEBA8EAE-BF5A-486C-A8C5-ECC9F3942E4B}">
                <a14:imgProps xmlns:a14="http://schemas.microsoft.com/office/drawing/2010/main" xmlns="">
                  <a14:imgLayer r:embed="rId10">
                    <a14:imgEffect>
                      <a14:brightnessContrast bright="20000"/>
                    </a14:imgEffect>
                  </a14:imgLayer>
                </a14:imgProps>
              </a:ext>
              <a:ext uri="{28A0092B-C50C-407E-A947-70E740481C1C}">
                <a14:useLocalDpi xmlns:a14="http://schemas.microsoft.com/office/drawing/2010/main" xmlns=""/>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xmlns="" id="{366DA3C5-13B3-DC7C-CCE7-2DF74D913118}"/>
              </a:ext>
            </a:extLst>
          </p:cNvPr>
          <p:cNvSpPr txBox="1"/>
          <p:nvPr/>
        </p:nvSpPr>
        <p:spPr>
          <a:xfrm>
            <a:off x="6095998" y="2716907"/>
            <a:ext cx="6096002" cy="1323439"/>
          </a:xfrm>
          <a:prstGeom prst="rect">
            <a:avLst/>
          </a:prstGeom>
          <a:noFill/>
        </p:spPr>
        <p:txBody>
          <a:bodyPr wrap="square">
            <a:spAutoFit/>
          </a:bodyPr>
          <a:lstStyle/>
          <a:p>
            <a:pPr lvl="0">
              <a:spcBef>
                <a:spcPts val="600"/>
              </a:spcBef>
              <a:defRPr/>
            </a:pPr>
            <a:r>
              <a:rPr lang="pl-PL" sz="2000" b="1" dirty="0">
                <a:solidFill>
                  <a:prstClr val="black"/>
                </a:solidFill>
              </a:rPr>
              <a:t>Ci, którzy odmawiali przyjęcia ich poselstwa, nienawidzili ich i grozili im (1 </a:t>
            </a:r>
            <a:r>
              <a:rPr lang="pl-PL" sz="2000" b="1" dirty="0" err="1">
                <a:solidFill>
                  <a:prstClr val="black"/>
                </a:solidFill>
              </a:rPr>
              <a:t>Krl</a:t>
            </a:r>
            <a:r>
              <a:rPr lang="pl-PL" sz="2000" b="1" dirty="0">
                <a:solidFill>
                  <a:prstClr val="black"/>
                </a:solidFill>
              </a:rPr>
              <a:t> </a:t>
            </a:r>
            <a:r>
              <a:rPr lang="pl-PL" sz="2000" b="1" dirty="0" smtClean="0">
                <a:solidFill>
                  <a:prstClr val="black"/>
                </a:solidFill>
              </a:rPr>
              <a:t>22,8.27</a:t>
            </a:r>
            <a:r>
              <a:rPr lang="pl-PL" sz="2000" b="1" dirty="0">
                <a:solidFill>
                  <a:prstClr val="black"/>
                </a:solidFill>
              </a:rPr>
              <a:t>). Jednak mimo presji, z jaką się mierzyli, prorocy wiernie przekazywali swoje poselstwo.</a:t>
            </a:r>
          </a:p>
        </p:txBody>
      </p:sp>
      <p:sp>
        <p:nvSpPr>
          <p:cNvPr id="11" name="CuadroTexto 10">
            <a:extLst>
              <a:ext uri="{FF2B5EF4-FFF2-40B4-BE49-F238E27FC236}">
                <a16:creationId xmlns:a16="http://schemas.microsoft.com/office/drawing/2014/main" xmlns="" id="{D5E8211C-8BC0-B7F0-6DF1-9AC46CC2EADE}"/>
              </a:ext>
            </a:extLst>
          </p:cNvPr>
          <p:cNvSpPr txBox="1"/>
          <p:nvPr/>
        </p:nvSpPr>
        <p:spPr>
          <a:xfrm>
            <a:off x="0" y="5842337"/>
            <a:ext cx="6065532" cy="1015663"/>
          </a:xfrm>
          <a:prstGeom prst="rect">
            <a:avLst/>
          </a:prstGeom>
          <a:noFill/>
        </p:spPr>
        <p:txBody>
          <a:bodyPr wrap="square">
            <a:spAutoFit/>
          </a:bodyPr>
          <a:lstStyle/>
          <a:p>
            <a:pPr lvl="0">
              <a:spcBef>
                <a:spcPts val="600"/>
              </a:spcBef>
              <a:defRPr/>
            </a:pPr>
            <a:r>
              <a:rPr lang="pl-PL" sz="2000" b="1" dirty="0">
                <a:solidFill>
                  <a:prstClr val="black"/>
                </a:solidFill>
              </a:rPr>
              <a:t>Nie byli doskonali, lecz byli </a:t>
            </a:r>
            <a:r>
              <a:rPr lang="pl-PL" sz="2000" b="1" dirty="0" smtClean="0">
                <a:solidFill>
                  <a:prstClr val="black"/>
                </a:solidFill>
              </a:rPr>
              <a:t>mężczyznami              </a:t>
            </a:r>
            <a:r>
              <a:rPr lang="pl-PL" sz="2000" b="1" dirty="0">
                <a:solidFill>
                  <a:prstClr val="black"/>
                </a:solidFill>
              </a:rPr>
              <a:t>i kobietami modlitwy, wiernymi Słowu oraz sługami Boga i Jego ludu (1 Sm </a:t>
            </a:r>
            <a:r>
              <a:rPr lang="pl-PL" sz="2000" b="1" dirty="0" smtClean="0">
                <a:solidFill>
                  <a:prstClr val="black"/>
                </a:solidFill>
              </a:rPr>
              <a:t>12,23</a:t>
            </a:r>
            <a:r>
              <a:rPr lang="pl-PL" sz="2000" b="1" dirty="0">
                <a:solidFill>
                  <a:prstClr val="black"/>
                </a:solidFill>
              </a:rPr>
              <a:t>; </a:t>
            </a:r>
            <a:r>
              <a:rPr lang="pl-PL" sz="2000" b="1" dirty="0" err="1">
                <a:solidFill>
                  <a:prstClr val="black"/>
                </a:solidFill>
              </a:rPr>
              <a:t>Jr</a:t>
            </a:r>
            <a:r>
              <a:rPr lang="pl-PL" sz="2000" b="1" dirty="0">
                <a:solidFill>
                  <a:prstClr val="black"/>
                </a:solidFill>
              </a:rPr>
              <a:t> </a:t>
            </a:r>
            <a:r>
              <a:rPr lang="pl-PL" sz="2000" b="1" dirty="0" smtClean="0">
                <a:solidFill>
                  <a:prstClr val="black"/>
                </a:solidFill>
              </a:rPr>
              <a:t>42,4</a:t>
            </a:r>
            <a:r>
              <a:rPr lang="pl-PL" sz="2000" b="1" dirty="0">
                <a:solidFill>
                  <a:prstClr val="black"/>
                </a:solidFill>
              </a:rPr>
              <a:t>).</a:t>
            </a:r>
          </a:p>
        </p:txBody>
      </p:sp>
    </p:spTree>
    <p:extLst>
      <p:ext uri="{BB962C8B-B14F-4D97-AF65-F5344CB8AC3E}">
        <p14:creationId xmlns:p14="http://schemas.microsoft.com/office/powerpoint/2010/main" xmlns="" val="16118361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a:stretch>
        </a:blipFill>
        <a:effectLst/>
      </p:bgPr>
    </p:bg>
    <p:spTree>
      <p:nvGrpSpPr>
        <p:cNvPr id="1" name="">
          <a:extLst>
            <a:ext uri="{FF2B5EF4-FFF2-40B4-BE49-F238E27FC236}">
              <a16:creationId xmlns:a16="http://schemas.microsoft.com/office/drawing/2014/main" xmlns=""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xmlns="" id="{0D40D853-F4EF-F1DE-76FB-854D6D819993}"/>
              </a:ext>
            </a:extLst>
          </p:cNvPr>
          <p:cNvGraphicFramePr/>
          <p:nvPr>
            <p:extLst>
              <p:ext uri="{D42A27DB-BD31-4B8C-83A1-F6EECF244321}">
                <p14:modId xmlns:p14="http://schemas.microsoft.com/office/powerpoint/2010/main" xmlns="" val="499973532"/>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xmlns="" id="{97317CA7-4441-7F5A-C7E4-A06779BDA9BC}"/>
              </a:ext>
            </a:extLst>
          </p:cNvPr>
          <p:cNvSpPr txBox="1"/>
          <p:nvPr/>
        </p:nvSpPr>
        <p:spPr>
          <a:xfrm>
            <a:off x="0" y="0"/>
            <a:ext cx="12191999" cy="769441"/>
          </a:xfrm>
          <a:prstGeom prst="rect">
            <a:avLst/>
          </a:prstGeom>
          <a:noFill/>
        </p:spPr>
        <p:txBody>
          <a:bodyPr wrap="square">
            <a:spAutoFit/>
          </a:bodyPr>
          <a:lstStyle/>
          <a:p>
            <a:pPr algn="ctr"/>
            <a:r>
              <a:rPr lang="pl-PL"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JAKĄ PRACĘ WYKONYWALI PROROCY?</a:t>
            </a:r>
          </a:p>
        </p:txBody>
      </p:sp>
      <p:sp>
        <p:nvSpPr>
          <p:cNvPr id="5" name="CuadroTexto 4">
            <a:extLst>
              <a:ext uri="{FF2B5EF4-FFF2-40B4-BE49-F238E27FC236}">
                <a16:creationId xmlns:a16="http://schemas.microsoft.com/office/drawing/2014/main" xmlns=""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pl-PL" b="1" dirty="0">
                <a:solidFill>
                  <a:schemeClr val="tx2">
                    <a:lumMod val="20000"/>
                    <a:lumOff val="80000"/>
                  </a:schemeClr>
                </a:solidFill>
                <a:effectLst>
                  <a:glow rad="101600">
                    <a:srgbClr val="436C00"/>
                  </a:glow>
                </a:effectLst>
                <a:latin typeface="Comic Sans MS" panose="030F0702030302020204" pitchFamily="66" charset="0"/>
              </a:rPr>
              <a:t>„Namaść też Jehu, syna Nimsziego, na króla nad Izraelem, a Elizeusza, syna Szafata z Abel-Mechola, namaść na proroka na swoje </a:t>
            </a:r>
            <a:r>
              <a:rPr lang="pl-PL" b="1" dirty="0" smtClean="0">
                <a:solidFill>
                  <a:schemeClr val="tx2">
                    <a:lumMod val="20000"/>
                    <a:lumOff val="80000"/>
                  </a:schemeClr>
                </a:solidFill>
                <a:effectLst>
                  <a:glow rad="101600">
                    <a:srgbClr val="436C00"/>
                  </a:glow>
                </a:effectLst>
                <a:latin typeface="Comic Sans MS" panose="030F0702030302020204" pitchFamily="66" charset="0"/>
              </a:rPr>
              <a:t>miejsce” </a:t>
            </a:r>
            <a:r>
              <a:rPr lang="pl-PL" sz="1400" b="1" dirty="0">
                <a:solidFill>
                  <a:schemeClr val="tx2">
                    <a:lumMod val="20000"/>
                    <a:lumOff val="80000"/>
                  </a:schemeClr>
                </a:solidFill>
                <a:effectLst>
                  <a:glow rad="101600">
                    <a:srgbClr val="436C00"/>
                  </a:glow>
                </a:effectLst>
                <a:latin typeface="Comic Sans MS" panose="030F0702030302020204" pitchFamily="66" charset="0"/>
              </a:rPr>
              <a:t>(1 </a:t>
            </a:r>
            <a:r>
              <a:rPr lang="pl-PL" sz="1400" b="1" dirty="0" err="1">
                <a:solidFill>
                  <a:schemeClr val="tx2">
                    <a:lumMod val="20000"/>
                    <a:lumOff val="80000"/>
                  </a:schemeClr>
                </a:solidFill>
                <a:effectLst>
                  <a:glow rad="101600">
                    <a:srgbClr val="436C00"/>
                  </a:glow>
                </a:effectLst>
                <a:latin typeface="Comic Sans MS" panose="030F0702030302020204" pitchFamily="66" charset="0"/>
              </a:rPr>
              <a:t>Krl</a:t>
            </a:r>
            <a:r>
              <a:rPr lang="pl-PL" sz="1400" b="1" dirty="0">
                <a:solidFill>
                  <a:schemeClr val="tx2">
                    <a:lumMod val="20000"/>
                    <a:lumOff val="80000"/>
                  </a:schemeClr>
                </a:solidFill>
                <a:effectLst>
                  <a:glow rad="101600">
                    <a:srgbClr val="436C00"/>
                  </a:glow>
                </a:effectLst>
                <a:latin typeface="Comic Sans MS" panose="030F0702030302020204" pitchFamily="66" charset="0"/>
              </a:rPr>
              <a:t> </a:t>
            </a:r>
            <a:r>
              <a:rPr lang="pl-PL" sz="1400" b="1" dirty="0" smtClean="0">
                <a:solidFill>
                  <a:schemeClr val="tx2">
                    <a:lumMod val="20000"/>
                    <a:lumOff val="80000"/>
                  </a:schemeClr>
                </a:solidFill>
                <a:effectLst>
                  <a:glow rad="101600">
                    <a:srgbClr val="436C00"/>
                  </a:glow>
                </a:effectLst>
                <a:latin typeface="Comic Sans MS" panose="030F0702030302020204" pitchFamily="66" charset="0"/>
              </a:rPr>
              <a:t>19,16)</a:t>
            </a:r>
            <a:endParaRPr lang="pl-PL"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xmlns="" id="{128EA36E-3B8E-06BD-8A84-05C30D2C8A3F}"/>
              </a:ext>
            </a:extLst>
          </p:cNvPr>
          <p:cNvSpPr txBox="1"/>
          <p:nvPr/>
        </p:nvSpPr>
        <p:spPr>
          <a:xfrm>
            <a:off x="203157" y="1371817"/>
            <a:ext cx="2533987" cy="1631216"/>
          </a:xfrm>
          <a:prstGeom prst="rect">
            <a:avLst/>
          </a:prstGeom>
          <a:noFill/>
        </p:spPr>
        <p:txBody>
          <a:bodyPr wrap="square" rtlCol="0">
            <a:spAutoFit/>
          </a:bodyPr>
          <a:lstStyle/>
          <a:p>
            <a:pPr>
              <a:spcBef>
                <a:spcPts val="600"/>
              </a:spcBef>
            </a:pPr>
            <a:r>
              <a:rPr lang="pl-PL" sz="2000" b="1" dirty="0"/>
              <a:t>Między innymi prorocy wykonywali następujące zadania:</a:t>
            </a:r>
          </a:p>
        </p:txBody>
      </p:sp>
      <p:pic>
        <p:nvPicPr>
          <p:cNvPr id="8" name="Imagen 7">
            <a:extLst>
              <a:ext uri="{FF2B5EF4-FFF2-40B4-BE49-F238E27FC236}">
                <a16:creationId xmlns:a16="http://schemas.microsoft.com/office/drawing/2014/main" xmlns="" id="{00952936-BCB9-7CE4-1C66-71E2A23FEF81}"/>
              </a:ext>
            </a:extLst>
          </p:cNvPr>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xmlns="" id="{A34CA941-D3FC-BEA3-5F21-29A1AA5E2CAC}"/>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xmlns="" id="{9C421582-B43C-3EAA-7229-C632CA198C73}"/>
              </a:ext>
            </a:extLst>
          </p:cNvPr>
          <p:cNvPicPr>
            <a:picLocks noChangeAspect="1"/>
          </p:cNvPicPr>
          <p:nvPr/>
        </p:nvPicPr>
        <p:blipFill>
          <a:blip r:embed="rId10" cstate="print">
            <a:extLst>
              <a:ext uri="{28A0092B-C50C-407E-A947-70E740481C1C}">
                <a14:useLocalDpi xmlns:a14="http://schemas.microsoft.com/office/drawing/2010/main" xmlns=""/>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xmlns="" id="{2D0712CE-94FA-8969-8347-97C12BECB865}"/>
              </a:ext>
            </a:extLst>
          </p:cNvPr>
          <p:cNvPicPr>
            <a:picLocks noChangeAspect="1"/>
          </p:cNvPicPr>
          <p:nvPr/>
        </p:nvPicPr>
        <p:blipFill>
          <a:blip r:embed="rId11" cstate="print">
            <a:extLst>
              <a:ext uri="{28A0092B-C50C-407E-A947-70E740481C1C}">
                <a14:useLocalDpi xmlns:a14="http://schemas.microsoft.com/office/drawing/2010/main" xmlns=""/>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xmlns="" id="{5AC73896-0282-BBE2-35C7-6E16917E588E}"/>
              </a:ext>
            </a:extLst>
          </p:cNvPr>
          <p:cNvPicPr>
            <a:picLocks noChangeAspect="1"/>
          </p:cNvPicPr>
          <p:nvPr/>
        </p:nvPicPr>
        <p:blipFill>
          <a:blip cstate="print">
            <a:extLst>
              <a:ext uri="{96DAC541-7B7A-43D3-8B79-37D633B846F1}">
                <asvg:svgBlip xmlns:asvg="http://schemas.microsoft.com/office/drawing/2016/SVG/main" xmlns="" r:embed="rId12"/>
              </a:ext>
            </a:extLst>
          </a:blip>
          <a:stretch>
            <a:fillRect/>
          </a:stretch>
        </p:blipFill>
        <p:spPr>
          <a:xfrm>
            <a:off x="320164" y="3348420"/>
            <a:ext cx="240890" cy="240890"/>
          </a:xfrm>
          <a:prstGeom prst="rect">
            <a:avLst/>
          </a:prstGeom>
        </p:spPr>
      </p:pic>
      <p:pic>
        <p:nvPicPr>
          <p:cNvPr id="18" name="Gráfico 17" descr="Corona con relleno sólido">
            <a:extLst>
              <a:ext uri="{FF2B5EF4-FFF2-40B4-BE49-F238E27FC236}">
                <a16:creationId xmlns:a16="http://schemas.microsoft.com/office/drawing/2014/main" xmlns="" id="{9A190860-931E-F441-42CC-29636ED006D8}"/>
              </a:ext>
            </a:extLst>
          </p:cNvPr>
          <p:cNvPicPr>
            <a:picLocks noChangeAspect="1"/>
          </p:cNvPicPr>
          <p:nvPr/>
        </p:nvPicPr>
        <p:blipFill>
          <a:blip cstate="print">
            <a:extLst>
              <a:ext uri="{96DAC541-7B7A-43D3-8B79-37D633B846F1}">
                <asvg:svgBlip xmlns:asvg="http://schemas.microsoft.com/office/drawing/2016/SVG/main" xmlns="" r:embed="rId12"/>
              </a:ext>
            </a:extLst>
          </a:blip>
          <a:stretch>
            <a:fillRect/>
          </a:stretch>
        </p:blipFill>
        <p:spPr>
          <a:xfrm>
            <a:off x="320164" y="4266313"/>
            <a:ext cx="240890" cy="240890"/>
          </a:xfrm>
          <a:prstGeom prst="rect">
            <a:avLst/>
          </a:prstGeom>
        </p:spPr>
      </p:pic>
      <p:pic>
        <p:nvPicPr>
          <p:cNvPr id="20" name="Gráfico 19" descr="Corona con relleno sólido">
            <a:extLst>
              <a:ext uri="{FF2B5EF4-FFF2-40B4-BE49-F238E27FC236}">
                <a16:creationId xmlns:a16="http://schemas.microsoft.com/office/drawing/2014/main" xmlns="" id="{482F2441-58A1-930D-1E75-3B11F3824626}"/>
              </a:ext>
            </a:extLst>
          </p:cNvPr>
          <p:cNvPicPr>
            <a:picLocks noChangeAspect="1"/>
          </p:cNvPicPr>
          <p:nvPr/>
        </p:nvPicPr>
        <p:blipFill>
          <a:blip cstate="print">
            <a:extLst>
              <a:ext uri="{96DAC541-7B7A-43D3-8B79-37D633B846F1}">
                <asvg:svgBlip xmlns:asvg="http://schemas.microsoft.com/office/drawing/2016/SVG/main" xmlns=""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xmlns="" id="{5B61D3CD-A401-C501-C6ED-EE94C38A7FAE}"/>
              </a:ext>
            </a:extLst>
          </p:cNvPr>
          <p:cNvPicPr>
            <a:picLocks noChangeAspect="1"/>
          </p:cNvPicPr>
          <p:nvPr/>
        </p:nvPicPr>
        <p:blipFill>
          <a:blip cstate="print">
            <a:extLst>
              <a:ext uri="{96DAC541-7B7A-43D3-8B79-37D633B846F1}">
                <asvg:svgBlip xmlns:asvg="http://schemas.microsoft.com/office/drawing/2016/SVG/main" xmlns=""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xmlns="" id="{2DBDB31B-FFBA-60F4-203C-9648F008E178}"/>
              </a:ext>
            </a:extLst>
          </p:cNvPr>
          <p:cNvPicPr>
            <a:picLocks noChangeAspect="1"/>
          </p:cNvPicPr>
          <p:nvPr/>
        </p:nvPicPr>
        <p:blipFill>
          <a:blip cstate="print">
            <a:extLst>
              <a:ext uri="{96DAC541-7B7A-43D3-8B79-37D633B846F1}">
                <asvg:svgBlip xmlns:asvg="http://schemas.microsoft.com/office/drawing/2016/SVG/main" xmlns="" r:embed="rId14"/>
              </a:ext>
            </a:extLst>
          </a:blip>
          <a:srcRect/>
          <a:stretch/>
        </p:blipFill>
        <p:spPr>
          <a:xfrm>
            <a:off x="6350717" y="3466943"/>
            <a:ext cx="240890" cy="240890"/>
          </a:xfrm>
          <a:prstGeom prst="rect">
            <a:avLst/>
          </a:prstGeom>
        </p:spPr>
      </p:pic>
      <p:pic>
        <p:nvPicPr>
          <p:cNvPr id="26" name="Gráfico 25" descr="Grupo de hombres con relleno sólido">
            <a:extLst>
              <a:ext uri="{FF2B5EF4-FFF2-40B4-BE49-F238E27FC236}">
                <a16:creationId xmlns:a16="http://schemas.microsoft.com/office/drawing/2014/main" xmlns="" id="{4AC1F248-7B30-7CAD-3026-ECAD637EA88F}"/>
              </a:ext>
            </a:extLst>
          </p:cNvPr>
          <p:cNvPicPr>
            <a:picLocks noChangeAspect="1"/>
          </p:cNvPicPr>
          <p:nvPr/>
        </p:nvPicPr>
        <p:blipFill>
          <a:blip cstate="print">
            <a:extLst>
              <a:ext uri="{96DAC541-7B7A-43D3-8B79-37D633B846F1}">
                <asvg:svgBlip xmlns:asvg="http://schemas.microsoft.com/office/drawing/2016/SVG/main" xmlns="" r:embed="rId14"/>
              </a:ext>
            </a:extLst>
          </a:blip>
          <a:srcRect/>
          <a:stretch/>
        </p:blipFill>
        <p:spPr>
          <a:xfrm>
            <a:off x="6355633" y="4338021"/>
            <a:ext cx="240890" cy="240890"/>
          </a:xfrm>
          <a:prstGeom prst="rect">
            <a:avLst/>
          </a:prstGeom>
        </p:spPr>
      </p:pic>
      <p:pic>
        <p:nvPicPr>
          <p:cNvPr id="28" name="Gráfico 27" descr="Grupo de hombres con relleno sólido">
            <a:extLst>
              <a:ext uri="{FF2B5EF4-FFF2-40B4-BE49-F238E27FC236}">
                <a16:creationId xmlns:a16="http://schemas.microsoft.com/office/drawing/2014/main" xmlns="" id="{EA2F63AA-2084-7DA2-4B2B-4FA37A84CB5D}"/>
              </a:ext>
            </a:extLst>
          </p:cNvPr>
          <p:cNvPicPr>
            <a:picLocks noChangeAspect="1"/>
          </p:cNvPicPr>
          <p:nvPr/>
        </p:nvPicPr>
        <p:blipFill>
          <a:blip cstate="print">
            <a:extLst>
              <a:ext uri="{96DAC541-7B7A-43D3-8B79-37D633B846F1}">
                <asvg:svgBlip xmlns:asvg="http://schemas.microsoft.com/office/drawing/2016/SVG/main" xmlns="" r:embed="rId14"/>
              </a:ext>
            </a:extLst>
          </a:blip>
          <a:srcRect/>
          <a:stretch/>
        </p:blipFill>
        <p:spPr>
          <a:xfrm>
            <a:off x="6350717" y="5250059"/>
            <a:ext cx="240890" cy="240890"/>
          </a:xfrm>
          <a:prstGeom prst="rect">
            <a:avLst/>
          </a:prstGeom>
        </p:spPr>
      </p:pic>
      <p:pic>
        <p:nvPicPr>
          <p:cNvPr id="30" name="Gráfico 29" descr="Narración con relleno sólido">
            <a:extLst>
              <a:ext uri="{FF2B5EF4-FFF2-40B4-BE49-F238E27FC236}">
                <a16:creationId xmlns:a16="http://schemas.microsoft.com/office/drawing/2014/main" xmlns="" id="{6D0BD3CD-3FDD-D0A7-75E6-08C84763F52C}"/>
              </a:ext>
            </a:extLst>
          </p:cNvPr>
          <p:cNvPicPr>
            <a:picLocks noChangeAspect="1"/>
          </p:cNvPicPr>
          <p:nvPr/>
        </p:nvPicPr>
        <p:blipFill>
          <a:blip cstate="print">
            <a:extLst>
              <a:ext uri="{96DAC541-7B7A-43D3-8B79-37D633B846F1}">
                <asvg:svgBlip xmlns:asvg="http://schemas.microsoft.com/office/drawing/2016/SVG/main" xmlns="" r:embed="rId15"/>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xmlns="" val="20370587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0"/>
          </a:stretch>
        </a:blipFill>
        <a:effectLst/>
      </p:bgPr>
    </p:bg>
    <p:spTree>
      <p:nvGrpSpPr>
        <p:cNvPr id="1" name="">
          <a:extLst>
            <a:ext uri="{FF2B5EF4-FFF2-40B4-BE49-F238E27FC236}">
              <a16:creationId xmlns:a16="http://schemas.microsoft.com/office/drawing/2014/main" xmlns=""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xmlns=""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sp>
        <p:nvSpPr>
          <p:cNvPr id="3" name="CuadroTexto 2">
            <a:extLst>
              <a:ext uri="{FF2B5EF4-FFF2-40B4-BE49-F238E27FC236}">
                <a16:creationId xmlns:a16="http://schemas.microsoft.com/office/drawing/2014/main" xmlns=""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pl-PL"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KTÓRE KOBIETY MIAŁY DAR PROROCTWA?</a:t>
            </a:r>
          </a:p>
        </p:txBody>
      </p:sp>
      <p:sp>
        <p:nvSpPr>
          <p:cNvPr id="5" name="CuadroTexto 4">
            <a:extLst>
              <a:ext uri="{FF2B5EF4-FFF2-40B4-BE49-F238E27FC236}">
                <a16:creationId xmlns:a16="http://schemas.microsoft.com/office/drawing/2014/main" xmlns=""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pl-PL" b="1" dirty="0">
                <a:solidFill>
                  <a:schemeClr val="accent5">
                    <a:lumMod val="75000"/>
                  </a:schemeClr>
                </a:solidFill>
                <a:latin typeface="Comic Sans MS" panose="030F0702030302020204" pitchFamily="66" charset="0"/>
              </a:rPr>
              <a:t>„Debora, prorokini, żona </a:t>
            </a:r>
            <a:r>
              <a:rPr lang="pl-PL" b="1" dirty="0" err="1">
                <a:solidFill>
                  <a:schemeClr val="accent5">
                    <a:lumMod val="75000"/>
                  </a:schemeClr>
                </a:solidFill>
                <a:latin typeface="Comic Sans MS" panose="030F0702030302020204" pitchFamily="66" charset="0"/>
              </a:rPr>
              <a:t>Lappidota</a:t>
            </a:r>
            <a:r>
              <a:rPr lang="pl-PL" b="1" dirty="0">
                <a:solidFill>
                  <a:schemeClr val="accent5">
                    <a:lumMod val="75000"/>
                  </a:schemeClr>
                </a:solidFill>
                <a:latin typeface="Comic Sans MS" panose="030F0702030302020204" pitchFamily="66" charset="0"/>
              </a:rPr>
              <a:t>, przewodziła w tym czasie Izraelowi” </a:t>
            </a:r>
            <a:r>
              <a:rPr lang="pl-PL" sz="1400" b="1" dirty="0">
                <a:solidFill>
                  <a:schemeClr val="accent5">
                    <a:lumMod val="75000"/>
                  </a:schemeClr>
                </a:solidFill>
                <a:latin typeface="Comic Sans MS" panose="030F0702030302020204" pitchFamily="66" charset="0"/>
              </a:rPr>
              <a:t>(Sędziów </a:t>
            </a:r>
            <a:r>
              <a:rPr lang="pl-PL" sz="1400" b="1" dirty="0" smtClean="0">
                <a:solidFill>
                  <a:schemeClr val="accent5">
                    <a:lumMod val="75000"/>
                  </a:schemeClr>
                </a:solidFill>
                <a:latin typeface="Comic Sans MS" panose="030F0702030302020204" pitchFamily="66" charset="0"/>
              </a:rPr>
              <a:t>4,4)</a:t>
            </a:r>
            <a:endParaRPr lang="pl-PL"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xmlns="" id="{AF29E29F-A6B4-00E0-67DB-25E117F21960}"/>
              </a:ext>
            </a:extLst>
          </p:cNvPr>
          <p:cNvSpPr txBox="1"/>
          <p:nvPr/>
        </p:nvSpPr>
        <p:spPr>
          <a:xfrm>
            <a:off x="262159" y="1226076"/>
            <a:ext cx="9239124" cy="923330"/>
          </a:xfrm>
          <a:prstGeom prst="rect">
            <a:avLst/>
          </a:prstGeom>
          <a:noFill/>
        </p:spPr>
        <p:txBody>
          <a:bodyPr wrap="square" rtlCol="0">
            <a:spAutoFit/>
          </a:bodyPr>
          <a:lstStyle/>
          <a:p>
            <a:pPr>
              <a:spcBef>
                <a:spcPts val="600"/>
              </a:spcBef>
            </a:pPr>
            <a:r>
              <a:rPr lang="pl-PL" b="1" dirty="0"/>
              <a:t>Stary Testament wspomina pięć prorokiń. Jedna z nich, Noadia, była fałszywą prorokinią (Ne </a:t>
            </a:r>
            <a:r>
              <a:rPr lang="pl-PL" b="1" dirty="0" smtClean="0"/>
              <a:t>6,14</a:t>
            </a:r>
            <a:r>
              <a:rPr lang="pl-PL" b="1" dirty="0"/>
              <a:t>). Co do innej, żony Izajasza, nie wiemy, czy jest nazwana </a:t>
            </a:r>
            <a:r>
              <a:rPr lang="pl-PL" b="1" dirty="0" smtClean="0"/>
              <a:t> prorokinią </a:t>
            </a:r>
            <a:r>
              <a:rPr lang="pl-PL" b="1" dirty="0"/>
              <a:t>dlatego, że posiadała ten dar, czy dlatego, że była żoną proroka (Iz </a:t>
            </a:r>
            <a:r>
              <a:rPr lang="pl-PL" b="1" dirty="0" smtClean="0"/>
              <a:t>8,3</a:t>
            </a:r>
            <a:r>
              <a:rPr lang="pl-PL" b="1" dirty="0"/>
              <a:t>).</a:t>
            </a:r>
          </a:p>
        </p:txBody>
      </p:sp>
      <p:pic>
        <p:nvPicPr>
          <p:cNvPr id="4" name="Imagen 3">
            <a:extLst>
              <a:ext uri="{FF2B5EF4-FFF2-40B4-BE49-F238E27FC236}">
                <a16:creationId xmlns:a16="http://schemas.microsoft.com/office/drawing/2014/main" xmlns="" id="{6C10D428-A678-BFCE-D513-1AEA5709E6BF}"/>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xmlns=""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pl-PL" b="1" dirty="0">
                <a:solidFill>
                  <a:schemeClr val="accent1">
                    <a:lumMod val="40000"/>
                    <a:lumOff val="60000"/>
                  </a:schemeClr>
                </a:solidFill>
                <a:effectLst>
                  <a:outerShdw blurRad="38100" dist="38100" dir="2700000" algn="tl">
                    <a:srgbClr val="000000">
                      <a:alpha val="43137"/>
                    </a:srgbClr>
                  </a:outerShdw>
                </a:effectLst>
              </a:rPr>
              <a:t>CHULDA. </a:t>
            </a:r>
            <a:r>
              <a:rPr lang="pl-PL" b="1" dirty="0">
                <a:solidFill>
                  <a:schemeClr val="bg1"/>
                </a:solidFill>
                <a:effectLst>
                  <a:outerShdw blurRad="38100" dist="38100" dir="2700000" algn="tl">
                    <a:srgbClr val="000000">
                      <a:alpha val="43137"/>
                    </a:srgbClr>
                  </a:outerShdw>
                </a:effectLst>
              </a:rPr>
              <a:t>Jozjasz zasięgnął jej rady w sprawie odnalezionej Księgi Prawa. Oprócz odpowiedzi na pytanie króla skierowała do niego słowa </a:t>
            </a:r>
            <a:r>
              <a:rPr lang="pl-PL" b="1" dirty="0" smtClean="0">
                <a:solidFill>
                  <a:schemeClr val="bg1"/>
                </a:solidFill>
                <a:effectLst>
                  <a:outerShdw blurRad="38100" dist="38100" dir="2700000" algn="tl">
                    <a:srgbClr val="000000">
                      <a:alpha val="43137"/>
                    </a:srgbClr>
                  </a:outerShdw>
                </a:effectLst>
              </a:rPr>
              <a:t>zachęty (2 </a:t>
            </a:r>
            <a:r>
              <a:rPr lang="pl-PL" b="1" dirty="0" err="1">
                <a:solidFill>
                  <a:schemeClr val="bg1"/>
                </a:solidFill>
                <a:effectLst>
                  <a:outerShdw blurRad="38100" dist="38100" dir="2700000" algn="tl">
                    <a:srgbClr val="000000">
                      <a:alpha val="43137"/>
                    </a:srgbClr>
                  </a:outerShdw>
                </a:effectLst>
              </a:rPr>
              <a:t>Krl</a:t>
            </a:r>
            <a:r>
              <a:rPr lang="pl-PL" b="1" dirty="0">
                <a:solidFill>
                  <a:schemeClr val="bg1"/>
                </a:solidFill>
                <a:effectLst>
                  <a:outerShdw blurRad="38100" dist="38100" dir="2700000" algn="tl">
                    <a:srgbClr val="000000">
                      <a:alpha val="43137"/>
                    </a:srgbClr>
                  </a:outerShdw>
                </a:effectLst>
              </a:rPr>
              <a:t> </a:t>
            </a:r>
            <a:r>
              <a:rPr lang="pl-PL" b="1" dirty="0" smtClean="0">
                <a:solidFill>
                  <a:schemeClr val="bg1"/>
                </a:solidFill>
                <a:effectLst>
                  <a:outerShdw blurRad="38100" dist="38100" dir="2700000" algn="tl">
                    <a:srgbClr val="000000">
                      <a:alpha val="43137"/>
                    </a:srgbClr>
                  </a:outerShdw>
                </a:effectLst>
              </a:rPr>
              <a:t>22,14-20</a:t>
            </a:r>
            <a:r>
              <a:rPr lang="pl-PL" b="1" dirty="0">
                <a:solidFill>
                  <a:schemeClr val="bg1"/>
                </a:solidFill>
                <a:effectLst>
                  <a:outerShdw blurRad="38100" dist="38100" dir="2700000" algn="tl">
                    <a:srgbClr val="000000">
                      <a:alpha val="43137"/>
                    </a:srgbClr>
                  </a:outerShdw>
                </a:effectLst>
              </a:rPr>
              <a:t>).</a:t>
            </a:r>
            <a:endParaRPr lang="pl-PL"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xmlns=""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pl-PL" b="1" dirty="0">
                <a:solidFill>
                  <a:schemeClr val="accent2">
                    <a:lumMod val="40000"/>
                    <a:lumOff val="60000"/>
                  </a:schemeClr>
                </a:solidFill>
                <a:effectLst>
                  <a:outerShdw blurRad="38100" dist="38100" dir="2700000" algn="tl">
                    <a:srgbClr val="000000">
                      <a:alpha val="43137"/>
                    </a:srgbClr>
                  </a:outerShdw>
                </a:effectLst>
              </a:rPr>
              <a:t>DEBORA. </a:t>
            </a:r>
            <a:r>
              <a:rPr lang="pl-PL" b="1" dirty="0">
                <a:solidFill>
                  <a:schemeClr val="bg1"/>
                </a:solidFill>
                <a:effectLst>
                  <a:outerShdw blurRad="38100" dist="38100" dir="2700000" algn="tl">
                    <a:srgbClr val="000000">
                      <a:alpha val="43137"/>
                    </a:srgbClr>
                  </a:outerShdw>
                </a:effectLst>
              </a:rPr>
              <a:t>Pełniła podwójną funkcję prorokini i sędzi, a wraz z Barakiem poprowadziła lud do walki przeciw Siserze. Po zwycięstwie zaśpiewała proroczą pieśń pochwalną </a:t>
            </a:r>
            <a:r>
              <a:rPr lang="pl-PL" b="1" dirty="0" smtClean="0">
                <a:solidFill>
                  <a:schemeClr val="bg1"/>
                </a:solidFill>
                <a:effectLst>
                  <a:outerShdw blurRad="38100" dist="38100" dir="2700000" algn="tl">
                    <a:srgbClr val="000000">
                      <a:alpha val="43137"/>
                    </a:srgbClr>
                  </a:outerShdw>
                </a:effectLst>
              </a:rPr>
              <a:t>   (</a:t>
            </a:r>
            <a:r>
              <a:rPr lang="pl-PL" b="1" dirty="0" err="1">
                <a:solidFill>
                  <a:schemeClr val="bg1"/>
                </a:solidFill>
                <a:effectLst>
                  <a:outerShdw blurRad="38100" dist="38100" dir="2700000" algn="tl">
                    <a:srgbClr val="000000">
                      <a:alpha val="43137"/>
                    </a:srgbClr>
                  </a:outerShdw>
                </a:effectLst>
              </a:rPr>
              <a:t>Sdz</a:t>
            </a:r>
            <a:r>
              <a:rPr lang="pl-PL" b="1" dirty="0">
                <a:solidFill>
                  <a:schemeClr val="bg1"/>
                </a:solidFill>
                <a:effectLst>
                  <a:outerShdw blurRad="38100" dist="38100" dir="2700000" algn="tl">
                    <a:srgbClr val="000000">
                      <a:alpha val="43137"/>
                    </a:srgbClr>
                  </a:outerShdw>
                </a:effectLst>
              </a:rPr>
              <a:t> </a:t>
            </a:r>
            <a:r>
              <a:rPr lang="pl-PL" b="1" dirty="0" smtClean="0">
                <a:solidFill>
                  <a:schemeClr val="bg1"/>
                </a:solidFill>
                <a:effectLst>
                  <a:outerShdw blurRad="38100" dist="38100" dir="2700000" algn="tl">
                    <a:srgbClr val="000000">
                      <a:alpha val="43137"/>
                    </a:srgbClr>
                  </a:outerShdw>
                </a:effectLst>
              </a:rPr>
              <a:t>4,4-9</a:t>
            </a:r>
            <a:r>
              <a:rPr lang="pl-PL" b="1" dirty="0">
                <a:solidFill>
                  <a:schemeClr val="bg1"/>
                </a:solidFill>
                <a:effectLst>
                  <a:outerShdw blurRad="38100" dist="38100" dir="2700000" algn="tl">
                    <a:srgbClr val="000000">
                      <a:alpha val="43137"/>
                    </a:srgbClr>
                  </a:outerShdw>
                </a:effectLst>
              </a:rPr>
              <a:t>; </a:t>
            </a:r>
            <a:r>
              <a:rPr lang="pl-PL" b="1" dirty="0" smtClean="0">
                <a:solidFill>
                  <a:schemeClr val="bg1"/>
                </a:solidFill>
                <a:effectLst>
                  <a:outerShdw blurRad="38100" dist="38100" dir="2700000" algn="tl">
                    <a:srgbClr val="000000">
                      <a:alpha val="43137"/>
                    </a:srgbClr>
                  </a:outerShdw>
                </a:effectLst>
              </a:rPr>
              <a:t>5,1</a:t>
            </a:r>
            <a:r>
              <a:rPr lang="pl-PL" b="1" dirty="0">
                <a:solidFill>
                  <a:schemeClr val="bg1"/>
                </a:solidFill>
                <a:effectLst>
                  <a:outerShdw blurRad="38100" dist="38100" dir="2700000" algn="tl">
                    <a:srgbClr val="000000">
                      <a:alpha val="43137"/>
                    </a:srgbClr>
                  </a:outerShdw>
                </a:effectLst>
              </a:rPr>
              <a:t>).</a:t>
            </a:r>
            <a:endParaRPr lang="pl-PL"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xmlns=""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pl-PL" b="1" dirty="0">
                <a:solidFill>
                  <a:schemeClr val="accent4">
                    <a:lumMod val="40000"/>
                    <a:lumOff val="60000"/>
                  </a:schemeClr>
                </a:solidFill>
                <a:effectLst>
                  <a:outerShdw blurRad="38100" dist="38100" dir="2700000" algn="tl">
                    <a:srgbClr val="000000">
                      <a:alpha val="43137"/>
                    </a:srgbClr>
                  </a:outerShdw>
                </a:effectLst>
              </a:rPr>
              <a:t>MIRIAM. </a:t>
            </a:r>
            <a:r>
              <a:rPr lang="pl-PL" b="1" dirty="0">
                <a:solidFill>
                  <a:schemeClr val="bg1"/>
                </a:solidFill>
                <a:effectLst>
                  <a:outerShdw blurRad="38100" dist="38100" dir="2700000" algn="tl">
                    <a:srgbClr val="000000">
                      <a:alpha val="43137"/>
                    </a:srgbClr>
                  </a:outerShdw>
                </a:effectLst>
              </a:rPr>
              <a:t>Jako prorokini przewodziła kobietom w śpiewie po przejściu przez Morze Czerwone. Pomagała także swoim braciom prowadzić lud podczas wędrówki przez pustynię</a:t>
            </a:r>
            <a:br>
              <a:rPr lang="pl-PL" b="1" dirty="0">
                <a:solidFill>
                  <a:schemeClr val="bg1"/>
                </a:solidFill>
                <a:effectLst>
                  <a:outerShdw blurRad="38100" dist="38100" dir="2700000" algn="tl">
                    <a:srgbClr val="000000">
                      <a:alpha val="43137"/>
                    </a:srgbClr>
                  </a:outerShdw>
                </a:effectLst>
              </a:rPr>
            </a:br>
            <a:r>
              <a:rPr lang="pl-PL" b="1" dirty="0">
                <a:solidFill>
                  <a:schemeClr val="bg1"/>
                </a:solidFill>
                <a:effectLst>
                  <a:outerShdw blurRad="38100" dist="38100" dir="2700000" algn="tl">
                    <a:srgbClr val="000000">
                      <a:alpha val="43137"/>
                    </a:srgbClr>
                  </a:outerShdw>
                </a:effectLst>
              </a:rPr>
              <a:t>(</a:t>
            </a:r>
            <a:r>
              <a:rPr lang="pl-PL" b="1" dirty="0" err="1">
                <a:solidFill>
                  <a:schemeClr val="bg1"/>
                </a:solidFill>
                <a:effectLst>
                  <a:outerShdw blurRad="38100" dist="38100" dir="2700000" algn="tl">
                    <a:srgbClr val="000000">
                      <a:alpha val="43137"/>
                    </a:srgbClr>
                  </a:outerShdw>
                </a:effectLst>
              </a:rPr>
              <a:t>Wj</a:t>
            </a:r>
            <a:r>
              <a:rPr lang="pl-PL" b="1" dirty="0">
                <a:solidFill>
                  <a:schemeClr val="bg1"/>
                </a:solidFill>
                <a:effectLst>
                  <a:outerShdw blurRad="38100" dist="38100" dir="2700000" algn="tl">
                    <a:srgbClr val="000000">
                      <a:alpha val="43137"/>
                    </a:srgbClr>
                  </a:outerShdw>
                </a:effectLst>
              </a:rPr>
              <a:t> </a:t>
            </a:r>
            <a:r>
              <a:rPr lang="pl-PL" b="1" dirty="0" smtClean="0">
                <a:solidFill>
                  <a:schemeClr val="bg1"/>
                </a:solidFill>
                <a:effectLst>
                  <a:outerShdw blurRad="38100" dist="38100" dir="2700000" algn="tl">
                    <a:srgbClr val="000000">
                      <a:alpha val="43137"/>
                    </a:srgbClr>
                  </a:outerShdw>
                </a:effectLst>
              </a:rPr>
              <a:t>15,20</a:t>
            </a:r>
            <a:r>
              <a:rPr lang="pl-PL" b="1" dirty="0">
                <a:solidFill>
                  <a:schemeClr val="bg1"/>
                </a:solidFill>
                <a:effectLst>
                  <a:outerShdw blurRad="38100" dist="38100" dir="2700000" algn="tl">
                    <a:srgbClr val="000000">
                      <a:alpha val="43137"/>
                    </a:srgbClr>
                  </a:outerShdw>
                </a:effectLst>
              </a:rPr>
              <a:t>; Mi </a:t>
            </a:r>
            <a:r>
              <a:rPr lang="pl-PL" b="1" dirty="0" smtClean="0">
                <a:solidFill>
                  <a:schemeClr val="bg1"/>
                </a:solidFill>
                <a:effectLst>
                  <a:outerShdw blurRad="38100" dist="38100" dir="2700000" algn="tl">
                    <a:srgbClr val="000000">
                      <a:alpha val="43137"/>
                    </a:srgbClr>
                  </a:outerShdw>
                </a:effectLst>
              </a:rPr>
              <a:t>6,4</a:t>
            </a:r>
            <a:r>
              <a:rPr lang="pl-PL" b="1" dirty="0">
                <a:solidFill>
                  <a:schemeClr val="bg1"/>
                </a:solidFill>
                <a:effectLst>
                  <a:outerShdw blurRad="38100" dist="38100" dir="2700000" algn="tl">
                    <a:srgbClr val="000000">
                      <a:alpha val="43137"/>
                    </a:srgbClr>
                  </a:outerShdw>
                </a:effectLst>
              </a:rPr>
              <a:t>).</a:t>
            </a:r>
            <a:endParaRPr lang="pl-PL"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xmlns="" id="{7C1195E9-B3DA-E5E6-5F3A-8FC29A83A134}"/>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xmlns="" id="{AA20CAF8-88F5-46C8-2357-040D2A9C0973}"/>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xmlns="" id="{8BD92B99-6AAF-2AB4-CFD2-8011E6AA6CE2}"/>
              </a:ext>
            </a:extLst>
          </p:cNvPr>
          <p:cNvPicPr>
            <a:picLocks noChangeAspect="1"/>
          </p:cNvPicPr>
          <p:nvPr/>
        </p:nvPicPr>
        <p:blipFill rotWithShape="1">
          <a:blip r:embed="rId6" cstate="print">
            <a:extLst>
              <a:ext uri="{28A0092B-C50C-407E-A947-70E740481C1C}">
                <a14:useLocalDpi xmlns:a14="http://schemas.microsoft.com/office/drawing/2010/main" xmlns=""/>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7055126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t="-6000" r="-1000" b="-1000"/>
          </a:stretch>
        </a:blipFill>
        <a:effectLst/>
      </p:bgPr>
    </p:bg>
    <p:spTree>
      <p:nvGrpSpPr>
        <p:cNvPr id="1" name="">
          <a:extLst>
            <a:ext uri="{FF2B5EF4-FFF2-40B4-BE49-F238E27FC236}">
              <a16:creationId xmlns:a16="http://schemas.microsoft.com/office/drawing/2014/main" xmlns=""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xmlns="" id="{B9384564-348E-E63C-C75E-57ABBC7C9542}"/>
              </a:ext>
            </a:extLst>
          </p:cNvPr>
          <p:cNvSpPr txBox="1"/>
          <p:nvPr/>
        </p:nvSpPr>
        <p:spPr>
          <a:xfrm>
            <a:off x="0" y="-28575"/>
            <a:ext cx="12191999" cy="646331"/>
          </a:xfrm>
          <a:prstGeom prst="rect">
            <a:avLst/>
          </a:prstGeom>
          <a:noFill/>
        </p:spPr>
        <p:txBody>
          <a:bodyPr wrap="square">
            <a:spAutoFit/>
          </a:bodyPr>
          <a:lstStyle/>
          <a:p>
            <a:pPr algn="ctr"/>
            <a:r>
              <a:rPr lang="pl-PL" sz="3600" b="1" dirty="0">
                <a:ln w="0"/>
                <a:solidFill>
                  <a:schemeClr val="bg1"/>
                </a:solidFill>
                <a:effectLst>
                  <a:innerShdw blurRad="63500" dist="50800" dir="13500000">
                    <a:srgbClr val="000000">
                      <a:alpha val="50000"/>
                    </a:srgbClr>
                  </a:innerShdw>
                </a:effectLst>
              </a:rPr>
              <a:t>JAKIE CECHY MIELI FAŁSZYWI PROROCY?</a:t>
            </a:r>
          </a:p>
        </p:txBody>
      </p:sp>
      <p:sp>
        <p:nvSpPr>
          <p:cNvPr id="5" name="CuadroTexto 4">
            <a:extLst>
              <a:ext uri="{FF2B5EF4-FFF2-40B4-BE49-F238E27FC236}">
                <a16:creationId xmlns:a16="http://schemas.microsoft.com/office/drawing/2014/main" xmlns="" id="{605BB96E-467C-F5C6-C590-E50432DA89A5}"/>
              </a:ext>
            </a:extLst>
          </p:cNvPr>
          <p:cNvSpPr txBox="1"/>
          <p:nvPr/>
        </p:nvSpPr>
        <p:spPr>
          <a:xfrm>
            <a:off x="-1" y="466636"/>
            <a:ext cx="12191999" cy="923330"/>
          </a:xfrm>
          <a:prstGeom prst="rect">
            <a:avLst/>
          </a:prstGeom>
          <a:noFill/>
        </p:spPr>
        <p:txBody>
          <a:bodyPr wrap="square">
            <a:spAutoFit/>
          </a:bodyPr>
          <a:lstStyle/>
          <a:p>
            <a:pPr algn="ctr"/>
            <a:r>
              <a:rPr lang="pl-PL"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„Wtedy PAN powiedział do mnie: </a:t>
            </a:r>
            <a:r>
              <a:rPr lang="pl-PL" b="1" dirty="0" smtClean="0">
                <a:solidFill>
                  <a:schemeClr val="bg2">
                    <a:lumMod val="60000"/>
                    <a:lumOff val="40000"/>
                  </a:schemeClr>
                </a:solidFill>
                <a:effectLst>
                  <a:outerShdw blurRad="38100" dist="38100" dir="2700000" algn="tl">
                    <a:srgbClr val="000000"/>
                  </a:outerShdw>
                </a:effectLst>
                <a:latin typeface="Comic Sans MS" panose="030F0702030302020204" pitchFamily="66" charset="0"/>
              </a:rPr>
              <a:t>Prorocy </a:t>
            </a:r>
            <a:r>
              <a:rPr lang="pl-PL"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prorokują kłamstwa w moim imieniu. Nie posłałem ich ani nie wyznaczyłem, ani nie mówiłem do nich. Prorokują wam fałszywe widzenia, wróżby, bałwochwalstwo i urojenia własnych </a:t>
            </a:r>
            <a:r>
              <a:rPr lang="pl-PL" b="1" dirty="0" smtClean="0">
                <a:solidFill>
                  <a:schemeClr val="bg2">
                    <a:lumMod val="60000"/>
                    <a:lumOff val="40000"/>
                  </a:schemeClr>
                </a:solidFill>
                <a:effectLst>
                  <a:outerShdw blurRad="38100" dist="38100" dir="2700000" algn="tl">
                    <a:srgbClr val="000000"/>
                  </a:outerShdw>
                </a:effectLst>
                <a:latin typeface="Comic Sans MS" panose="030F0702030302020204" pitchFamily="66" charset="0"/>
              </a:rPr>
              <a:t>umysłów” </a:t>
            </a:r>
            <a:r>
              <a:rPr lang="pl-PL"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(Jeremiasza </a:t>
            </a:r>
            <a:r>
              <a:rPr lang="pl-PL" sz="1400" b="1" dirty="0" smtClean="0">
                <a:solidFill>
                  <a:schemeClr val="bg2">
                    <a:lumMod val="60000"/>
                    <a:lumOff val="40000"/>
                  </a:schemeClr>
                </a:solidFill>
                <a:effectLst>
                  <a:outerShdw blurRad="38100" dist="38100" dir="2700000" algn="tl">
                    <a:srgbClr val="000000"/>
                  </a:outerShdw>
                </a:effectLst>
                <a:latin typeface="Comic Sans MS" panose="030F0702030302020204" pitchFamily="66" charset="0"/>
              </a:rPr>
              <a:t>14,14)</a:t>
            </a:r>
            <a:endParaRPr lang="pl-PL"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xmlns="" id="{C701FB5B-08AE-F42E-6E26-836135F6AB9C}"/>
              </a:ext>
            </a:extLst>
          </p:cNvPr>
          <p:cNvSpPr txBox="1"/>
          <p:nvPr/>
        </p:nvSpPr>
        <p:spPr>
          <a:xfrm>
            <a:off x="0" y="1400175"/>
            <a:ext cx="9931232" cy="707886"/>
          </a:xfrm>
          <a:prstGeom prst="rect">
            <a:avLst/>
          </a:prstGeom>
          <a:noFill/>
        </p:spPr>
        <p:txBody>
          <a:bodyPr wrap="square" rtlCol="0">
            <a:spAutoFit/>
          </a:bodyPr>
          <a:lstStyle/>
          <a:p>
            <a:pPr>
              <a:spcBef>
                <a:spcPts val="600"/>
              </a:spcBef>
            </a:pPr>
            <a:r>
              <a:rPr lang="pl-PL" sz="2000" b="1" dirty="0"/>
              <a:t>Nie wszyscy, którzy prorokowali, czynili to dlatego, że otrzymali poselstwo od Boga (</a:t>
            </a:r>
            <a:r>
              <a:rPr lang="pl-PL" sz="2000" b="1" dirty="0" err="1"/>
              <a:t>Jr</a:t>
            </a:r>
            <a:r>
              <a:rPr lang="pl-PL" sz="2000" b="1" dirty="0"/>
              <a:t> </a:t>
            </a:r>
            <a:r>
              <a:rPr lang="pl-PL" sz="2000" b="1" dirty="0" smtClean="0"/>
              <a:t>14,14</a:t>
            </a:r>
            <a:r>
              <a:rPr lang="pl-PL" sz="2000" b="1" dirty="0"/>
              <a:t>). Jakie było ich poselstwo i dlaczego je głosili?</a:t>
            </a:r>
          </a:p>
        </p:txBody>
      </p:sp>
      <p:graphicFrame>
        <p:nvGraphicFramePr>
          <p:cNvPr id="2" name="Diagrama 1">
            <a:extLst>
              <a:ext uri="{FF2B5EF4-FFF2-40B4-BE49-F238E27FC236}">
                <a16:creationId xmlns:a16="http://schemas.microsoft.com/office/drawing/2014/main" xmlns="" id="{AB018BD3-9F95-D6E7-E618-D490839F874E}"/>
              </a:ext>
            </a:extLst>
          </p:cNvPr>
          <p:cNvGraphicFramePr/>
          <p:nvPr>
            <p:extLst>
              <p:ext uri="{D42A27DB-BD31-4B8C-83A1-F6EECF244321}">
                <p14:modId xmlns:p14="http://schemas.microsoft.com/office/powerpoint/2010/main" xmlns="" val="1080106579"/>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xmlns=""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pl-PL" sz="2000" b="1" dirty="0"/>
              <a:t>Dlaczego ktoś miałby twierdzić, że przemawia w imieniu Boga, wiedząc, że to nieprawda? Samooszukiwanie się? Pragnienie uznania, korzyści finansowych lub innych zysków?</a:t>
            </a:r>
          </a:p>
        </p:txBody>
      </p:sp>
      <p:pic>
        <p:nvPicPr>
          <p:cNvPr id="4" name="Imagen 3">
            <a:extLst>
              <a:ext uri="{FF2B5EF4-FFF2-40B4-BE49-F238E27FC236}">
                <a16:creationId xmlns:a16="http://schemas.microsoft.com/office/drawing/2014/main" xmlns="" id="{3A6F8C68-9BC2-F345-472D-69D06C754938}"/>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t="9786" b="9786"/>
          <a:stretch>
            <a:fillRect/>
          </a:stretch>
        </p:blipFill>
        <p:spPr>
          <a:xfrm>
            <a:off x="8816083" y="1878076"/>
            <a:ext cx="3123627" cy="2512255"/>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xmlns="" id="{FF5FFB4C-F834-A3B8-4596-0CC6414DB4C9}"/>
              </a:ext>
            </a:extLst>
          </p:cNvPr>
          <p:cNvSpPr txBox="1"/>
          <p:nvPr/>
        </p:nvSpPr>
        <p:spPr>
          <a:xfrm>
            <a:off x="0" y="5972156"/>
            <a:ext cx="8695883" cy="707886"/>
          </a:xfrm>
          <a:prstGeom prst="rect">
            <a:avLst/>
          </a:prstGeom>
          <a:noFill/>
        </p:spPr>
        <p:txBody>
          <a:bodyPr wrap="square">
            <a:spAutoFit/>
          </a:bodyPr>
          <a:lstStyle/>
          <a:p>
            <a:pPr>
              <a:spcBef>
                <a:spcPts val="600"/>
              </a:spcBef>
            </a:pPr>
            <a:r>
              <a:rPr lang="pl-PL" sz="2000" b="1" dirty="0"/>
              <a:t>Prawdziwy prorok zawsze ostrzega przed niebezpieczeństwami grzechu i zachęca ludzi do wierności bez względu na konsekwencje.</a:t>
            </a:r>
          </a:p>
        </p:txBody>
      </p:sp>
      <p:pic>
        <p:nvPicPr>
          <p:cNvPr id="12" name="Imagen 11">
            <a:extLst>
              <a:ext uri="{FF2B5EF4-FFF2-40B4-BE49-F238E27FC236}">
                <a16:creationId xmlns:a16="http://schemas.microsoft.com/office/drawing/2014/main" xmlns="" id="{EA6E6DC4-CDA7-DA9D-1A9E-207A6C7F672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8429436" y="4581136"/>
            <a:ext cx="3603275" cy="2028259"/>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xmlns="" id="{0D52884D-7D3B-E22E-D2C0-F1A091350DEC}"/>
              </a:ext>
            </a:extLst>
          </p:cNvPr>
          <p:cNvSpPr txBox="1"/>
          <p:nvPr/>
        </p:nvSpPr>
        <p:spPr>
          <a:xfrm>
            <a:off x="0" y="4723907"/>
            <a:ext cx="8429436" cy="1323439"/>
          </a:xfrm>
          <a:prstGeom prst="rect">
            <a:avLst/>
          </a:prstGeom>
          <a:noFill/>
        </p:spPr>
        <p:txBody>
          <a:bodyPr wrap="square">
            <a:spAutoFit/>
          </a:bodyPr>
          <a:lstStyle/>
          <a:p>
            <a:pPr lvl="0">
              <a:spcBef>
                <a:spcPts val="600"/>
              </a:spcBef>
              <a:defRPr/>
            </a:pPr>
            <a:r>
              <a:rPr lang="pl-PL" sz="2000" b="1" dirty="0">
                <a:solidFill>
                  <a:prstClr val="black"/>
                </a:solidFill>
              </a:rPr>
              <a:t>Najsmutniejsze w przypadku fałszywych proroków jest to, że są ludzie, którzy ich słuchają i podążają za nimi. Podoba im się to, co mówią, ponieważ nie wymaga to żadnego wysiłku i nie porusza ich sumienia. Lecz podążanie ich drogą prowadzi jedynie do śmierci.</a:t>
            </a:r>
          </a:p>
        </p:txBody>
      </p:sp>
    </p:spTree>
    <p:extLst>
      <p:ext uri="{BB962C8B-B14F-4D97-AF65-F5344CB8AC3E}">
        <p14:creationId xmlns:p14="http://schemas.microsoft.com/office/powerpoint/2010/main" xmlns="" val="16452026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xmlns=""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xmlns="" id="{8C07BB15-B3B5-AB32-B475-A7532769353B}"/>
              </a:ext>
            </a:extLst>
          </p:cNvPr>
          <p:cNvSpPr txBox="1"/>
          <p:nvPr/>
        </p:nvSpPr>
        <p:spPr>
          <a:xfrm>
            <a:off x="2395537" y="807214"/>
            <a:ext cx="7400925" cy="4832092"/>
          </a:xfrm>
          <a:prstGeom prst="rect">
            <a:avLst/>
          </a:prstGeom>
          <a:noFill/>
        </p:spPr>
        <p:txBody>
          <a:bodyPr wrap="square">
            <a:spAutoFit/>
          </a:bodyPr>
          <a:lstStyle/>
          <a:p>
            <a:pPr>
              <a:spcBef>
                <a:spcPts val="600"/>
              </a:spcBef>
            </a:pPr>
            <a:r>
              <a:rPr lang="pl-PL" sz="2800" b="1" dirty="0">
                <a:solidFill>
                  <a:srgbClr val="522E00"/>
                </a:solidFill>
                <a:latin typeface="Constantia" panose="02030602050306030303" pitchFamily="18" charset="0"/>
              </a:rPr>
              <a:t>„Żaden z apostołów ani proroków nigdy nie twierdził, że jest bez grzechu. Ludzie, którzy żyli najbliżej Boga, ludzie, którzy woleliby poświęcić własne życie, niż świadomie dopuścić się złego czynu, ludzie, których Bóg uhonorował boskim światłem i mocą, wyznawali grzeszność swojej natury. Nie pokładali ufności </a:t>
            </a:r>
            <a:r>
              <a:rPr lang="pl-PL" sz="2800" b="1" dirty="0" smtClean="0">
                <a:solidFill>
                  <a:srgbClr val="522E00"/>
                </a:solidFill>
                <a:latin typeface="Constantia" panose="02030602050306030303" pitchFamily="18" charset="0"/>
              </a:rPr>
              <a:t>           w </a:t>
            </a:r>
            <a:r>
              <a:rPr lang="pl-PL" sz="2800" b="1" dirty="0">
                <a:solidFill>
                  <a:srgbClr val="522E00"/>
                </a:solidFill>
                <a:latin typeface="Constantia" panose="02030602050306030303" pitchFamily="18" charset="0"/>
              </a:rPr>
              <a:t>ciele, nie przypisywali sobie własnej sprawiedliwości, lecz całkowicie ufali sprawiedliwości Chrystusa.”</a:t>
            </a:r>
          </a:p>
        </p:txBody>
      </p:sp>
      <p:sp>
        <p:nvSpPr>
          <p:cNvPr id="4" name="CuadroTexto 3">
            <a:extLst>
              <a:ext uri="{FF2B5EF4-FFF2-40B4-BE49-F238E27FC236}">
                <a16:creationId xmlns:a16="http://schemas.microsoft.com/office/drawing/2014/main" xmlns="" id="{A643C3F2-E958-202D-A63B-184AE1AAC4F2}"/>
              </a:ext>
            </a:extLst>
          </p:cNvPr>
          <p:cNvSpPr txBox="1"/>
          <p:nvPr/>
        </p:nvSpPr>
        <p:spPr>
          <a:xfrm>
            <a:off x="6119783" y="5841919"/>
            <a:ext cx="3776162" cy="338554"/>
          </a:xfrm>
          <a:prstGeom prst="rect">
            <a:avLst/>
          </a:prstGeom>
          <a:noFill/>
        </p:spPr>
        <p:txBody>
          <a:bodyPr wrap="none" rtlCol="0">
            <a:spAutoFit/>
          </a:bodyPr>
          <a:lstStyle/>
          <a:p>
            <a:pPr algn="r"/>
            <a:r>
              <a:rPr lang="pl-PL" sz="1600" b="1" dirty="0">
                <a:solidFill>
                  <a:srgbClr val="522E00"/>
                </a:solidFill>
              </a:rPr>
              <a:t>EGW (</a:t>
            </a:r>
            <a:r>
              <a:rPr lang="pl-PL" sz="1600" b="1" i="1" dirty="0">
                <a:solidFill>
                  <a:srgbClr val="522E00"/>
                </a:solidFill>
              </a:rPr>
              <a:t>Działalność </a:t>
            </a:r>
            <a:r>
              <a:rPr lang="pl-PL" sz="1600" b="1" i="1" dirty="0" smtClean="0">
                <a:solidFill>
                  <a:srgbClr val="522E00"/>
                </a:solidFill>
              </a:rPr>
              <a:t>Apostołów</a:t>
            </a:r>
            <a:r>
              <a:rPr lang="pl-PL" sz="1600" b="1" dirty="0">
                <a:solidFill>
                  <a:srgbClr val="522E00"/>
                </a:solidFill>
              </a:rPr>
              <a:t>, s. 561)</a:t>
            </a:r>
          </a:p>
        </p:txBody>
      </p:sp>
    </p:spTree>
    <p:extLst>
      <p:ext uri="{BB962C8B-B14F-4D97-AF65-F5344CB8AC3E}">
        <p14:creationId xmlns:p14="http://schemas.microsoft.com/office/powerpoint/2010/main" xmlns="" val="37179535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8830AB78-6A44-CE88-7BCA-A71473C56FBD}"/>
              </a:ext>
            </a:extLst>
          </p:cNvPr>
          <p:cNvPicPr>
            <a:picLocks noGrp="1" noRot="1" noChangeAspect="1" noMove="1" noResize="1" noEditPoints="1" noAdjustHandles="1" noChangeArrowheads="1" noChangeShapeType="1" noCrop="1"/>
          </p:cNvPicPr>
          <p:nvPr/>
        </p:nvPicPr>
        <p:blipFill>
          <a:blip r:embed="rId3" cstate="print">
            <a:alphaModFix amt="35000"/>
            <a:extLst>
              <a:ext uri="{28A0092B-C50C-407E-A947-70E740481C1C}">
                <a14:useLocalDpi xmlns:a14="http://schemas.microsoft.com/office/drawing/2010/main" xmlns=""/>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xmlns="" id="{BE0D546B-1B0E-F8C6-237E-E82582E886A1}"/>
              </a:ext>
            </a:extLst>
          </p:cNvPr>
          <p:cNvSpPr txBox="1"/>
          <p:nvPr/>
        </p:nvSpPr>
        <p:spPr>
          <a:xfrm>
            <a:off x="0" y="0"/>
            <a:ext cx="12192000" cy="584775"/>
          </a:xfrm>
          <a:prstGeom prst="rect">
            <a:avLst/>
          </a:prstGeom>
          <a:noFill/>
        </p:spPr>
        <p:txBody>
          <a:bodyPr wrap="square" rtlCol="0">
            <a:spAutoFit/>
          </a:bodyPr>
          <a:lstStyle/>
          <a:p>
            <a:pPr algn="ctr"/>
            <a:r>
              <a:rPr lang="pl-PL" sz="3200" b="1" dirty="0">
                <a:ln w="6600">
                  <a:solidFill>
                    <a:srgbClr val="F85C84"/>
                  </a:solidFill>
                  <a:prstDash val="solid"/>
                </a:ln>
                <a:solidFill>
                  <a:srgbClr val="FFFFFF"/>
                </a:solidFill>
                <a:effectLst>
                  <a:outerShdw dist="38100" dir="2700000" algn="tl" rotWithShape="0">
                    <a:srgbClr val="F85C84"/>
                  </a:outerShdw>
                </a:effectLst>
              </a:rPr>
              <a:t>DODATEK:</a:t>
            </a:r>
            <a:r>
              <a:rPr lang="pl-PL" sz="3200" b="1" dirty="0">
                <a:ln w="6600">
                  <a:solidFill>
                    <a:schemeClr val="accent2"/>
                  </a:solidFill>
                  <a:prstDash val="solid"/>
                </a:ln>
                <a:solidFill>
                  <a:srgbClr val="FFFFFF"/>
                </a:solidFill>
                <a:effectLst>
                  <a:outerShdw dist="38100" dir="2700000" algn="tl" rotWithShape="0">
                    <a:schemeClr val="accent2"/>
                  </a:outerShdw>
                </a:effectLst>
              </a:rPr>
              <a:t> PROROCKIE POWOŁANIE ELLEN G. WHITE</a:t>
            </a:r>
            <a:endParaRPr lang="pl-PL" sz="32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xmlns="" id="{9964E633-94F2-1293-8659-FCD43690B329}"/>
              </a:ext>
            </a:extLst>
          </p:cNvPr>
          <p:cNvSpPr txBox="1"/>
          <p:nvPr/>
        </p:nvSpPr>
        <p:spPr>
          <a:xfrm>
            <a:off x="339494" y="694568"/>
            <a:ext cx="9124950" cy="1323439"/>
          </a:xfrm>
          <a:prstGeom prst="rect">
            <a:avLst/>
          </a:prstGeom>
          <a:noFill/>
        </p:spPr>
        <p:txBody>
          <a:bodyPr wrap="square" rtlCol="0">
            <a:spAutoFit/>
          </a:bodyPr>
          <a:lstStyle/>
          <a:p>
            <a:pPr>
              <a:spcBef>
                <a:spcPts val="600"/>
              </a:spcBef>
            </a:pPr>
            <a:r>
              <a:rPr lang="pl-PL" sz="2000" b="1" dirty="0"/>
              <a:t>Po pierwszym widzeniu Ellen czuła się źle przygotowana do wypełnienia prorockiej </a:t>
            </a:r>
            <a:r>
              <a:rPr lang="pl-PL" sz="2000" b="1" dirty="0" smtClean="0"/>
              <a:t>służby. Z </a:t>
            </a:r>
            <a:r>
              <a:rPr lang="pl-PL" sz="2000" b="1" dirty="0"/>
              <a:t>powodu słabego zdrowia i ograniczonego wykształcenia siedemnastoletnia Ellen czuła się niegodna i niezdolna do wypełnienia swojego powołania.</a:t>
            </a:r>
          </a:p>
        </p:txBody>
      </p:sp>
      <p:sp>
        <p:nvSpPr>
          <p:cNvPr id="7" name="CuadroTexto 6">
            <a:extLst>
              <a:ext uri="{FF2B5EF4-FFF2-40B4-BE49-F238E27FC236}">
                <a16:creationId xmlns:a16="http://schemas.microsoft.com/office/drawing/2014/main" xmlns="" id="{1268696E-A70C-60B4-A3CF-20CD3C4673FD}"/>
              </a:ext>
            </a:extLst>
          </p:cNvPr>
          <p:cNvSpPr txBox="1"/>
          <p:nvPr/>
        </p:nvSpPr>
        <p:spPr>
          <a:xfrm>
            <a:off x="4666997" y="4106442"/>
            <a:ext cx="4216610" cy="2554545"/>
          </a:xfrm>
          <a:prstGeom prst="rect">
            <a:avLst/>
          </a:prstGeom>
          <a:noFill/>
        </p:spPr>
        <p:txBody>
          <a:bodyPr wrap="square">
            <a:spAutoFit/>
          </a:bodyPr>
          <a:lstStyle/>
          <a:p>
            <a:pPr>
              <a:spcBef>
                <a:spcPts val="600"/>
              </a:spcBef>
            </a:pPr>
            <a:r>
              <a:rPr lang="pl-PL" sz="2000" b="1" dirty="0"/>
              <a:t>Jej służba odegrała zasadniczą rolę w tworzeniu adwentystycznego systemu opieki zdrowotnej i edukacji, a pozostawiła po sobie około 100 000 stron natchnionych pism, które nadal przekazują Boże pouczenia na całym świecie.</a:t>
            </a:r>
          </a:p>
        </p:txBody>
      </p:sp>
      <p:pic>
        <p:nvPicPr>
          <p:cNvPr id="9" name="Imagen 8">
            <a:extLst>
              <a:ext uri="{FF2B5EF4-FFF2-40B4-BE49-F238E27FC236}">
                <a16:creationId xmlns:a16="http://schemas.microsoft.com/office/drawing/2014/main" xmlns="" id="{60B8292D-737C-94D2-2457-43C51770110F}"/>
              </a:ext>
            </a:extLst>
          </p:cNvPr>
          <p:cNvPicPr>
            <a:picLocks noChangeAspect="1"/>
          </p:cNvPicPr>
          <p:nvPr/>
        </p:nvPicPr>
        <p:blipFill rotWithShape="1">
          <a:blip r:embed="rId4" cstate="print"/>
          <a:srcRect l="1260" t="1978" b="13445"/>
          <a:stretch>
            <a:fillRect/>
          </a:stretch>
        </p:blipFill>
        <p:spPr>
          <a:xfrm>
            <a:off x="459580" y="4214718"/>
            <a:ext cx="4023389" cy="2297514"/>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xmlns="" id="{6F6D1746-258A-344E-9A05-1797A362BBC9}"/>
              </a:ext>
            </a:extLst>
          </p:cNvPr>
          <p:cNvPicPr>
            <a:picLocks noChangeAspect="1"/>
          </p:cNvPicPr>
          <p:nvPr/>
        </p:nvPicPr>
        <p:blipFill rotWithShape="1">
          <a:blip r:embed="rId5" cstate="print"/>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xmlns="" id="{FED78CE0-0072-1200-68DD-CE12F35208CD}"/>
              </a:ext>
            </a:extLst>
          </p:cNvPr>
          <p:cNvSpPr txBox="1"/>
          <p:nvPr/>
        </p:nvSpPr>
        <p:spPr>
          <a:xfrm>
            <a:off x="321325" y="3140454"/>
            <a:ext cx="9767354" cy="1015663"/>
          </a:xfrm>
          <a:prstGeom prst="rect">
            <a:avLst/>
          </a:prstGeom>
          <a:noFill/>
        </p:spPr>
        <p:txBody>
          <a:bodyPr wrap="square">
            <a:spAutoFit/>
          </a:bodyPr>
          <a:lstStyle/>
          <a:p>
            <a:pPr lvl="0">
              <a:spcBef>
                <a:spcPts val="600"/>
              </a:spcBef>
              <a:defRPr/>
            </a:pPr>
            <a:r>
              <a:rPr lang="pl-PL" sz="2000" b="1" dirty="0">
                <a:solidFill>
                  <a:prstClr val="black"/>
                </a:solidFill>
              </a:rPr>
              <a:t>W ciągu niespełna dwudziestu lat, po otrzymaniu wielu widzeń i przy wsparciu męża, Jamesa White’a, pomogła stworzyć fundamenty Kościoła Adwentystów Dnia Siódmego (oficjalnie założonego w 1863 roku).</a:t>
            </a:r>
          </a:p>
        </p:txBody>
      </p:sp>
      <p:sp>
        <p:nvSpPr>
          <p:cNvPr id="11" name="CuadroTexto 10">
            <a:extLst>
              <a:ext uri="{FF2B5EF4-FFF2-40B4-BE49-F238E27FC236}">
                <a16:creationId xmlns:a16="http://schemas.microsoft.com/office/drawing/2014/main" xmlns="" id="{333F9F23-AF00-5CB7-B35E-73785BF498F3}"/>
              </a:ext>
            </a:extLst>
          </p:cNvPr>
          <p:cNvSpPr txBox="1"/>
          <p:nvPr/>
        </p:nvSpPr>
        <p:spPr>
          <a:xfrm>
            <a:off x="291043" y="1928234"/>
            <a:ext cx="9173905" cy="1323439"/>
          </a:xfrm>
          <a:prstGeom prst="rect">
            <a:avLst/>
          </a:prstGeom>
          <a:noFill/>
        </p:spPr>
        <p:txBody>
          <a:bodyPr wrap="square">
            <a:spAutoFit/>
          </a:bodyPr>
          <a:lstStyle/>
          <a:p>
            <a:pPr lvl="0">
              <a:spcBef>
                <a:spcPts val="600"/>
              </a:spcBef>
              <a:defRPr/>
            </a:pPr>
            <a:r>
              <a:rPr lang="pl-PL" sz="2000" b="1" dirty="0">
                <a:solidFill>
                  <a:prstClr val="black"/>
                </a:solidFill>
              </a:rPr>
              <a:t>Tydzień po pierwszym widzeniu miała drugie, w którym została ostrzeżona przed wyzwaniami, z jakimi będzie musiała się zmierzyć. Po wielu modlitwach i zachęcona przez niektórych braci i siostry Ellen ostatecznie przyjęła swoje powołanie.</a:t>
            </a:r>
          </a:p>
        </p:txBody>
      </p:sp>
    </p:spTree>
    <p:extLst>
      <p:ext uri="{BB962C8B-B14F-4D97-AF65-F5344CB8AC3E}">
        <p14:creationId xmlns:p14="http://schemas.microsoft.com/office/powerpoint/2010/main" xmlns="" val="16835278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666</TotalTime>
  <Words>1185</Words>
  <Application>Microsoft Office PowerPoint</Application>
  <PresentationFormat>Niestandardowy</PresentationFormat>
  <Paragraphs>63</Paragraphs>
  <Slides>10</Slides>
  <Notes>0</Notes>
  <HiddenSlides>0</HiddenSlides>
  <MMClips>0</MMClips>
  <ScaleCrop>false</ScaleCrop>
  <HeadingPairs>
    <vt:vector size="6" baseType="variant">
      <vt:variant>
        <vt:lpstr>Używane czcionki</vt:lpstr>
      </vt:variant>
      <vt:variant>
        <vt:i4>5</vt:i4>
      </vt:variant>
      <vt:variant>
        <vt:lpstr>Motyw</vt:lpstr>
      </vt:variant>
      <vt:variant>
        <vt:i4>2</vt:i4>
      </vt:variant>
      <vt:variant>
        <vt:lpstr>Tytuły slajdów</vt:lpstr>
      </vt:variant>
      <vt:variant>
        <vt:i4>10</vt:i4>
      </vt:variant>
    </vt:vector>
  </HeadingPairs>
  <TitlesOfParts>
    <vt:vector size="17" baseType="lpstr">
      <vt:lpstr>Arial</vt:lpstr>
      <vt:lpstr>Aptos</vt:lpstr>
      <vt:lpstr>Comic Sans MS</vt:lpstr>
      <vt:lpstr>Constantia</vt:lpstr>
      <vt:lpstr>Aptos Display</vt:lpstr>
      <vt:lpstr>Tema de Office</vt:lpstr>
      <vt:lpstr>1_Tema de Office</vt:lpstr>
      <vt:lpstr>Slajd 1</vt:lpstr>
      <vt:lpstr>Slajd 2</vt:lpstr>
      <vt:lpstr>Slajd 3</vt:lpstr>
      <vt:lpstr>Slajd 4</vt:lpstr>
      <vt:lpstr>Slajd 5</vt:lpstr>
      <vt:lpstr>Slajd 6</vt:lpstr>
      <vt:lpstr>Slajd 7</vt:lpstr>
      <vt:lpstr>Slajd 8</vt:lpstr>
      <vt:lpstr>Slajd 9</vt:lpstr>
      <vt:lpstr>Slajd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Sergio</dc:creator>
  <cp:lastModifiedBy>Wiesław Szwajcowski</cp:lastModifiedBy>
  <cp:revision>99</cp:revision>
  <dcterms:created xsi:type="dcterms:W3CDTF">2026-09-19T14:53:33Z</dcterms:created>
  <dcterms:modified xsi:type="dcterms:W3CDTF">2026-10-15T22:01:29Z</dcterms:modified>
</cp:coreProperties>
</file>