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5" r:id="rId3"/>
    <p:sldId id="286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3A4C"/>
    <a:srgbClr val="FDF589"/>
    <a:srgbClr val="FDDE88"/>
    <a:srgbClr val="EFCB7B"/>
    <a:srgbClr val="FFFFCC"/>
    <a:srgbClr val="582A2A"/>
    <a:srgbClr val="241111"/>
    <a:srgbClr val="51473C"/>
    <a:srgbClr val="EAB0E3"/>
    <a:srgbClr val="6D1D6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2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-46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8263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16435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65129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962099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01/10/2026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20036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01/10/2026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29460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01/10/2026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1424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9793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7387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15844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15339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pPr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861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0205D939-00C4-4F2E-9797-3170DD040D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38EE4E44-1403-472B-8C01-D354CB8F5A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692" r="23692"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583CCE40-4C5F-42D3-86D9-7892AD1E98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19" r="16495"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xmlns="" id="{C9CC7EB9-4964-D0E4-2EAE-B00BCA6026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xmlns="" id="{D5FB2A13-FA9D-3F04-23FD-CAA1E1FA36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C56EDE6-1B73-3A5C-033C-C37523B7649A}"/>
              </a:ext>
            </a:extLst>
          </p:cNvPr>
          <p:cNvSpPr txBox="1"/>
          <p:nvPr/>
        </p:nvSpPr>
        <p:spPr>
          <a:xfrm>
            <a:off x="956551" y="5458956"/>
            <a:ext cx="10285500" cy="126188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pl-PL" sz="2000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Wielokrotnie i wieloma sposobami przemawiał Bóg dawnymi czasy do ojców przez </a:t>
            </a:r>
            <a:r>
              <a:rPr lang="pl-PL" sz="2000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proroków;</a:t>
            </a:r>
            <a:r>
              <a:rPr lang="pl-PL" sz="2000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pl-PL" sz="2000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ostatnio</a:t>
            </a:r>
            <a:r>
              <a:rPr lang="pl-PL" sz="2000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, u kresu tych dni, przemówił do nas przez Syna, którego ustanowił dziedzicem wszechrzeczy, przez którego także wszechświat stworzył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”</a:t>
            </a:r>
            <a:endParaRPr lang="es-ES" sz="2000" b="1" dirty="0" smtClean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es-ES" sz="1600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Hebrajczyków</a:t>
            </a:r>
            <a:r>
              <a:rPr lang="es-ES" sz="1600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1</a:t>
            </a:r>
            <a:r>
              <a:rPr lang="pl-PL" sz="1600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,</a:t>
            </a:r>
            <a:r>
              <a:rPr lang="es-ES" sz="1600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1-2)</a:t>
            </a:r>
            <a:endParaRPr lang="es-ES" sz="2000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4165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2954655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„Potem </a:t>
            </a:r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usłyszałem głos Pana, który rzekł: Kogo poślę? I kto tam pójdzie? Tedy odpowiedziałem: Oto jestem, poślij mnie</a:t>
            </a:r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!”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es-E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(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Izajasz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6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,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8)</a:t>
            </a:r>
            <a:endParaRPr lang="es-ES" sz="2400" b="1" dirty="0">
              <a:solidFill>
                <a:schemeClr val="accent1">
                  <a:lumMod val="75000"/>
                </a:schemeClr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781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27D73B4-9F5C-4A64-A179-51B9500CB8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C1F06963-6374-4B48-844F-071A9BAAAE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xmlns="" id="{6CB927A4-E432-4310-9CD5-E89FF50631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xmlns="" id="{1453BF6C-B012-48B7-B4E8-6D7AC7C27D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xmlns="" id="{E3020543-B24B-4EC4-8FFC-8DD88EEA91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xmlns="" id="{C49DA8F6-BCC1-4447-B54C-57856834B9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321E51C9-5390-CA16-671F-B13EDCA8A186}"/>
              </a:ext>
            </a:extLst>
          </p:cNvPr>
          <p:cNvSpPr txBox="1"/>
          <p:nvPr/>
        </p:nvSpPr>
        <p:spPr>
          <a:xfrm>
            <a:off x="8332546" y="1166842"/>
            <a:ext cx="3683382" cy="492442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sz="2600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„</a:t>
            </a:r>
            <a:r>
              <a:rPr lang="pl-PL" sz="2600" b="1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Jehoszafat</a:t>
            </a:r>
            <a:r>
              <a:rPr lang="pl-PL" sz="2600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pl-PL" sz="2600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stanął </a:t>
            </a:r>
            <a:r>
              <a:rPr lang="pl-PL" sz="2600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 i </a:t>
            </a:r>
            <a:r>
              <a:rPr lang="pl-PL" sz="2600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rzekł: Słuchajcie mnie, </a:t>
            </a:r>
            <a:r>
              <a:rPr lang="pl-PL" sz="2600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Judejczycy     </a:t>
            </a:r>
            <a:r>
              <a:rPr lang="pl-PL" sz="2600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 mieszkańcy </a:t>
            </a:r>
            <a:r>
              <a:rPr lang="pl-PL" sz="2600" b="1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Jeruzalemu</a:t>
            </a:r>
            <a:r>
              <a:rPr lang="pl-PL" sz="2600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! Zawierzcie Panu, Bogu waszemu, </a:t>
            </a:r>
            <a:r>
              <a:rPr lang="pl-PL" sz="2600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     a </a:t>
            </a:r>
            <a:r>
              <a:rPr lang="pl-PL" sz="2600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ostaniecie się! Zawierzcie jego prorokom, </a:t>
            </a:r>
            <a:r>
              <a:rPr lang="pl-PL" sz="2600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           a </a:t>
            </a:r>
            <a:r>
              <a:rPr lang="pl-PL" sz="2600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poszczęści się </a:t>
            </a:r>
            <a:r>
              <a:rPr lang="pl-PL" sz="2600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wam”</a:t>
            </a:r>
            <a:endParaRPr lang="es-ES" sz="26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1200"/>
              </a:spcBef>
            </a:pP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(2 </a:t>
            </a: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Kronik</a:t>
            </a: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20</a:t>
            </a: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,</a:t>
            </a: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20)</a:t>
            </a:r>
            <a:endParaRPr lang="es-ES" sz="24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757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7BA7C3D-2271-7745-C256-BF359359E6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9737914A-4281-91DC-FB14-F172CF75E1BD}"/>
              </a:ext>
            </a:extLst>
          </p:cNvPr>
          <p:cNvSpPr txBox="1"/>
          <p:nvPr/>
        </p:nvSpPr>
        <p:spPr>
          <a:xfrm>
            <a:off x="78724" y="4870174"/>
            <a:ext cx="12020424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sz="22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„A </a:t>
            </a:r>
            <a:r>
              <a:rPr lang="pl-PL" sz="22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różne są dary łaski, lecz Duch ten </a:t>
            </a:r>
            <a:r>
              <a:rPr lang="pl-PL" sz="22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sam.</a:t>
            </a:r>
            <a:r>
              <a:rPr lang="pl-PL" sz="22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I różne są posługi, lecz Pan ten </a:t>
            </a:r>
            <a:r>
              <a:rPr lang="pl-PL" sz="22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sam. I </a:t>
            </a:r>
            <a:r>
              <a:rPr lang="pl-PL" sz="22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różne są sposoby działania, lecz ten sam Bóg, który sprawia </a:t>
            </a:r>
            <a:r>
              <a:rPr lang="pl-PL" sz="22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wszystko we </a:t>
            </a:r>
            <a:r>
              <a:rPr lang="pl-PL" sz="22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wszystkich</a:t>
            </a:r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”</a:t>
            </a:r>
            <a:r>
              <a:rPr lang="es-ES" sz="22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(1 </a:t>
            </a:r>
            <a:r>
              <a:rPr lang="pl-PL" sz="15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Koryntian</a:t>
            </a:r>
            <a:r>
              <a:rPr lang="es-ES" sz="15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12</a:t>
            </a:r>
            <a:r>
              <a:rPr lang="pl-PL" sz="15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</a:t>
            </a:r>
            <a:r>
              <a:rPr lang="es-ES" sz="15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4-6)</a:t>
            </a:r>
            <a:endParaRPr lang="es-ES" sz="15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116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F687420-BEB4-45CD-8226-339BE553B8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69CC832-2974-4E8D-90ED-3E2941BA73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5222F96-971A-4F90-B841-6BAB416C7A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8980754-6F4B-43C9-B9BE-127B6BED65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2C1BBA94-3F40-40AA-8BB9-E69E25E537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6107F588-9C87-1127-D203-1981FCFD178D}"/>
              </a:ext>
            </a:extLst>
          </p:cNvPr>
          <p:cNvSpPr txBox="1"/>
          <p:nvPr/>
        </p:nvSpPr>
        <p:spPr>
          <a:xfrm>
            <a:off x="419116" y="1280061"/>
            <a:ext cx="4967444" cy="413959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spcBef>
                <a:spcPts val="600"/>
              </a:spcBef>
            </a:pPr>
            <a:r>
              <a:rPr lang="en-US" sz="2400" b="1" dirty="0" smtClean="0">
                <a:solidFill>
                  <a:srgbClr val="9E3939"/>
                </a:solidFill>
                <a:latin typeface="Comic Sans MS" panose="030F0702030302020204" pitchFamily="66" charset="0"/>
              </a:rPr>
              <a:t>“</a:t>
            </a:r>
            <a:r>
              <a:rPr lang="pl-PL" sz="2400" b="1" dirty="0" smtClean="0">
                <a:solidFill>
                  <a:srgbClr val="9E3939"/>
                </a:solidFill>
                <a:latin typeface="Comic Sans MS" panose="030F0702030302020204" pitchFamily="66" charset="0"/>
              </a:rPr>
              <a:t>Objawienie Jezusa Chrystusa, które dał mu Bóg, aby ukazać sługom swoim to, co ma się stać wkrótce; to też wyjawił On za pośrednictwem zesłanego anioła swojego słudze swemu </a:t>
            </a:r>
            <a:r>
              <a:rPr lang="pl-PL" sz="2400" b="1" dirty="0" smtClean="0">
                <a:solidFill>
                  <a:srgbClr val="9E3939"/>
                </a:solidFill>
                <a:latin typeface="Comic Sans MS" panose="030F0702030302020204" pitchFamily="66" charset="0"/>
              </a:rPr>
              <a:t>Janowi</a:t>
            </a:r>
            <a:r>
              <a:rPr lang="en-US" sz="2400" b="1" dirty="0" smtClean="0">
                <a:solidFill>
                  <a:srgbClr val="9E3939"/>
                </a:solidFill>
                <a:latin typeface="Comic Sans MS" panose="030F0702030302020204" pitchFamily="66" charset="0"/>
              </a:rPr>
              <a:t>, </a:t>
            </a:r>
            <a:r>
              <a:rPr lang="pl-PL" sz="2400" b="1" dirty="0" smtClean="0">
                <a:solidFill>
                  <a:srgbClr val="9E3939"/>
                </a:solidFill>
                <a:latin typeface="Comic Sans MS" panose="030F0702030302020204" pitchFamily="66" charset="0"/>
              </a:rPr>
              <a:t>k</a:t>
            </a:r>
            <a:r>
              <a:rPr lang="pl-PL" sz="2400" b="1" dirty="0" smtClean="0">
                <a:solidFill>
                  <a:srgbClr val="9E3939"/>
                </a:solidFill>
                <a:latin typeface="Comic Sans MS" panose="030F0702030302020204" pitchFamily="66" charset="0"/>
              </a:rPr>
              <a:t>tóry </a:t>
            </a:r>
            <a:r>
              <a:rPr lang="pl-PL" sz="2400" b="1" dirty="0" smtClean="0">
                <a:solidFill>
                  <a:srgbClr val="9E3939"/>
                </a:solidFill>
                <a:latin typeface="Comic Sans MS" panose="030F0702030302020204" pitchFamily="66" charset="0"/>
              </a:rPr>
              <a:t>dał świadectwo Słowu Bożemu i zwiastowaniu Jezusa Chrystusa, wszystkiemu, co </a:t>
            </a:r>
            <a:r>
              <a:rPr lang="pl-PL" sz="2400" b="1" dirty="0" smtClean="0">
                <a:solidFill>
                  <a:srgbClr val="9E3939"/>
                </a:solidFill>
                <a:latin typeface="Comic Sans MS" panose="030F0702030302020204" pitchFamily="66" charset="0"/>
              </a:rPr>
              <a:t>   w </a:t>
            </a:r>
            <a:r>
              <a:rPr lang="pl-PL" sz="2400" b="1" dirty="0" smtClean="0">
                <a:solidFill>
                  <a:srgbClr val="9E3939"/>
                </a:solidFill>
                <a:latin typeface="Comic Sans MS" panose="030F0702030302020204" pitchFamily="66" charset="0"/>
              </a:rPr>
              <a:t>widzeniu oglądał</a:t>
            </a:r>
            <a:r>
              <a:rPr lang="en-US" sz="2400" b="1" dirty="0" smtClean="0">
                <a:solidFill>
                  <a:srgbClr val="9E3939"/>
                </a:solidFill>
                <a:latin typeface="Comic Sans MS" panose="030F0702030302020204" pitchFamily="66" charset="0"/>
              </a:rPr>
              <a:t>”</a:t>
            </a:r>
            <a:endParaRPr lang="pl-PL" sz="2400" b="1" dirty="0" smtClean="0">
              <a:solidFill>
                <a:srgbClr val="9E3939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s-ES" b="1" dirty="0" smtClean="0">
                <a:solidFill>
                  <a:srgbClr val="9E3939"/>
                </a:solidFill>
                <a:latin typeface="Comic Sans MS" panose="030F0702030302020204" pitchFamily="66" charset="0"/>
              </a:rPr>
              <a:t>(</a:t>
            </a:r>
            <a:r>
              <a:rPr lang="pl-PL" b="1" dirty="0" smtClean="0">
                <a:solidFill>
                  <a:srgbClr val="9E3939"/>
                </a:solidFill>
                <a:latin typeface="Comic Sans MS" panose="030F0702030302020204" pitchFamily="66" charset="0"/>
              </a:rPr>
              <a:t>Apokalipsa</a:t>
            </a:r>
            <a:r>
              <a:rPr lang="es-ES" b="1" dirty="0" smtClean="0">
                <a:solidFill>
                  <a:srgbClr val="9E3939"/>
                </a:solidFill>
                <a:latin typeface="Comic Sans MS" panose="030F0702030302020204" pitchFamily="66" charset="0"/>
              </a:rPr>
              <a:t> 1</a:t>
            </a:r>
            <a:r>
              <a:rPr lang="pl-PL" b="1" dirty="0" smtClean="0">
                <a:solidFill>
                  <a:srgbClr val="9E3939"/>
                </a:solidFill>
                <a:latin typeface="Comic Sans MS" panose="030F0702030302020204" pitchFamily="66" charset="0"/>
              </a:rPr>
              <a:t>,</a:t>
            </a:r>
            <a:r>
              <a:rPr lang="es-ES" b="1" dirty="0" smtClean="0">
                <a:solidFill>
                  <a:srgbClr val="9E3939"/>
                </a:solidFill>
                <a:latin typeface="Comic Sans MS" panose="030F0702030302020204" pitchFamily="66" charset="0"/>
              </a:rPr>
              <a:t>1-2</a:t>
            </a:r>
            <a:r>
              <a:rPr lang="es-ES" b="1" dirty="0">
                <a:solidFill>
                  <a:srgbClr val="9E3939"/>
                </a:solidFill>
                <a:latin typeface="Comic Sans MS" panose="030F0702030302020204" pitchFamily="66" charset="0"/>
              </a:rPr>
              <a:t>)</a:t>
            </a:r>
            <a:endParaRPr lang="es-ES" sz="2400" b="1" dirty="0">
              <a:solidFill>
                <a:srgbClr val="9E393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688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9C6777B5-64F4-4200-B099-34168B69FE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4252769E-B9F0-4068-A645-5BBEF16E9C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1E12D6AD-7096-45BB-9C02-468B2704C1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39953252-97DE-4766-B2F6-E4FDA2FDA6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 cstate="print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742EA55B-E990-D286-2F47-42E72DD0BA15}"/>
              </a:ext>
            </a:extLst>
          </p:cNvPr>
          <p:cNvSpPr txBox="1"/>
          <p:nvPr/>
        </p:nvSpPr>
        <p:spPr>
          <a:xfrm>
            <a:off x="0" y="5534747"/>
            <a:ext cx="120622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„Cokolwiek </a:t>
            </a:r>
            <a:r>
              <a:rPr lang="pl-PL" sz="2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bowiem przedtem napisano, dla naszego pouczenia napisano, abyśmy przez cierpliwość i przez pociechę z Pism nadzieję mieli</a:t>
            </a:r>
            <a:r>
              <a:rPr lang="en-US" sz="2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”</a:t>
            </a:r>
            <a:r>
              <a:rPr lang="es-ES" sz="2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pl-PL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(Rzymian</a:t>
            </a:r>
            <a:r>
              <a:rPr lang="es-ES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15</a:t>
            </a:r>
            <a:r>
              <a:rPr lang="pl-PL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,</a:t>
            </a:r>
            <a:r>
              <a:rPr lang="es-ES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4</a:t>
            </a:r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s-ES" sz="2400" b="1" dirty="0">
              <a:solidFill>
                <a:schemeClr val="accent4">
                  <a:lumMod val="20000"/>
                  <a:lumOff val="8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1588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7ED7934-B4D9-62E7-A2EE-D1D9723B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75DDB172-8A7E-09CA-0AB4-309D9D2B957C}"/>
              </a:ext>
            </a:extLst>
          </p:cNvPr>
          <p:cNvSpPr/>
          <p:nvPr/>
        </p:nvSpPr>
        <p:spPr>
          <a:xfrm>
            <a:off x="2764277" y="4066162"/>
            <a:ext cx="6663447" cy="256294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8A85827-ADD9-9625-25C7-68B1E5222C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35" y="246931"/>
            <a:ext cx="2232000" cy="297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67FEE106-9B5E-A027-8065-FAAD63E4F7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03" r="8303"/>
          <a:stretch>
            <a:fillRect/>
          </a:stretch>
        </p:blipFill>
        <p:spPr>
          <a:xfrm>
            <a:off x="2585867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B99AF633-DCB6-126E-EB0D-D838B17A3C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03" r="8303"/>
          <a:stretch>
            <a:fillRect/>
          </a:stretch>
        </p:blipFill>
        <p:spPr>
          <a:xfrm>
            <a:off x="4979999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15656680-FAA9-5FB8-3242-66F07C9735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35" y="3501947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37E2F076-6173-9CFB-B3A9-7F5D094422D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12" r="12512"/>
          <a:stretch>
            <a:fillRect/>
          </a:stretch>
        </p:blipFill>
        <p:spPr>
          <a:xfrm>
            <a:off x="9768263" y="3487325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84AF896E-23FB-06DF-6A9F-BEE1C8CECFF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28" r="7928"/>
          <a:stretch>
            <a:fillRect/>
          </a:stretch>
        </p:blipFill>
        <p:spPr>
          <a:xfrm>
            <a:off x="7374131" y="243519"/>
            <a:ext cx="2232000" cy="3569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394B5999-ADA7-259E-7C88-242D987A62E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9544"/>
          <a:stretch>
            <a:fillRect/>
          </a:stretch>
        </p:blipFill>
        <p:spPr>
          <a:xfrm>
            <a:off x="9768263" y="243519"/>
            <a:ext cx="2232002" cy="2976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0CBBC763-D1D4-925A-94D8-0348886D4BC2}"/>
              </a:ext>
            </a:extLst>
          </p:cNvPr>
          <p:cNvSpPr txBox="1"/>
          <p:nvPr/>
        </p:nvSpPr>
        <p:spPr>
          <a:xfrm>
            <a:off x="2980779" y="4224247"/>
            <a:ext cx="623044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„A </a:t>
            </a:r>
            <a:r>
              <a:rPr lang="pl-PL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to wszystko na tamtych przyszło dla przykładu i jest napisane ku przestrodze dla nas, którzy znaleźliśmy się u kresu wieków</a:t>
            </a:r>
            <a:r>
              <a:rPr lang="en-US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  <a:r>
              <a:rPr lang="es-ES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(1 </a:t>
            </a:r>
            <a:r>
              <a:rPr lang="pl-PL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Koryntian</a:t>
            </a:r>
            <a:r>
              <a:rPr lang="es-ES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10</a:t>
            </a:r>
            <a:r>
              <a:rPr lang="pl-PL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lang="es-ES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11)</a:t>
            </a:r>
            <a:endParaRPr lang="es-ES" sz="28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97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5241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0915185B-61EC-E6C3-0C73-4D9A07B9A6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803" t="10045" r="3803" b="11901"/>
          <a:stretch>
            <a:fillRect/>
          </a:stretch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xmlns="" id="{5B45AD5D-AA52-4F7B-9362-576A39AD9E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-1" y="-16874"/>
            <a:ext cx="4455736" cy="6874873"/>
          </a:xfrm>
          <a:custGeom>
            <a:avLst/>
            <a:gdLst>
              <a:gd name="csX0" fmla="*/ 0 w 4455736"/>
              <a:gd name="csY0" fmla="*/ 16873 h 6874873"/>
              <a:gd name="csX1" fmla="*/ 3620382 w 4455736"/>
              <a:gd name="csY1" fmla="*/ 6934 h 6874873"/>
              <a:gd name="csX2" fmla="*/ 3603853 w 4455736"/>
              <a:gd name="csY2" fmla="*/ 6630 h 6874873"/>
              <a:gd name="csX3" fmla="*/ 4455673 w 4455736"/>
              <a:gd name="csY3" fmla="*/ 3445873 h 6874873"/>
              <a:gd name="csX4" fmla="*/ 3623730 w 4455736"/>
              <a:gd name="csY4" fmla="*/ 6845359 h 6874873"/>
              <a:gd name="csX5" fmla="*/ 3610443 w 4455736"/>
              <a:gd name="csY5" fmla="*/ 6864934 h 6874873"/>
              <a:gd name="csX6" fmla="*/ 0 w 4455736"/>
              <a:gd name="csY6" fmla="*/ 6874873 h 6874873"/>
              <a:gd name="csX7" fmla="*/ 0 w 4455736"/>
              <a:gd name="csY7" fmla="*/ 16873 h 68748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55736" h="6874873">
                <a:moveTo>
                  <a:pt x="0" y="16873"/>
                </a:moveTo>
                <a:lnTo>
                  <a:pt x="3620382" y="6934"/>
                </a:lnTo>
                <a:cubicBezTo>
                  <a:pt x="3641376" y="30024"/>
                  <a:pt x="3582859" y="-16460"/>
                  <a:pt x="3603853" y="6630"/>
                </a:cubicBezTo>
                <a:cubicBezTo>
                  <a:pt x="4314379" y="866459"/>
                  <a:pt x="4452360" y="2306085"/>
                  <a:pt x="4455673" y="3445873"/>
                </a:cubicBezTo>
                <a:cubicBezTo>
                  <a:pt x="4458986" y="4585661"/>
                  <a:pt x="4334256" y="5985529"/>
                  <a:pt x="3623730" y="6845359"/>
                </a:cubicBezTo>
                <a:lnTo>
                  <a:pt x="3610443" y="6864934"/>
                </a:lnTo>
                <a:lnTo>
                  <a:pt x="0" y="6874873"/>
                </a:lnTo>
                <a:lnTo>
                  <a:pt x="0" y="16873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AEDD7960-4866-4399-BEF6-DD1431AB4E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" y="-26812"/>
            <a:ext cx="4486300" cy="6884811"/>
          </a:xfrm>
          <a:custGeom>
            <a:avLst/>
            <a:gdLst>
              <a:gd name="csX0" fmla="*/ 0 w 4486300"/>
              <a:gd name="csY0" fmla="*/ 26811 h 6884811"/>
              <a:gd name="csX1" fmla="*/ 3621177 w 4486300"/>
              <a:gd name="csY1" fmla="*/ 6933 h 6884811"/>
              <a:gd name="csX2" fmla="*/ 3624526 w 4486300"/>
              <a:gd name="csY2" fmla="*/ 6630 h 6884811"/>
              <a:gd name="csX3" fmla="*/ 4486286 w 4486300"/>
              <a:gd name="csY3" fmla="*/ 3445872 h 6884811"/>
              <a:gd name="csX4" fmla="*/ 3634464 w 4486300"/>
              <a:gd name="csY4" fmla="*/ 6865236 h 6884811"/>
              <a:gd name="csX5" fmla="*/ 3650995 w 4486300"/>
              <a:gd name="csY5" fmla="*/ 6884811 h 6884811"/>
              <a:gd name="csX6" fmla="*/ 0 w 4486300"/>
              <a:gd name="csY6" fmla="*/ 6884811 h 6884811"/>
              <a:gd name="csX7" fmla="*/ 0 w 4486300"/>
              <a:gd name="csY7" fmla="*/ 26811 h 68848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86300" h="6884811">
                <a:moveTo>
                  <a:pt x="0" y="26811"/>
                </a:moveTo>
                <a:lnTo>
                  <a:pt x="3621177" y="6933"/>
                </a:lnTo>
                <a:cubicBezTo>
                  <a:pt x="3642171" y="30023"/>
                  <a:pt x="3603532" y="-16460"/>
                  <a:pt x="3624526" y="6630"/>
                </a:cubicBezTo>
                <a:cubicBezTo>
                  <a:pt x="4335052" y="866459"/>
                  <a:pt x="4484630" y="2302771"/>
                  <a:pt x="4486286" y="3445872"/>
                </a:cubicBezTo>
                <a:cubicBezTo>
                  <a:pt x="4487942" y="4588973"/>
                  <a:pt x="4344990" y="6005406"/>
                  <a:pt x="3634464" y="6865236"/>
                </a:cubicBezTo>
                <a:lnTo>
                  <a:pt x="3650995" y="6884811"/>
                </a:lnTo>
                <a:lnTo>
                  <a:pt x="0" y="6884811"/>
                </a:lnTo>
                <a:lnTo>
                  <a:pt x="0" y="2681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55D4142C-5077-457F-A6AD-3FECFDB396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 flipV="1">
            <a:off x="1721680" y="-906979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xmlns="" id="{05418D04-1054-FB51-FC2F-BFECA1E500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H="1" flipV="1">
            <a:off x="1721680" y="4780400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C663A36B-E458-BBFF-DF25-3AC2453EE326}"/>
              </a:ext>
            </a:extLst>
          </p:cNvPr>
          <p:cNvSpPr txBox="1"/>
          <p:nvPr/>
        </p:nvSpPr>
        <p:spPr>
          <a:xfrm>
            <a:off x="305739" y="1453517"/>
            <a:ext cx="3501142" cy="392415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sz="28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„I </a:t>
            </a:r>
            <a:r>
              <a:rPr lang="pl-PL" sz="28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począwszy od Mojżesza poprzez wszystkich proroków wykładał im, co o nim było napisane we wszystkich Pismach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”</a:t>
            </a:r>
            <a:endParaRPr lang="es-ES" sz="28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s-ES" sz="20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pl-PL" sz="20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Łukasz</a:t>
            </a:r>
            <a:r>
              <a:rPr lang="es-ES" sz="20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24</a:t>
            </a:r>
            <a:r>
              <a:rPr lang="pl-PL" sz="20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</a:t>
            </a:r>
            <a:r>
              <a:rPr lang="es-ES" sz="20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27)</a:t>
            </a:r>
            <a:endParaRPr lang="es-ES" sz="28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3707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E9D1096-DBB6-44D6-A927-FB5AA2A7B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>
            <a:extLst>
              <a:ext uri="{FF2B5EF4-FFF2-40B4-BE49-F238E27FC236}">
                <a16:creationId xmlns:a16="http://schemas.microsoft.com/office/drawing/2014/main" xmlns="" id="{94013243-300E-D4E6-6D5C-9FC1EDCCF5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l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F6898284-0410-D14F-E296-1CBEB08A84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7840495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4" cstate="print"/>
            <a:srcRect/>
            <a:stretch>
              <a:fillRect t="-7163" b="-7163"/>
            </a:stretch>
          </a:blip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Diagrama de flujo: cinta perforada 3">
            <a:extLst>
              <a:ext uri="{FF2B5EF4-FFF2-40B4-BE49-F238E27FC236}">
                <a16:creationId xmlns:a16="http://schemas.microsoft.com/office/drawing/2014/main" xmlns="" id="{DA37C9A1-EA98-B8C2-02A0-684BE6DB46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99587" y="224072"/>
            <a:ext cx="2207172" cy="241738"/>
          </a:xfrm>
          <a:prstGeom prst="flowChartPunchedTap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Diagrama de flujo: cinta perforada 5">
            <a:extLst>
              <a:ext uri="{FF2B5EF4-FFF2-40B4-BE49-F238E27FC236}">
                <a16:creationId xmlns:a16="http://schemas.microsoft.com/office/drawing/2014/main" xmlns="" id="{C96E125F-CF26-1E1F-99CC-EFE3D57A81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821917" y="6388389"/>
            <a:ext cx="2207172" cy="241738"/>
          </a:xfrm>
          <a:prstGeom prst="flowChartPunchedTap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16D4E58E-30AC-D7E7-E82D-A8B952C36506}"/>
              </a:ext>
            </a:extLst>
          </p:cNvPr>
          <p:cNvSpPr txBox="1"/>
          <p:nvPr/>
        </p:nvSpPr>
        <p:spPr>
          <a:xfrm>
            <a:off x="8187446" y="695582"/>
            <a:ext cx="3657601" cy="497059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sz="3200" b="1" dirty="0" smtClean="0">
                <a:solidFill>
                  <a:srgbClr val="7A3D00"/>
                </a:solidFill>
                <a:latin typeface="Comic Sans MS" panose="030F0702030302020204" pitchFamily="66" charset="0"/>
              </a:rPr>
              <a:t>„Umiłowani</a:t>
            </a:r>
            <a:r>
              <a:rPr lang="pl-PL" sz="3200" b="1" dirty="0" smtClean="0">
                <a:solidFill>
                  <a:srgbClr val="7A3D00"/>
                </a:solidFill>
                <a:latin typeface="Comic Sans MS" panose="030F0702030302020204" pitchFamily="66" charset="0"/>
              </a:rPr>
              <a:t>, nie każdemu duchowi wierzcie, lecz badajcie duchy, czy są z Boga, gdyż wielu fałszywych proroków wyszło na ten świat</a:t>
            </a:r>
            <a:r>
              <a:rPr lang="en-US" sz="3200" b="1" dirty="0" smtClean="0">
                <a:solidFill>
                  <a:srgbClr val="7A3D00"/>
                </a:solidFill>
                <a:latin typeface="Comic Sans MS" panose="030F0702030302020204" pitchFamily="66" charset="0"/>
              </a:rPr>
              <a:t>”</a:t>
            </a:r>
            <a:endParaRPr lang="es-ES" sz="3200" b="1" dirty="0">
              <a:solidFill>
                <a:srgbClr val="7A3D0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s-ES" sz="2400" b="1" dirty="0">
                <a:solidFill>
                  <a:srgbClr val="7A3D00"/>
                </a:solidFill>
                <a:latin typeface="Comic Sans MS" panose="030F0702030302020204" pitchFamily="66" charset="0"/>
              </a:rPr>
              <a:t>(1 </a:t>
            </a:r>
            <a:r>
              <a:rPr lang="pl-PL" sz="2400" b="1" dirty="0" smtClean="0">
                <a:solidFill>
                  <a:srgbClr val="7A3D00"/>
                </a:solidFill>
                <a:latin typeface="Comic Sans MS" panose="030F0702030302020204" pitchFamily="66" charset="0"/>
              </a:rPr>
              <a:t>Jana</a:t>
            </a:r>
            <a:r>
              <a:rPr lang="es-ES" sz="2400" b="1" dirty="0" smtClean="0">
                <a:solidFill>
                  <a:srgbClr val="7A3D00"/>
                </a:solidFill>
                <a:latin typeface="Comic Sans MS" panose="030F0702030302020204" pitchFamily="66" charset="0"/>
              </a:rPr>
              <a:t> 4</a:t>
            </a:r>
            <a:r>
              <a:rPr lang="pl-PL" sz="2400" b="1" dirty="0" smtClean="0">
                <a:solidFill>
                  <a:srgbClr val="7A3D00"/>
                </a:solidFill>
                <a:latin typeface="Comic Sans MS" panose="030F0702030302020204" pitchFamily="66" charset="0"/>
              </a:rPr>
              <a:t>,</a:t>
            </a:r>
            <a:r>
              <a:rPr lang="es-ES" sz="2400" b="1" dirty="0" smtClean="0">
                <a:solidFill>
                  <a:srgbClr val="7A3D00"/>
                </a:solidFill>
                <a:latin typeface="Comic Sans MS" panose="030F0702030302020204" pitchFamily="66" charset="0"/>
              </a:rPr>
              <a:t>1)</a:t>
            </a:r>
            <a:endParaRPr lang="es-ES" sz="3200" b="1" dirty="0">
              <a:solidFill>
                <a:srgbClr val="7A3D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704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FF3B5A0-DF34-3758-AE10-408453EE6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302BD213-F4A0-110F-842E-A5CA90DE7B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30882A0-F7D8-280D-C431-4C939892314B}"/>
              </a:ext>
            </a:extLst>
          </p:cNvPr>
          <p:cNvSpPr txBox="1"/>
          <p:nvPr/>
        </p:nvSpPr>
        <p:spPr>
          <a:xfrm>
            <a:off x="0" y="204631"/>
            <a:ext cx="101346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„Bo </a:t>
            </a:r>
            <a:r>
              <a:rPr lang="pl-PL" sz="2400" b="1" dirty="0" smtClean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Słowo Boże jest żywe i skuteczne, ostrzejsze niż wszelki miecz obosieczny, przenikające aż do rozdzielenia duszy i ducha, stawów i szpiku, zdolne osądzić zamiary i myśli serca</a:t>
            </a:r>
            <a:r>
              <a:rPr lang="en-US" sz="2400" b="1" dirty="0" smtClean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”</a:t>
            </a:r>
            <a:endParaRPr lang="pl-PL" sz="2400" b="1" dirty="0" smtClean="0">
              <a:solidFill>
                <a:schemeClr val="bg1"/>
              </a:solidFill>
              <a:effectLst>
                <a:glow rad="88900">
                  <a:srgbClr val="663300"/>
                </a:glow>
                <a:outerShdw blurRad="38100" dist="38100" dir="2700000" algn="tl">
                  <a:schemeClr val="tx1">
                    <a:alpha val="43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s-ES" b="1" dirty="0" smtClean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pl-PL" b="1" dirty="0" smtClean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Hebrajczyków</a:t>
            </a:r>
            <a:r>
              <a:rPr lang="es-ES" b="1" dirty="0" smtClean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4</a:t>
            </a:r>
            <a:r>
              <a:rPr lang="pl-PL" b="1" dirty="0" smtClean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lang="es-ES" b="1" dirty="0" smtClean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12)</a:t>
            </a:r>
            <a:endParaRPr lang="es-ES" sz="2400" b="1" dirty="0">
              <a:solidFill>
                <a:schemeClr val="bg1"/>
              </a:solidFill>
              <a:effectLst>
                <a:glow rad="88900">
                  <a:srgbClr val="663300"/>
                </a:glow>
                <a:outerShdw blurRad="38100" dist="38100" dir="2700000" algn="tl">
                  <a:schemeClr val="tx1">
                    <a:alpha val="43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758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181C038-50D8-1657-404F-104388D17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1">
            <a:extLst>
              <a:ext uri="{FF2B5EF4-FFF2-40B4-BE49-F238E27FC236}">
                <a16:creationId xmlns:a16="http://schemas.microsoft.com/office/drawing/2014/main" xmlns="" id="{B78EDDD3-C548-48EF-B3CA-B290B17192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blipFill>
            <a:blip r:embed="rId2" cstate="print"/>
            <a:stretch>
              <a:fillRect l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B53376EE-1DA2-7893-CAF0-66D280EF1AA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61" r="13761"/>
          <a:stretch/>
        </p:blipFill>
        <p:spPr>
          <a:xfrm>
            <a:off x="196731" y="166533"/>
            <a:ext cx="3809612" cy="6524936"/>
          </a:xfrm>
          <a:prstGeom prst="rect">
            <a:avLst/>
          </a:prstGeom>
          <a:ln w="38100" cap="sq">
            <a:solidFill>
              <a:srgbClr val="832A0E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1A4771B-7E4D-8C90-4298-F308DA3CCE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" b="3351"/>
          <a:stretch>
            <a:fillRect/>
          </a:stretch>
        </p:blipFill>
        <p:spPr>
          <a:xfrm>
            <a:off x="4196497" y="166533"/>
            <a:ext cx="3797618" cy="6524936"/>
          </a:xfrm>
          <a:prstGeom prst="rect">
            <a:avLst/>
          </a:prstGeom>
          <a:ln w="38100" cap="sq">
            <a:solidFill>
              <a:srgbClr val="44805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B5229605-5263-1F14-F98E-413365B7BF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35" r="2450" b="2"/>
          <a:stretch>
            <a:fillRect/>
          </a:stretch>
        </p:blipFill>
        <p:spPr>
          <a:xfrm>
            <a:off x="8183346" y="166533"/>
            <a:ext cx="3822808" cy="3160653"/>
          </a:xfrm>
          <a:prstGeom prst="rect">
            <a:avLst/>
          </a:prstGeom>
          <a:ln w="38100" cap="sq">
            <a:solidFill>
              <a:srgbClr val="96613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1CECC7C5-4187-5591-9B01-65CBFF992D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183346" y="3506741"/>
            <a:ext cx="3822808" cy="3184726"/>
          </a:xfrm>
          <a:prstGeom prst="rect">
            <a:avLst/>
          </a:prstGeom>
          <a:solidFill>
            <a:srgbClr val="EAB0E3"/>
          </a:solidFill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09666E12-5BD3-B4A9-F925-464C70902868}"/>
              </a:ext>
            </a:extLst>
          </p:cNvPr>
          <p:cNvSpPr txBox="1"/>
          <p:nvPr/>
        </p:nvSpPr>
        <p:spPr>
          <a:xfrm>
            <a:off x="8335524" y="3567916"/>
            <a:ext cx="3518453" cy="306237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sz="2800" b="1" dirty="0" smtClean="0">
                <a:solidFill>
                  <a:srgbClr val="6D1D63"/>
                </a:solidFill>
                <a:latin typeface="Comic Sans MS" panose="030F0702030302020204" pitchFamily="66" charset="0"/>
              </a:rPr>
              <a:t>„Zaiste</a:t>
            </a:r>
            <a:r>
              <a:rPr lang="pl-PL" sz="2800" b="1" dirty="0" smtClean="0">
                <a:solidFill>
                  <a:srgbClr val="6D1D63"/>
                </a:solidFill>
                <a:latin typeface="Comic Sans MS" panose="030F0702030302020204" pitchFamily="66" charset="0"/>
              </a:rPr>
              <a:t>, nie czyni Wszechmogący Pan nic, jeżeli nie objawił swojego planu swoim sługom, prorokom</a:t>
            </a:r>
            <a:r>
              <a:rPr lang="en-US" sz="2800" b="1" dirty="0" smtClean="0">
                <a:solidFill>
                  <a:srgbClr val="6D1D63"/>
                </a:solidFill>
                <a:latin typeface="Comic Sans MS" panose="030F0702030302020204" pitchFamily="66" charset="0"/>
              </a:rPr>
              <a:t>”</a:t>
            </a:r>
            <a:endParaRPr lang="es-ES" sz="2800" b="1" dirty="0">
              <a:solidFill>
                <a:srgbClr val="6D1D63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rgbClr val="6D1D63"/>
                </a:solidFill>
                <a:latin typeface="Comic Sans MS" panose="030F0702030302020204" pitchFamily="66" charset="0"/>
              </a:rPr>
              <a:t>(Amos </a:t>
            </a:r>
            <a:r>
              <a:rPr lang="es-ES" sz="2000" b="1" dirty="0" smtClean="0">
                <a:solidFill>
                  <a:srgbClr val="6D1D63"/>
                </a:solidFill>
                <a:latin typeface="Comic Sans MS" panose="030F0702030302020204" pitchFamily="66" charset="0"/>
              </a:rPr>
              <a:t>3</a:t>
            </a:r>
            <a:r>
              <a:rPr lang="pl-PL" sz="2000" b="1" dirty="0" smtClean="0">
                <a:solidFill>
                  <a:srgbClr val="6D1D63"/>
                </a:solidFill>
                <a:latin typeface="Comic Sans MS" panose="030F0702030302020204" pitchFamily="66" charset="0"/>
              </a:rPr>
              <a:t>,</a:t>
            </a:r>
            <a:r>
              <a:rPr lang="es-ES" sz="2000" b="1" dirty="0" smtClean="0">
                <a:solidFill>
                  <a:srgbClr val="6D1D63"/>
                </a:solidFill>
                <a:latin typeface="Comic Sans MS" panose="030F0702030302020204" pitchFamily="66" charset="0"/>
              </a:rPr>
              <a:t>7)</a:t>
            </a:r>
            <a:endParaRPr lang="es-ES" sz="2800" b="1" dirty="0">
              <a:solidFill>
                <a:srgbClr val="6D1D63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5576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2C698774-82B7-AB0C-1B42-F98EE71D60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F641FBD4-8992-CDAA-B952-7A90FC1BCE91}"/>
              </a:ext>
            </a:extLst>
          </p:cNvPr>
          <p:cNvSpPr txBox="1"/>
          <p:nvPr/>
        </p:nvSpPr>
        <p:spPr>
          <a:xfrm>
            <a:off x="180367" y="94667"/>
            <a:ext cx="619125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200" b="1" dirty="0" smtClean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„A </a:t>
            </a:r>
            <a:r>
              <a:rPr lang="pl-PL" sz="2200" b="1" dirty="0" smtClean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potem wyleję mojego Ducha na wszelkie ciało, i wasi synowie i wasze córki prorokować będą, wasi starcy będą śnili, a wasi młodzieńcy będą mieli </a:t>
            </a:r>
            <a:r>
              <a:rPr lang="pl-PL" sz="2200" b="1" dirty="0" smtClean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widzenia. </a:t>
            </a:r>
            <a:r>
              <a:rPr lang="pl-PL" sz="2200" b="1" dirty="0" smtClean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Także na sługi i służebnice wyleję w owych dniach mojego Ducha</a:t>
            </a:r>
            <a:r>
              <a:rPr lang="en-US" sz="2200" b="1" dirty="0" smtClean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  <a:endParaRPr lang="es-ES" sz="2200" b="1" dirty="0">
              <a:solidFill>
                <a:srgbClr val="FDF589"/>
              </a:solidFill>
              <a:effectLst>
                <a:glow rad="101600">
                  <a:srgbClr val="582A2A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s-ES" sz="16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(Joel </a:t>
            </a:r>
            <a:r>
              <a:rPr lang="pl-PL" sz="1600" b="1" dirty="0" smtClean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</a:t>
            </a:r>
            <a:r>
              <a:rPr lang="pl-PL" sz="1600" b="1" dirty="0" smtClean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lang="pl-PL" sz="1600" b="1" dirty="0" smtClean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</a:t>
            </a:r>
            <a:r>
              <a:rPr lang="es-ES" sz="1600" b="1" dirty="0" smtClean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-2)</a:t>
            </a:r>
            <a:endParaRPr lang="es-ES" sz="2000" b="1" dirty="0">
              <a:solidFill>
                <a:srgbClr val="FDF589"/>
              </a:solidFill>
              <a:effectLst>
                <a:glow rad="101600">
                  <a:srgbClr val="582A2A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6639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4BB248A-98CE-FA44-007A-275DE4A83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xmlns="" id="{3AFE8227-C443-417B-BA91-520EB1EF45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D7F5522A-1795-66C5-5BD7-8A8DDBF7A9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767" r="-1" b="-1"/>
          <a:stretch>
            <a:fillRect/>
          </a:stretch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xmlns="" id="{907741FC-B544-4A6E-B831-6789D04233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F0BE7ED-7814-4273-B18A-F26CC03803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F3245E02-311A-F610-5445-F17D6B2394EE}"/>
              </a:ext>
            </a:extLst>
          </p:cNvPr>
          <p:cNvSpPr txBox="1"/>
          <p:nvPr/>
        </p:nvSpPr>
        <p:spPr>
          <a:xfrm>
            <a:off x="8187211" y="67913"/>
            <a:ext cx="3917992" cy="5855994"/>
          </a:xfrm>
          <a:custGeom>
            <a:avLst/>
            <a:gdLst>
              <a:gd name="csX0" fmla="*/ 0 w 3677054"/>
              <a:gd name="csY0" fmla="*/ 0 h 6286882"/>
              <a:gd name="csX1" fmla="*/ 525293 w 3677054"/>
              <a:gd name="csY1" fmla="*/ 0 h 6286882"/>
              <a:gd name="csX2" fmla="*/ 1087357 w 3677054"/>
              <a:gd name="csY2" fmla="*/ 0 h 6286882"/>
              <a:gd name="csX3" fmla="*/ 1575880 w 3677054"/>
              <a:gd name="csY3" fmla="*/ 0 h 6286882"/>
              <a:gd name="csX4" fmla="*/ 2137944 w 3677054"/>
              <a:gd name="csY4" fmla="*/ 0 h 6286882"/>
              <a:gd name="csX5" fmla="*/ 2736779 w 3677054"/>
              <a:gd name="csY5" fmla="*/ 0 h 6286882"/>
              <a:gd name="csX6" fmla="*/ 3188531 w 3677054"/>
              <a:gd name="csY6" fmla="*/ 0 h 6286882"/>
              <a:gd name="csX7" fmla="*/ 3677054 w 3677054"/>
              <a:gd name="csY7" fmla="*/ 0 h 6286882"/>
              <a:gd name="csX8" fmla="*/ 3677054 w 3677054"/>
              <a:gd name="csY8" fmla="*/ 382928 h 6286882"/>
              <a:gd name="csX9" fmla="*/ 3677054 w 3677054"/>
              <a:gd name="csY9" fmla="*/ 1080201 h 6286882"/>
              <a:gd name="csX10" fmla="*/ 3677054 w 3677054"/>
              <a:gd name="csY10" fmla="*/ 1651735 h 6286882"/>
              <a:gd name="csX11" fmla="*/ 3677054 w 3677054"/>
              <a:gd name="csY11" fmla="*/ 2097532 h 6286882"/>
              <a:gd name="csX12" fmla="*/ 3677054 w 3677054"/>
              <a:gd name="csY12" fmla="*/ 2731936 h 6286882"/>
              <a:gd name="csX13" fmla="*/ 3677054 w 3677054"/>
              <a:gd name="csY13" fmla="*/ 3177733 h 6286882"/>
              <a:gd name="csX14" fmla="*/ 3677054 w 3677054"/>
              <a:gd name="csY14" fmla="*/ 3560661 h 6286882"/>
              <a:gd name="csX15" fmla="*/ 3677054 w 3677054"/>
              <a:gd name="csY15" fmla="*/ 4257934 h 6286882"/>
              <a:gd name="csX16" fmla="*/ 3677054 w 3677054"/>
              <a:gd name="csY16" fmla="*/ 4640862 h 6286882"/>
              <a:gd name="csX17" fmla="*/ 3677054 w 3677054"/>
              <a:gd name="csY17" fmla="*/ 5338134 h 6286882"/>
              <a:gd name="csX18" fmla="*/ 3677054 w 3677054"/>
              <a:gd name="csY18" fmla="*/ 6286882 h 6286882"/>
              <a:gd name="csX19" fmla="*/ 3151761 w 3677054"/>
              <a:gd name="csY19" fmla="*/ 6286882 h 6286882"/>
              <a:gd name="csX20" fmla="*/ 2589697 w 3677054"/>
              <a:gd name="csY20" fmla="*/ 6286882 h 6286882"/>
              <a:gd name="csX21" fmla="*/ 1990862 w 3677054"/>
              <a:gd name="csY21" fmla="*/ 6286882 h 6286882"/>
              <a:gd name="csX22" fmla="*/ 1465569 w 3677054"/>
              <a:gd name="csY22" fmla="*/ 6286882 h 6286882"/>
              <a:gd name="csX23" fmla="*/ 977046 w 3677054"/>
              <a:gd name="csY23" fmla="*/ 6286882 h 6286882"/>
              <a:gd name="csX24" fmla="*/ 0 w 3677054"/>
              <a:gd name="csY24" fmla="*/ 6286882 h 6286882"/>
              <a:gd name="csX25" fmla="*/ 0 w 3677054"/>
              <a:gd name="csY25" fmla="*/ 5589610 h 6286882"/>
              <a:gd name="csX26" fmla="*/ 0 w 3677054"/>
              <a:gd name="csY26" fmla="*/ 5080944 h 6286882"/>
              <a:gd name="csX27" fmla="*/ 0 w 3677054"/>
              <a:gd name="csY27" fmla="*/ 4698015 h 6286882"/>
              <a:gd name="csX28" fmla="*/ 0 w 3677054"/>
              <a:gd name="csY28" fmla="*/ 4126481 h 6286882"/>
              <a:gd name="csX29" fmla="*/ 0 w 3677054"/>
              <a:gd name="csY29" fmla="*/ 3429208 h 6286882"/>
              <a:gd name="csX30" fmla="*/ 0 w 3677054"/>
              <a:gd name="csY30" fmla="*/ 2983411 h 6286882"/>
              <a:gd name="csX31" fmla="*/ 0 w 3677054"/>
              <a:gd name="csY31" fmla="*/ 2537614 h 6286882"/>
              <a:gd name="csX32" fmla="*/ 0 w 3677054"/>
              <a:gd name="csY32" fmla="*/ 1840342 h 6286882"/>
              <a:gd name="csX33" fmla="*/ 0 w 3677054"/>
              <a:gd name="csY33" fmla="*/ 1143069 h 6286882"/>
              <a:gd name="csX34" fmla="*/ 0 w 3677054"/>
              <a:gd name="csY34" fmla="*/ 697272 h 6286882"/>
              <a:gd name="csX35" fmla="*/ 0 w 3677054"/>
              <a:gd name="csY35" fmla="*/ 0 h 62868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3677054" h="6286882" extrusionOk="0">
                <a:moveTo>
                  <a:pt x="0" y="0"/>
                </a:moveTo>
                <a:cubicBezTo>
                  <a:pt x="120553" y="-1453"/>
                  <a:pt x="298258" y="19106"/>
                  <a:pt x="525293" y="0"/>
                </a:cubicBezTo>
                <a:cubicBezTo>
                  <a:pt x="752328" y="-19106"/>
                  <a:pt x="845323" y="11107"/>
                  <a:pt x="1087357" y="0"/>
                </a:cubicBezTo>
                <a:cubicBezTo>
                  <a:pt x="1329391" y="-11107"/>
                  <a:pt x="1459449" y="24348"/>
                  <a:pt x="1575880" y="0"/>
                </a:cubicBezTo>
                <a:cubicBezTo>
                  <a:pt x="1692311" y="-24348"/>
                  <a:pt x="2002174" y="45680"/>
                  <a:pt x="2137944" y="0"/>
                </a:cubicBezTo>
                <a:cubicBezTo>
                  <a:pt x="2273714" y="-45680"/>
                  <a:pt x="2607338" y="56013"/>
                  <a:pt x="2736779" y="0"/>
                </a:cubicBezTo>
                <a:cubicBezTo>
                  <a:pt x="2866220" y="-56013"/>
                  <a:pt x="3082493" y="51544"/>
                  <a:pt x="3188531" y="0"/>
                </a:cubicBezTo>
                <a:cubicBezTo>
                  <a:pt x="3294569" y="-51544"/>
                  <a:pt x="3504473" y="57256"/>
                  <a:pt x="3677054" y="0"/>
                </a:cubicBezTo>
                <a:cubicBezTo>
                  <a:pt x="3698282" y="156958"/>
                  <a:pt x="3663082" y="304703"/>
                  <a:pt x="3677054" y="382928"/>
                </a:cubicBezTo>
                <a:cubicBezTo>
                  <a:pt x="3691026" y="461153"/>
                  <a:pt x="3665588" y="857898"/>
                  <a:pt x="3677054" y="1080201"/>
                </a:cubicBezTo>
                <a:cubicBezTo>
                  <a:pt x="3688520" y="1302504"/>
                  <a:pt x="3627574" y="1397673"/>
                  <a:pt x="3677054" y="1651735"/>
                </a:cubicBezTo>
                <a:cubicBezTo>
                  <a:pt x="3726534" y="1905797"/>
                  <a:pt x="3665581" y="1883537"/>
                  <a:pt x="3677054" y="2097532"/>
                </a:cubicBezTo>
                <a:cubicBezTo>
                  <a:pt x="3688527" y="2311527"/>
                  <a:pt x="3614366" y="2486278"/>
                  <a:pt x="3677054" y="2731936"/>
                </a:cubicBezTo>
                <a:cubicBezTo>
                  <a:pt x="3739742" y="2977594"/>
                  <a:pt x="3631527" y="2985830"/>
                  <a:pt x="3677054" y="3177733"/>
                </a:cubicBezTo>
                <a:cubicBezTo>
                  <a:pt x="3722581" y="3369636"/>
                  <a:pt x="3652680" y="3456559"/>
                  <a:pt x="3677054" y="3560661"/>
                </a:cubicBezTo>
                <a:cubicBezTo>
                  <a:pt x="3701428" y="3664763"/>
                  <a:pt x="3666639" y="4086327"/>
                  <a:pt x="3677054" y="4257934"/>
                </a:cubicBezTo>
                <a:cubicBezTo>
                  <a:pt x="3687469" y="4429541"/>
                  <a:pt x="3640975" y="4530492"/>
                  <a:pt x="3677054" y="4640862"/>
                </a:cubicBezTo>
                <a:cubicBezTo>
                  <a:pt x="3713133" y="4751232"/>
                  <a:pt x="3647305" y="5187129"/>
                  <a:pt x="3677054" y="5338134"/>
                </a:cubicBezTo>
                <a:cubicBezTo>
                  <a:pt x="3706803" y="5489139"/>
                  <a:pt x="3619564" y="5873665"/>
                  <a:pt x="3677054" y="6286882"/>
                </a:cubicBezTo>
                <a:cubicBezTo>
                  <a:pt x="3534384" y="6291722"/>
                  <a:pt x="3307639" y="6276240"/>
                  <a:pt x="3151761" y="6286882"/>
                </a:cubicBezTo>
                <a:cubicBezTo>
                  <a:pt x="2995883" y="6297524"/>
                  <a:pt x="2770445" y="6281870"/>
                  <a:pt x="2589697" y="6286882"/>
                </a:cubicBezTo>
                <a:cubicBezTo>
                  <a:pt x="2408949" y="6291894"/>
                  <a:pt x="2271340" y="6218886"/>
                  <a:pt x="1990862" y="6286882"/>
                </a:cubicBezTo>
                <a:cubicBezTo>
                  <a:pt x="1710384" y="6354878"/>
                  <a:pt x="1620249" y="6232736"/>
                  <a:pt x="1465569" y="6286882"/>
                </a:cubicBezTo>
                <a:cubicBezTo>
                  <a:pt x="1310889" y="6341028"/>
                  <a:pt x="1108783" y="6268702"/>
                  <a:pt x="977046" y="6286882"/>
                </a:cubicBezTo>
                <a:cubicBezTo>
                  <a:pt x="845309" y="6305062"/>
                  <a:pt x="214803" y="6240031"/>
                  <a:pt x="0" y="6286882"/>
                </a:cubicBezTo>
                <a:cubicBezTo>
                  <a:pt x="-2736" y="6080723"/>
                  <a:pt x="47593" y="5935151"/>
                  <a:pt x="0" y="5589610"/>
                </a:cubicBezTo>
                <a:cubicBezTo>
                  <a:pt x="-47593" y="5244069"/>
                  <a:pt x="15391" y="5311884"/>
                  <a:pt x="0" y="5080944"/>
                </a:cubicBezTo>
                <a:cubicBezTo>
                  <a:pt x="-15391" y="4850004"/>
                  <a:pt x="24616" y="4839526"/>
                  <a:pt x="0" y="4698015"/>
                </a:cubicBezTo>
                <a:cubicBezTo>
                  <a:pt x="-24616" y="4556504"/>
                  <a:pt x="42921" y="4361522"/>
                  <a:pt x="0" y="4126481"/>
                </a:cubicBezTo>
                <a:cubicBezTo>
                  <a:pt x="-42921" y="3891440"/>
                  <a:pt x="11001" y="3685118"/>
                  <a:pt x="0" y="3429208"/>
                </a:cubicBezTo>
                <a:cubicBezTo>
                  <a:pt x="-11001" y="3173298"/>
                  <a:pt x="35590" y="3153981"/>
                  <a:pt x="0" y="2983411"/>
                </a:cubicBezTo>
                <a:cubicBezTo>
                  <a:pt x="-35590" y="2812841"/>
                  <a:pt x="39203" y="2730916"/>
                  <a:pt x="0" y="2537614"/>
                </a:cubicBezTo>
                <a:cubicBezTo>
                  <a:pt x="-39203" y="2344312"/>
                  <a:pt x="23266" y="2072072"/>
                  <a:pt x="0" y="1840342"/>
                </a:cubicBezTo>
                <a:cubicBezTo>
                  <a:pt x="-23266" y="1608612"/>
                  <a:pt x="3467" y="1358560"/>
                  <a:pt x="0" y="1143069"/>
                </a:cubicBezTo>
                <a:cubicBezTo>
                  <a:pt x="-3467" y="927578"/>
                  <a:pt x="16186" y="810365"/>
                  <a:pt x="0" y="697272"/>
                </a:cubicBezTo>
                <a:cubicBezTo>
                  <a:pt x="-16186" y="584179"/>
                  <a:pt x="74505" y="253390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accent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1066182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50800">
              <a:srgbClr val="FFC000">
                <a:alpha val="21000"/>
              </a:srgbClr>
            </a:glow>
          </a:effectLst>
        </p:spPr>
        <p:txBody>
          <a:bodyPr wrap="square" lIns="144000" tIns="144000" rIns="144000" bIns="10800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l-PL" sz="2800" b="1" dirty="0" smtClean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„Całe </a:t>
            </a:r>
            <a:r>
              <a:rPr lang="pl-PL" sz="2800" b="1" dirty="0" smtClean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Pismo przez Boga jest natchnione i pożyteczne do nauki, do wykrywania błędów, do poprawy, do wychowywania </a:t>
            </a:r>
            <a:r>
              <a:rPr lang="pl-PL" sz="2800" b="1" dirty="0" smtClean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     w </a:t>
            </a:r>
            <a:r>
              <a:rPr lang="pl-PL" sz="2800" b="1" dirty="0" smtClean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sprawiedliwości</a:t>
            </a:r>
            <a:r>
              <a:rPr lang="pl-PL" sz="2800" b="1" dirty="0" smtClean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</a:t>
            </a:r>
            <a:r>
              <a:rPr lang="pl-PL" sz="2800" b="1" dirty="0" smtClean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Aby człowiek Boży był doskonały, do wszelkiego dobrego dzieła przygotowany</a:t>
            </a:r>
            <a:r>
              <a:rPr lang="en-US" sz="2800" b="1" dirty="0" smtClean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”</a:t>
            </a:r>
            <a:endParaRPr lang="es-ES" sz="2800" b="1" dirty="0">
              <a:solidFill>
                <a:schemeClr val="accent1"/>
              </a:solidFill>
              <a:effectLst>
                <a:glow rad="228600">
                  <a:srgbClr val="FFC000">
                    <a:alpha val="21000"/>
                  </a:srgb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AA55B813-EB18-7B68-B448-4A77ABED6524}"/>
              </a:ext>
            </a:extLst>
          </p:cNvPr>
          <p:cNvSpPr txBox="1"/>
          <p:nvPr/>
        </p:nvSpPr>
        <p:spPr>
          <a:xfrm>
            <a:off x="8115296" y="6448704"/>
            <a:ext cx="40767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pl-P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Tymoteusza</a:t>
            </a:r>
            <a:r>
              <a:rPr lang="es-E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</a:t>
            </a:r>
            <a:r>
              <a:rPr lang="pl-PL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lang="es-E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16-17)</a:t>
            </a:r>
            <a:endParaRPr lang="es-E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56394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ppt/theme/themeOverride2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3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ppt/theme/themeOverride4.xml><?xml version="1.0" encoding="utf-8"?>
<a:themeOverride xmlns:a="http://schemas.openxmlformats.org/drawingml/2006/main">
  <a:clrScheme name="Personalizado 7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CE145B"/>
    </a:accent1>
    <a:accent2>
      <a:srgbClr val="92D050"/>
    </a:accent2>
    <a:accent3>
      <a:srgbClr val="FFFF66"/>
    </a:accent3>
    <a:accent4>
      <a:srgbClr val="33CCCC"/>
    </a:accent4>
    <a:accent5>
      <a:srgbClr val="9F07C9"/>
    </a:accent5>
    <a:accent6>
      <a:srgbClr val="5415F1"/>
    </a:accent6>
    <a:hlink>
      <a:srgbClr val="EF07DE"/>
    </a:hlink>
    <a:folHlink>
      <a:srgbClr val="B2B2B2"/>
    </a:folHlink>
  </a:clrScheme>
</a:themeOverride>
</file>

<file path=ppt/theme/themeOverride5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ppt/theme/themeOverride6.xml><?xml version="1.0" encoding="utf-8"?>
<a:themeOverride xmlns:a="http://schemas.openxmlformats.org/drawingml/2006/main">
  <a:clrScheme name="Personalizado 1">
    <a:dk1>
      <a:sysClr val="windowText" lastClr="000000"/>
    </a:dk1>
    <a:lt1>
      <a:sysClr val="window" lastClr="FFFFFF"/>
    </a:lt1>
    <a:dk2>
      <a:srgbClr val="44546A"/>
    </a:dk2>
    <a:lt2>
      <a:srgbClr val="33CCCC"/>
    </a:lt2>
    <a:accent1>
      <a:srgbClr val="339966"/>
    </a:accent1>
    <a:accent2>
      <a:srgbClr val="9900CC"/>
    </a:accent2>
    <a:accent3>
      <a:srgbClr val="FF3300"/>
    </a:accent3>
    <a:accent4>
      <a:srgbClr val="FFC000"/>
    </a:accent4>
    <a:accent5>
      <a:srgbClr val="0033CC"/>
    </a:accent5>
    <a:accent6>
      <a:srgbClr val="F5F01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488</Words>
  <Application>Microsoft Office PowerPoint</Application>
  <PresentationFormat>Niestandardowy</PresentationFormat>
  <Paragraphs>22</Paragraphs>
  <Slides>13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Tema de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Isabel Laveda</dc:creator>
  <cp:lastModifiedBy>Wiesław Szwajcowski</cp:lastModifiedBy>
  <cp:revision>56</cp:revision>
  <dcterms:created xsi:type="dcterms:W3CDTF">2026-08-22T18:31:20Z</dcterms:created>
  <dcterms:modified xsi:type="dcterms:W3CDTF">2026-10-01T20:15:44Z</dcterms:modified>
</cp:coreProperties>
</file>