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28" d="100"/>
          <a:sy n="28" d="100"/>
        </p:scale>
        <p:origin x="96" y="16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pt-BR" sz="2000" b="1" noProof="0" dirty="0"/>
            <a:t>Do chamado de Abrão em </a:t>
          </a:r>
          <a:r>
            <a:rPr lang="pt-BR" sz="2000" b="1" noProof="0" dirty="0" err="1"/>
            <a:t>Harã</a:t>
          </a:r>
          <a:r>
            <a:rPr lang="pt-BR" sz="2000" b="1" noProof="0" dirty="0"/>
            <a:t> à chegada de Jacó ao Egito: </a:t>
          </a:r>
          <a:br>
            <a:rPr lang="pt-BR" sz="2000" b="1" noProof="0" dirty="0"/>
          </a:br>
          <a:r>
            <a:rPr lang="pt-BR" sz="2000" b="1" noProof="0" dirty="0"/>
            <a:t>215 anos</a:t>
          </a:r>
          <a:endParaRPr lang="pt-BR" sz="2000" noProof="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pt-BR" sz="2000" b="1" noProof="0" dirty="0"/>
            <a:t>Da chegada de Jacó ao Egito ao Êxodo:</a:t>
          </a:r>
          <a:br>
            <a:rPr lang="pt-BR" sz="2000" b="1" noProof="0" dirty="0"/>
          </a:br>
          <a:r>
            <a:rPr lang="pt-BR" sz="2000" b="1" noProof="0" dirty="0"/>
            <a:t> 215 anos</a:t>
          </a:r>
          <a:endParaRPr lang="pt-BR" sz="2000" noProof="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pt-BR" noProof="0"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pt-BR" noProof="0"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pt-BR" noProof="0"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pt-BR" noProof="0"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pt-BR" sz="1800" b="1" noProof="0" dirty="0" err="1"/>
            <a:t>Amósis</a:t>
          </a:r>
          <a:r>
            <a:rPr lang="pt-BR" sz="1800" b="1" noProof="0" dirty="0"/>
            <a:t> I (1575/1550). Derrota os hicsos. Ele é o Faraó que "não conhecia José" e escravizou Israel (</a:t>
          </a:r>
          <a:r>
            <a:rPr lang="pt-BR" sz="1800" b="1" noProof="0" dirty="0" err="1"/>
            <a:t>Êx</a:t>
          </a:r>
          <a:r>
            <a:rPr lang="pt-BR" sz="1800" b="1" noProof="0" dirty="0"/>
            <a:t>. 1:8-12)</a:t>
          </a:r>
          <a:endParaRPr lang="pt-BR" sz="1800" noProof="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pt-BR" sz="1800" b="1" noProof="0" dirty="0" err="1"/>
            <a:t>Amenófis</a:t>
          </a:r>
          <a:r>
            <a:rPr lang="pt-BR" sz="1800" b="1" noProof="0" dirty="0"/>
            <a:t> I (1550/1530). Continuou a oprimir Israel (</a:t>
          </a:r>
          <a:r>
            <a:rPr lang="pt-BR" sz="1800" b="1" noProof="0" dirty="0" err="1"/>
            <a:t>Êx</a:t>
          </a:r>
          <a:r>
            <a:rPr lang="pt-BR" sz="1800" b="1" noProof="0" dirty="0"/>
            <a:t>. 1:13-14)</a:t>
          </a:r>
          <a:endParaRPr lang="pt-BR" sz="1800" noProof="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pt-BR" sz="1800" b="1" noProof="0" dirty="0" err="1"/>
            <a:t>Tutmósis</a:t>
          </a:r>
          <a:r>
            <a:rPr lang="pt-BR" sz="1800" b="1" noProof="0" dirty="0"/>
            <a:t> I (1530/1517). Mandou matar os meninos hebreus (</a:t>
          </a:r>
          <a:r>
            <a:rPr lang="pt-BR" sz="1800" b="1" noProof="0" dirty="0" err="1"/>
            <a:t>Êx</a:t>
          </a:r>
          <a:r>
            <a:rPr lang="pt-BR" sz="1800" b="1" noProof="0" dirty="0"/>
            <a:t>. 1:15-22)</a:t>
          </a:r>
          <a:endParaRPr lang="pt-BR" sz="1800" noProof="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pt-BR" sz="1800" b="1" noProof="0" dirty="0"/>
            <a:t>Moisés (1530/1410). Ele é adotado pela filha de </a:t>
          </a:r>
          <a:r>
            <a:rPr lang="pt-BR" sz="1800" b="1" noProof="0" dirty="0" err="1"/>
            <a:t>Tutmósis</a:t>
          </a:r>
          <a:r>
            <a:rPr lang="pt-BR" sz="1800" b="1" noProof="0" dirty="0"/>
            <a:t> I, </a:t>
          </a:r>
          <a:r>
            <a:rPr lang="pt-BR" sz="1800" b="1" noProof="0" dirty="0" err="1"/>
            <a:t>Hatshepsut</a:t>
          </a:r>
          <a:endParaRPr lang="pt-BR" sz="1800" noProof="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pt-BR" sz="1800" b="1" noProof="0" dirty="0" err="1"/>
            <a:t>Tutmósis</a:t>
          </a:r>
          <a:r>
            <a:rPr lang="pt-BR" sz="1800" b="1" noProof="0" dirty="0"/>
            <a:t> II (1517/?). Em seu reinado, Moisés foge do Egito (1490)</a:t>
          </a:r>
          <a:endParaRPr lang="pt-BR" sz="1800" noProof="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pt-BR" sz="1800" b="1" noProof="0" dirty="0" err="1"/>
            <a:t>Hatshepsut</a:t>
          </a:r>
          <a:r>
            <a:rPr lang="pt-BR" sz="1800" b="1" noProof="0" dirty="0"/>
            <a:t> (?/1479). Morre antes de seu "filho" retorne ao Egito</a:t>
          </a:r>
          <a:endParaRPr lang="pt-BR" sz="1800" noProof="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pt-BR" sz="1800" b="1" noProof="0" dirty="0" err="1"/>
            <a:t>Tutmósis</a:t>
          </a:r>
          <a:r>
            <a:rPr lang="pt-BR" sz="1800" b="1" noProof="0" dirty="0"/>
            <a:t> III (1479/1450). O Faraó do Êxodo. Seu filho primogênito estava "encarregado do gado", mas nunca reinou, pois morreu na 10ª praga.</a:t>
          </a:r>
          <a:endParaRPr lang="pt-BR" sz="1800" noProof="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pt-BR" sz="1800" b="1" noProof="0" dirty="0" err="1"/>
            <a:t>Amenófis</a:t>
          </a:r>
          <a:r>
            <a:rPr lang="pt-BR" sz="1800" b="1" noProof="0" dirty="0"/>
            <a:t> II (1450/1424). Filho de </a:t>
          </a:r>
          <a:r>
            <a:rPr lang="pt-BR" sz="1800" b="1" noProof="0" dirty="0" err="1"/>
            <a:t>Tutmés</a:t>
          </a:r>
          <a:r>
            <a:rPr lang="pt-BR" sz="1800" b="1" noProof="0" dirty="0"/>
            <a:t> III, mas não seu primogênito</a:t>
          </a:r>
          <a:endParaRPr lang="pt-BR" sz="1800" noProof="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36834">
        <dgm:presLayoutVars>
          <dgm:bulletEnabled val="1"/>
        </dgm:presLayoutVars>
      </dgm:prSet>
      <dgm:spPr/>
    </dgm:pt>
    <dgm:pt modelId="{C339DD00-7089-4D95-B2E0-DE6E76573600}" type="pres">
      <dgm:prSet presAssocID="{280F5712-1D89-4052-9D5D-FB8A7BCB1CB5}" presName="rect2" presStyleLbl="fgImgPlace1" presStyleIdx="6" presStyleCnt="8" custLinFactNeighborX="-98725"/>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pt-BR" sz="2000" b="1" noProof="0" dirty="0"/>
            <a:t>Eles nomearam comissários para forçá-los a construir edifícios (</a:t>
          </a:r>
          <a:r>
            <a:rPr lang="pt-BR" sz="2000" b="1" noProof="0" dirty="0" err="1"/>
            <a:t>Êx</a:t>
          </a:r>
          <a:r>
            <a:rPr lang="pt-BR" sz="2000" b="1" noProof="0" dirty="0"/>
            <a:t>. 1:11)</a:t>
          </a:r>
          <a:endParaRPr lang="pt-BR" sz="2000" noProof="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pt-BR" sz="2000" b="1" noProof="0" dirty="0"/>
            <a:t>Endureceram suas demandas, transformando-os em trabalhadores/escravos (</a:t>
          </a:r>
          <a:r>
            <a:rPr lang="pt-BR" sz="2000" b="1" noProof="0" dirty="0" err="1"/>
            <a:t>Êx</a:t>
          </a:r>
          <a:r>
            <a:rPr lang="pt-BR" sz="2000" b="1" noProof="0" dirty="0"/>
            <a:t>. 1:13-14)</a:t>
          </a:r>
          <a:endParaRPr lang="pt-BR" sz="2000" noProof="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pt-BR" sz="2000" b="1" noProof="0" dirty="0"/>
            <a:t>Decretaram a morte dos homens, usando parteiras (</a:t>
          </a:r>
          <a:r>
            <a:rPr lang="pt-BR" sz="2000" b="1" noProof="0" dirty="0" err="1"/>
            <a:t>Êx</a:t>
          </a:r>
          <a:r>
            <a:rPr lang="pt-BR" sz="2000" b="1" noProof="0" dirty="0"/>
            <a:t>. 1:15-16)</a:t>
          </a:r>
          <a:endParaRPr lang="pt-BR" sz="2000" noProof="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pt-BR" sz="2000" b="1" noProof="0" dirty="0"/>
            <a:t>Finalmente, impuseram à força a morte dos filhos do sexo masculino (</a:t>
          </a:r>
          <a:r>
            <a:rPr lang="pt-BR" sz="2000" b="1" noProof="0" dirty="0" err="1"/>
            <a:t>Êx</a:t>
          </a:r>
          <a:r>
            <a:rPr lang="pt-BR" sz="2000" b="1" noProof="0" dirty="0"/>
            <a:t>. 1:22)</a:t>
          </a:r>
          <a:endParaRPr lang="pt-BR" sz="2000" noProof="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Do chamado de Abrão em </a:t>
          </a:r>
          <a:r>
            <a:rPr lang="pt-BR" sz="2000" b="1" kern="1200" noProof="0" dirty="0" err="1"/>
            <a:t>Harã</a:t>
          </a:r>
          <a:r>
            <a:rPr lang="pt-BR" sz="2000" b="1" kern="1200" noProof="0" dirty="0"/>
            <a:t> à chegada de Jacó ao Egito: </a:t>
          </a:r>
          <a:br>
            <a:rPr lang="pt-BR" sz="2000" b="1" kern="1200" noProof="0" dirty="0"/>
          </a:br>
          <a:r>
            <a:rPr lang="pt-BR" sz="2000" b="1" kern="1200" noProof="0" dirty="0"/>
            <a:t>215 anos</a:t>
          </a:r>
          <a:endParaRPr lang="pt-BR" sz="2000" kern="1200" noProof="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Da chegada de Jacó ao Egito ao Êxodo:</a:t>
          </a:r>
          <a:br>
            <a:rPr lang="pt-BR" sz="2000" b="1" kern="1200" noProof="0" dirty="0"/>
          </a:br>
          <a:r>
            <a:rPr lang="pt-BR" sz="2000" b="1" kern="1200" noProof="0" dirty="0"/>
            <a:t> 215 anos</a:t>
          </a:r>
          <a:endParaRPr lang="pt-BR" sz="2000" kern="1200" noProof="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pt-BR" sz="6000" kern="1200" noProof="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pt-BR" sz="6000" kern="1200" noProof="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pt-BR" sz="5900" kern="1200" noProof="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pt-BR" sz="5800" kern="1200" noProof="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386889" y="154809"/>
          <a:ext cx="3927129" cy="1061248"/>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Amósis</a:t>
          </a:r>
          <a:r>
            <a:rPr lang="pt-BR" sz="1800" b="1" kern="1200" noProof="0" dirty="0"/>
            <a:t> I (1575/1550). Derrota os hicsos. Ele é o Faraó que "não conhecia José" e escravizou Israel (</a:t>
          </a:r>
          <a:r>
            <a:rPr lang="pt-BR" sz="1800" b="1" kern="1200" noProof="0" dirty="0" err="1"/>
            <a:t>Êx</a:t>
          </a:r>
          <a:r>
            <a:rPr lang="pt-BR" sz="1800" b="1" kern="1200" noProof="0" dirty="0"/>
            <a:t>. 1:8-12)</a:t>
          </a:r>
          <a:endParaRPr lang="pt-BR" sz="1800" kern="1200" noProof="0" dirty="0"/>
        </a:p>
      </dsp:txBody>
      <dsp:txXfrm>
        <a:off x="386889" y="154809"/>
        <a:ext cx="3927129" cy="1061248"/>
      </dsp:txXfrm>
    </dsp:sp>
    <dsp:sp modelId="{63D04BA7-DCEC-4E13-B4EA-D6E4D468A75B}">
      <dsp:nvSpPr>
        <dsp:cNvPr id="0" name=""/>
        <dsp:cNvSpPr/>
      </dsp:nvSpPr>
      <dsp:spPr>
        <a:xfrm>
          <a:off x="196654" y="1517"/>
          <a:ext cx="742874" cy="1114311"/>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572852" y="168031"/>
          <a:ext cx="3297083" cy="1030338"/>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97883"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Amenófis</a:t>
          </a:r>
          <a:r>
            <a:rPr lang="pt-BR" sz="1800" b="1" kern="1200" noProof="0" dirty="0"/>
            <a:t> I (1550/1530). Continuou a oprimir Israel (</a:t>
          </a:r>
          <a:r>
            <a:rPr lang="pt-BR" sz="1800" b="1" kern="1200" noProof="0" dirty="0" err="1"/>
            <a:t>Êx</a:t>
          </a:r>
          <a:r>
            <a:rPr lang="pt-BR" sz="1800" b="1" kern="1200" noProof="0" dirty="0"/>
            <a:t>. 1:13-14)</a:t>
          </a:r>
          <a:endParaRPr lang="pt-BR" sz="1800" kern="1200" noProof="0" dirty="0"/>
        </a:p>
      </dsp:txBody>
      <dsp:txXfrm>
        <a:off x="4572852" y="168031"/>
        <a:ext cx="3297083" cy="1030338"/>
      </dsp:txXfrm>
    </dsp:sp>
    <dsp:sp modelId="{E173E195-7227-4497-BEC4-905339BC0AEE}">
      <dsp:nvSpPr>
        <dsp:cNvPr id="0" name=""/>
        <dsp:cNvSpPr/>
      </dsp:nvSpPr>
      <dsp:spPr>
        <a:xfrm>
          <a:off x="4435473" y="19205"/>
          <a:ext cx="721236" cy="108185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132889" y="154809"/>
          <a:ext cx="3395995" cy="106124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Tutmósis</a:t>
          </a:r>
          <a:r>
            <a:rPr lang="pt-BR" sz="1800" b="1" kern="1200" noProof="0" dirty="0"/>
            <a:t> I (1530/1517). Mandou matar os meninos hebreus (</a:t>
          </a:r>
          <a:r>
            <a:rPr lang="pt-BR" sz="1800" b="1" kern="1200" noProof="0" dirty="0" err="1"/>
            <a:t>Êx</a:t>
          </a:r>
          <a:r>
            <a:rPr lang="pt-BR" sz="1800" b="1" kern="1200" noProof="0" dirty="0"/>
            <a:t>. 1:15-22)</a:t>
          </a:r>
          <a:endParaRPr lang="pt-BR" sz="1800" kern="1200" noProof="0" dirty="0"/>
        </a:p>
      </dsp:txBody>
      <dsp:txXfrm>
        <a:off x="8132889" y="154809"/>
        <a:ext cx="3395995" cy="1061248"/>
      </dsp:txXfrm>
    </dsp:sp>
    <dsp:sp modelId="{51003E69-EDD3-479C-8F2F-75C20848753B}">
      <dsp:nvSpPr>
        <dsp:cNvPr id="0" name=""/>
        <dsp:cNvSpPr/>
      </dsp:nvSpPr>
      <dsp:spPr>
        <a:xfrm>
          <a:off x="7991389" y="1517"/>
          <a:ext cx="742874" cy="1114311"/>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671689" y="1490803"/>
          <a:ext cx="3395995" cy="1061248"/>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a:t>Moisés (1530/1410). Ele é adotado pela filha de </a:t>
          </a:r>
          <a:r>
            <a:rPr lang="pt-BR" sz="1800" b="1" kern="1200" noProof="0" dirty="0" err="1"/>
            <a:t>Tutmósis</a:t>
          </a:r>
          <a:r>
            <a:rPr lang="pt-BR" sz="1800" b="1" kern="1200" noProof="0" dirty="0"/>
            <a:t> I, </a:t>
          </a:r>
          <a:r>
            <a:rPr lang="pt-BR" sz="1800" b="1" kern="1200" noProof="0" dirty="0" err="1"/>
            <a:t>Hatshepsut</a:t>
          </a:r>
          <a:endParaRPr lang="pt-BR" sz="1800" kern="1200" noProof="0" dirty="0"/>
        </a:p>
      </dsp:txBody>
      <dsp:txXfrm>
        <a:off x="671689" y="1490803"/>
        <a:ext cx="3395995" cy="1061248"/>
      </dsp:txXfrm>
    </dsp:sp>
    <dsp:sp modelId="{7AB22805-E85F-4733-A861-88881A3A3B53}">
      <dsp:nvSpPr>
        <dsp:cNvPr id="0" name=""/>
        <dsp:cNvSpPr/>
      </dsp:nvSpPr>
      <dsp:spPr>
        <a:xfrm>
          <a:off x="530189" y="1337511"/>
          <a:ext cx="742874" cy="1114311"/>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30639" y="1490803"/>
          <a:ext cx="3395995" cy="1061248"/>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Tutmósis</a:t>
          </a:r>
          <a:r>
            <a:rPr lang="pt-BR" sz="1800" b="1" kern="1200" noProof="0" dirty="0"/>
            <a:t> II (1517/?). Em seu reinado, Moisés foge do Egito (1490)</a:t>
          </a:r>
          <a:endParaRPr lang="pt-BR" sz="1800" kern="1200" noProof="0" dirty="0"/>
        </a:p>
      </dsp:txBody>
      <dsp:txXfrm>
        <a:off x="4330639" y="1490803"/>
        <a:ext cx="3395995" cy="1061248"/>
      </dsp:txXfrm>
    </dsp:sp>
    <dsp:sp modelId="{EAA23E0C-F686-4F0A-A517-C414B63058EA}">
      <dsp:nvSpPr>
        <dsp:cNvPr id="0" name=""/>
        <dsp:cNvSpPr/>
      </dsp:nvSpPr>
      <dsp:spPr>
        <a:xfrm>
          <a:off x="4189139" y="1337511"/>
          <a:ext cx="742874" cy="1114311"/>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89589" y="1490803"/>
          <a:ext cx="3395995" cy="1061248"/>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Hatshepsut</a:t>
          </a:r>
          <a:r>
            <a:rPr lang="pt-BR" sz="1800" b="1" kern="1200" noProof="0" dirty="0"/>
            <a:t> (?/1479). Morre antes de seu "filho" retorne ao Egito</a:t>
          </a:r>
          <a:endParaRPr lang="pt-BR" sz="1800" kern="1200" noProof="0" dirty="0"/>
        </a:p>
      </dsp:txBody>
      <dsp:txXfrm>
        <a:off x="7989589" y="1490803"/>
        <a:ext cx="3395995" cy="1061248"/>
      </dsp:txXfrm>
    </dsp:sp>
    <dsp:sp modelId="{B1F7F442-7D03-4F71-9FCA-827703E76CCF}">
      <dsp:nvSpPr>
        <dsp:cNvPr id="0" name=""/>
        <dsp:cNvSpPr/>
      </dsp:nvSpPr>
      <dsp:spPr>
        <a:xfrm>
          <a:off x="7848089" y="1337511"/>
          <a:ext cx="742874" cy="1114311"/>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804974" y="2826797"/>
          <a:ext cx="4646876" cy="106124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Tutmósis</a:t>
          </a:r>
          <a:r>
            <a:rPr lang="pt-BR" sz="1800" b="1" kern="1200" noProof="0" dirty="0"/>
            <a:t> III (1479/1450). O Faraó do Êxodo. Seu filho primogênito estava "encarregado do gado", mas nunca reinou, pois morreu na 10ª praga.</a:t>
          </a:r>
          <a:endParaRPr lang="pt-BR" sz="1800" kern="1200" noProof="0" dirty="0"/>
        </a:p>
      </dsp:txBody>
      <dsp:txXfrm>
        <a:off x="1804974" y="2826797"/>
        <a:ext cx="4646876" cy="1061248"/>
      </dsp:txXfrm>
    </dsp:sp>
    <dsp:sp modelId="{C339DD00-7089-4D95-B2E0-DE6E76573600}">
      <dsp:nvSpPr>
        <dsp:cNvPr id="0" name=""/>
        <dsp:cNvSpPr/>
      </dsp:nvSpPr>
      <dsp:spPr>
        <a:xfrm>
          <a:off x="1555512" y="2673506"/>
          <a:ext cx="742874" cy="1114311"/>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6714804" y="2826797"/>
          <a:ext cx="3395995" cy="1061248"/>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8819"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noProof="0" dirty="0" err="1"/>
            <a:t>Amenófis</a:t>
          </a:r>
          <a:r>
            <a:rPr lang="pt-BR" sz="1800" b="1" kern="1200" noProof="0" dirty="0"/>
            <a:t> II (1450/1424). Filho de </a:t>
          </a:r>
          <a:r>
            <a:rPr lang="pt-BR" sz="1800" b="1" kern="1200" noProof="0" dirty="0" err="1"/>
            <a:t>Tutmés</a:t>
          </a:r>
          <a:r>
            <a:rPr lang="pt-BR" sz="1800" b="1" kern="1200" noProof="0" dirty="0"/>
            <a:t> III, mas não seu primogênito</a:t>
          </a:r>
          <a:endParaRPr lang="pt-BR" sz="1800" kern="1200" noProof="0" dirty="0"/>
        </a:p>
      </dsp:txBody>
      <dsp:txXfrm>
        <a:off x="6714804" y="2826797"/>
        <a:ext cx="3395995" cy="1061248"/>
      </dsp:txXfrm>
    </dsp:sp>
    <dsp:sp modelId="{1E737C63-FDB9-4516-9801-EFB03FB652FC}">
      <dsp:nvSpPr>
        <dsp:cNvPr id="0" name=""/>
        <dsp:cNvSpPr/>
      </dsp:nvSpPr>
      <dsp:spPr>
        <a:xfrm>
          <a:off x="6573305" y="2673506"/>
          <a:ext cx="742874" cy="1114311"/>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Eles nomearam comissários para forçá-los a construir edifícios (</a:t>
          </a:r>
          <a:r>
            <a:rPr lang="pt-BR" sz="2000" b="1" kern="1200" noProof="0" dirty="0" err="1"/>
            <a:t>Êx</a:t>
          </a:r>
          <a:r>
            <a:rPr lang="pt-BR" sz="2000" b="1" kern="1200" noProof="0" dirty="0"/>
            <a:t>. 1:11)</a:t>
          </a:r>
          <a:endParaRPr lang="pt-BR" sz="2000" kern="1200" noProof="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Endureceram suas demandas, transformando-os em trabalhadores/escravos (</a:t>
          </a:r>
          <a:r>
            <a:rPr lang="pt-BR" sz="2000" b="1" kern="1200" noProof="0" dirty="0" err="1"/>
            <a:t>Êx</a:t>
          </a:r>
          <a:r>
            <a:rPr lang="pt-BR" sz="2000" b="1" kern="1200" noProof="0" dirty="0"/>
            <a:t>. 1:13-14)</a:t>
          </a:r>
          <a:endParaRPr lang="pt-BR" sz="2000" kern="1200" noProof="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Decretaram a morte dos homens, usando parteiras (</a:t>
          </a:r>
          <a:r>
            <a:rPr lang="pt-BR" sz="2000" b="1" kern="1200" noProof="0" dirty="0" err="1"/>
            <a:t>Êx</a:t>
          </a:r>
          <a:r>
            <a:rPr lang="pt-BR" sz="2000" b="1" kern="1200" noProof="0" dirty="0"/>
            <a:t>. 1:15-16)</a:t>
          </a:r>
          <a:endParaRPr lang="pt-BR" sz="2000" kern="1200" noProof="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pt-BR" sz="2000" b="1" kern="1200" noProof="0" dirty="0"/>
            <a:t>Finalmente, impuseram à força a morte dos filhos do sexo masculino (</a:t>
          </a:r>
          <a:r>
            <a:rPr lang="pt-BR" sz="2000" b="1" kern="1200" noProof="0" dirty="0" err="1"/>
            <a:t>Êx</a:t>
          </a:r>
          <a:r>
            <a:rPr lang="pt-BR" sz="2000" b="1" kern="1200" noProof="0" dirty="0"/>
            <a:t>. 1:22)</a:t>
          </a:r>
          <a:endParaRPr lang="pt-BR" sz="2000" kern="1200" noProof="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30/06/2025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30/06/2025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30/06/2025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086225"/>
            <a:ext cx="5001186" cy="2800767"/>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pt-BR" sz="4400" b="1" spc="300" noProof="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O POVO OPRIMIDO E O NASCIMENTO DE MOISÉS</a:t>
            </a: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pt-BR" sz="1600" b="1" dirty="0">
                <a:solidFill>
                  <a:srgbClr val="147270"/>
                </a:solidFill>
              </a:rPr>
              <a:t>Lição 1 para 5 de julho de 2025</a:t>
            </a:r>
            <a:endParaRPr lang="pt-BR" sz="1600" b="1" noProof="0" dirty="0">
              <a:solidFill>
                <a:srgbClr val="147270"/>
              </a:solidFill>
            </a:endParaRP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t-BR" sz="4400" b="1" dirty="0">
                <a:ln/>
                <a:solidFill>
                  <a:schemeClr val="accent2">
                    <a:lumMod val="75000"/>
                  </a:schemeClr>
                </a:solidFill>
              </a:rPr>
              <a:t>O LIBERTADOR FRACASSADO</a:t>
            </a:r>
            <a:endParaRPr lang="pt-BR" sz="4400" b="1" noProof="0" dirty="0">
              <a:ln/>
              <a:solidFill>
                <a:schemeClr val="accent2">
                  <a:lumMod val="75000"/>
                </a:schemeClr>
              </a:solidFill>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pt-BR" b="1" noProof="0"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t>
            </a:r>
            <a:r>
              <a:rPr lang="pt-BR"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Quando Faraó soube desse fato, procurou matar Moisés; mas Moisés fugiu de diante de Faraó, e habitou na terra de Midiã</a:t>
            </a:r>
            <a:r>
              <a:rPr lang="pt-BR" b="1" noProof="0"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pt-BR" sz="1400" b="1" noProof="0"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(Êxodo 2:15)</a:t>
            </a:r>
            <a:endParaRPr lang="pt-BR" b="1" noProof="0"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pt-BR" sz="2000" b="1" dirty="0">
                <a:solidFill>
                  <a:schemeClr val="bg1"/>
                </a:solidFill>
                <a:effectLst>
                  <a:outerShdw blurRad="38100" dist="38100" dir="2700000" algn="tl">
                    <a:srgbClr val="000000">
                      <a:alpha val="43137"/>
                    </a:srgbClr>
                  </a:outerShdw>
                </a:effectLst>
              </a:rPr>
              <a:t>Pouco se sabe sobre a juventude de Moisés. Como possível herdeiro do trono, ele seria educado para isso, incluindo experiência militar e política</a:t>
            </a:r>
            <a:r>
              <a:rPr lang="pt-BR" sz="2000" b="1" noProof="0" dirty="0">
                <a:solidFill>
                  <a:schemeClr val="bg1"/>
                </a:solidFill>
                <a:effectLst>
                  <a:outerShdw blurRad="38100" dist="38100" dir="2700000" algn="tl">
                    <a:srgbClr val="000000">
                      <a:alpha val="43137"/>
                    </a:srgbClr>
                  </a:outerShdw>
                </a:effectLst>
              </a:rPr>
              <a:t> </a:t>
            </a:r>
            <a:r>
              <a:rPr lang="pt-BR" sz="1600" b="1" noProof="0" dirty="0">
                <a:solidFill>
                  <a:schemeClr val="bg1"/>
                </a:solidFill>
                <a:effectLst>
                  <a:outerShdw blurRad="38100" dist="38100" dir="2700000" algn="tl">
                    <a:srgbClr val="000000">
                      <a:alpha val="43137"/>
                    </a:srgbClr>
                  </a:outerShdw>
                </a:effectLst>
              </a:rPr>
              <a:t>(E.G.W. “Patriarcas y profetas”, pág. 223)</a:t>
            </a:r>
            <a:r>
              <a:rPr lang="pt-BR" sz="2000" b="1" noProof="0"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600" y="3193969"/>
            <a:ext cx="7312024" cy="2246769"/>
          </a:xfrm>
          <a:prstGeom prst="rect">
            <a:avLst/>
          </a:prstGeom>
          <a:noFill/>
        </p:spPr>
        <p:txBody>
          <a:bodyPr wrap="square">
            <a:spAutoFit/>
          </a:bodyPr>
          <a:lstStyle/>
          <a:p>
            <a:pPr>
              <a:spcBef>
                <a:spcPts val="600"/>
              </a:spcBef>
            </a:pPr>
            <a:r>
              <a:rPr lang="pt-BR" sz="2000" b="1" dirty="0">
                <a:solidFill>
                  <a:schemeClr val="bg1"/>
                </a:solidFill>
                <a:effectLst>
                  <a:outerShdw blurRad="38100" dist="38100" dir="2700000" algn="tl">
                    <a:srgbClr val="000000">
                      <a:alpha val="43137"/>
                    </a:srgbClr>
                  </a:outerShdw>
                </a:effectLst>
              </a:rPr>
              <a:t>Sabemos que, pouco antes de Moisés completar 40 anos, devido a intrigas políticas, </a:t>
            </a:r>
            <a:r>
              <a:rPr lang="pt-BR" sz="2000" b="1" dirty="0" err="1">
                <a:solidFill>
                  <a:schemeClr val="bg1"/>
                </a:solidFill>
                <a:effectLst>
                  <a:outerShdw blurRad="38100" dist="38100" dir="2700000" algn="tl">
                    <a:srgbClr val="000000">
                      <a:alpha val="43137"/>
                    </a:srgbClr>
                  </a:outerShdw>
                </a:effectLst>
              </a:rPr>
              <a:t>Tutmés</a:t>
            </a:r>
            <a:r>
              <a:rPr lang="pt-BR" sz="2000" b="1" dirty="0">
                <a:solidFill>
                  <a:schemeClr val="bg1"/>
                </a:solidFill>
                <a:effectLst>
                  <a:outerShdw blurRad="38100" dist="38100" dir="2700000" algn="tl">
                    <a:srgbClr val="000000">
                      <a:alpha val="43137"/>
                    </a:srgbClr>
                  </a:outerShdw>
                </a:effectLst>
              </a:rPr>
              <a:t> II foi proclamado faraó. Moisés então sentiu que havia chegado a hora de libertar seu povo Israel. Mas ele começou sua libertação matando um egípcio. Um erro grave (Êxodo 2:11-12). </a:t>
            </a:r>
            <a:br>
              <a:rPr lang="pt-BR" sz="2000" b="1" dirty="0">
                <a:solidFill>
                  <a:schemeClr val="bg1"/>
                </a:solidFill>
                <a:effectLst>
                  <a:outerShdw blurRad="38100" dist="38100" dir="2700000" algn="tl">
                    <a:srgbClr val="000000">
                      <a:alpha val="43137"/>
                    </a:srgbClr>
                  </a:outerShdw>
                </a:effectLst>
              </a:rPr>
            </a:br>
            <a:r>
              <a:rPr lang="pt-BR" sz="2000" b="1" dirty="0">
                <a:solidFill>
                  <a:schemeClr val="bg1"/>
                </a:solidFill>
                <a:effectLst>
                  <a:outerShdw blurRad="38100" dist="38100" dir="2700000" algn="tl">
                    <a:srgbClr val="000000">
                      <a:alpha val="43137"/>
                    </a:srgbClr>
                  </a:outerShdw>
                </a:effectLst>
              </a:rPr>
              <a:t>Nem mesmo seu povo o considerava seu libertador (Êxodo 2:13-14; Atos 7:25)</a:t>
            </a:r>
            <a:r>
              <a:rPr lang="pt-BR" sz="2000" b="1" noProof="0" dirty="0">
                <a:solidFill>
                  <a:schemeClr val="bg1"/>
                </a:solidFill>
                <a:effectLst>
                  <a:outerShdw blurRad="38100" dist="38100" dir="2700000" algn="tl">
                    <a:srgbClr val="000000">
                      <a:alpha val="43137"/>
                    </a:srgbClr>
                  </a:outerShdw>
                </a:effectLst>
              </a:rPr>
              <a:t>.</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9" y="5479840"/>
            <a:ext cx="7232417" cy="1323439"/>
          </a:xfrm>
          <a:prstGeom prst="rect">
            <a:avLst/>
          </a:prstGeom>
          <a:noFill/>
        </p:spPr>
        <p:txBody>
          <a:bodyPr wrap="square">
            <a:spAutoFit/>
          </a:bodyPr>
          <a:lstStyle/>
          <a:p>
            <a:pPr>
              <a:spcBef>
                <a:spcPts val="600"/>
              </a:spcBef>
            </a:pPr>
            <a:r>
              <a:rPr lang="pt-BR" sz="2000" b="1" dirty="0">
                <a:solidFill>
                  <a:schemeClr val="bg1"/>
                </a:solidFill>
                <a:effectLst>
                  <a:outerShdw blurRad="38100" dist="38100" dir="2700000" algn="tl">
                    <a:srgbClr val="000000">
                      <a:alpha val="43137"/>
                    </a:srgbClr>
                  </a:outerShdw>
                </a:effectLst>
              </a:rPr>
              <a:t>Em poucos dias, ele deixou de ser um membro respeitado da corte do Faraó para se tornar um pastor fugitivo (Êxodo 2:15-22). No entanto, Deus não rejeitou Moisés, mas continuou a contar com ele, apesar de seus erros</a:t>
            </a:r>
            <a:r>
              <a:rPr lang="pt-BR" sz="2000" b="1" noProof="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832092"/>
          </a:xfrm>
          <a:prstGeom prst="rect">
            <a:avLst/>
          </a:prstGeom>
          <a:noFill/>
        </p:spPr>
        <p:txBody>
          <a:bodyPr wrap="square">
            <a:spAutoFit/>
          </a:bodyPr>
          <a:lstStyle/>
          <a:p>
            <a:pPr>
              <a:spcBef>
                <a:spcPts val="600"/>
              </a:spcBef>
            </a:pPr>
            <a:r>
              <a:rPr lang="pt-BR" sz="2800" b="1" noProof="0" dirty="0">
                <a:latin typeface="Constantia" panose="02030602050306030303" pitchFamily="18" charset="0"/>
              </a:rPr>
              <a:t>“</a:t>
            </a:r>
            <a:r>
              <a:rPr lang="pt-BR" sz="2800" b="1" dirty="0">
                <a:latin typeface="Constantia" panose="02030602050306030303" pitchFamily="18" charset="0"/>
              </a:rPr>
              <a:t>O magnífico palácio do faraó e o trono do monarca foram oferecidos a Moisés para seduzi-lo; mas ele sabia que os prazeres pecaminosos que fazem os homens esquecerem de Deus prevaleciam em seus tribunais senhoriais. Ele viu além do esplendoroso palácio, além da coroa de um monarca, as altas honras que serão concedidas aos santos do Altíssimo em um reino que não terá mancha de pecado. Ele viu pela fé uma coroa imperecível que o Rei do céu colocará na testa do vencedor. Essa fé o induziu a se separar dos senhores desta terra e a se unir à nação humilde, pobre e desprezada que preferia obedecer a Deus a servir ao pecado.</a:t>
            </a:r>
            <a:endParaRPr lang="pt-BR"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8175987" y="6383979"/>
            <a:ext cx="3847400" cy="338554"/>
          </a:xfrm>
          <a:prstGeom prst="rect">
            <a:avLst/>
          </a:prstGeom>
          <a:noFill/>
        </p:spPr>
        <p:txBody>
          <a:bodyPr wrap="none" rtlCol="0">
            <a:spAutoFit/>
          </a:bodyPr>
          <a:lstStyle/>
          <a:p>
            <a:pPr algn="r"/>
            <a:r>
              <a:rPr lang="pt-BR" sz="1600" b="1" noProof="0" dirty="0"/>
              <a:t>E. G. W. (</a:t>
            </a:r>
            <a:r>
              <a:rPr lang="pt-BR" sz="1600" b="1" dirty="0"/>
              <a:t>Patriarcas e profetas</a:t>
            </a:r>
            <a:r>
              <a:rPr lang="pt-BR" sz="1600" b="1" noProof="0" dirty="0"/>
              <a:t>, pág. 224)</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84095" y="135791"/>
            <a:ext cx="4176410" cy="6586418"/>
          </a:xfrm>
          <a:prstGeom prst="rect">
            <a:avLst/>
          </a:prstGeom>
          <a:noFill/>
        </p:spPr>
        <p:txBody>
          <a:bodyPr wrap="square">
            <a:spAutoFit/>
          </a:bodyPr>
          <a:lstStyle/>
          <a:p>
            <a:pPr lvl="0" algn="ctr">
              <a:defRPr/>
            </a:pPr>
            <a:r>
              <a:rPr lang="pt-BR" sz="28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“Os israelitas, gemendo por causa </a:t>
            </a:r>
            <a:br>
              <a:rPr lang="pt-BR" sz="28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br>
            <a:r>
              <a:rPr lang="pt-BR" sz="28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de sua escravidão, clamaram, e seu clamor subiu a Deus por causa de sua escravidão. Deus ouviu seu gemido e lembrou-se de sua aliança com Abraão, Isaque e Jacó. E Deus olhou para os israelitas e reconheceu sua condição”</a:t>
            </a:r>
            <a:endParaRPr kumimoji="0" lang="pt-BR"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lvl="0" algn="ctr">
              <a:spcBef>
                <a:spcPts val="1200"/>
              </a:spcBef>
              <a:defRPr/>
            </a:pPr>
            <a:r>
              <a:rPr lang="pt-BR" sz="20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Êxodo </a:t>
            </a:r>
            <a:r>
              <a:rPr kumimoji="0" lang="pt-BR" sz="20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2:23-25</a:t>
            </a:r>
          </a:p>
        </p:txBody>
      </p:sp>
    </p:spTree>
    <p:extLst>
      <p:ext uri="{BB962C8B-B14F-4D97-AF65-F5344CB8AC3E}">
        <p14:creationId xmlns:p14="http://schemas.microsoft.com/office/powerpoint/2010/main" val="32338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250074" y="4400445"/>
            <a:ext cx="5941925" cy="2246769"/>
          </a:xfrm>
          <a:prstGeom prst="rect">
            <a:avLst/>
          </a:prstGeom>
          <a:noFill/>
        </p:spPr>
        <p:txBody>
          <a:bodyPr wrap="square" rtlCol="0">
            <a:spAutoFit/>
          </a:bodyPr>
          <a:lstStyle/>
          <a:p>
            <a:pPr>
              <a:spcBef>
                <a:spcPts val="1200"/>
              </a:spcBef>
            </a:pPr>
            <a:r>
              <a:rPr lang="pt-BR" sz="2000" b="1" dirty="0">
                <a:solidFill>
                  <a:schemeClr val="bg1"/>
                </a:solidFill>
                <a:effectLst>
                  <a:glow rad="101600">
                    <a:srgbClr val="4E5AC2"/>
                  </a:glow>
                </a:effectLst>
              </a:rPr>
              <a:t>O povo de Deus no Egito</a:t>
            </a:r>
            <a:r>
              <a:rPr lang="pt-BR" sz="2000" b="1" noProof="0" dirty="0">
                <a:solidFill>
                  <a:schemeClr val="bg1"/>
                </a:solidFill>
              </a:rPr>
              <a:t> </a:t>
            </a:r>
            <a:r>
              <a:rPr lang="pt-BR" sz="2000" b="1" noProof="0" dirty="0"/>
              <a:t>(Êxodo 1:1-14)</a:t>
            </a:r>
          </a:p>
          <a:p>
            <a:pPr>
              <a:spcBef>
                <a:spcPts val="1200"/>
              </a:spcBef>
            </a:pPr>
            <a:r>
              <a:rPr lang="pt-BR" sz="2000" b="1" dirty="0">
                <a:solidFill>
                  <a:schemeClr val="bg1"/>
                </a:solidFill>
                <a:effectLst>
                  <a:glow rad="101600">
                    <a:srgbClr val="8E329A"/>
                  </a:glow>
                </a:effectLst>
              </a:rPr>
              <a:t>De Abraão a Moisés </a:t>
            </a:r>
            <a:r>
              <a:rPr lang="pt-BR" sz="2000" b="1" noProof="0" dirty="0"/>
              <a:t>(Gênesis 15:13; Êxodo 1:8)</a:t>
            </a:r>
          </a:p>
          <a:p>
            <a:pPr>
              <a:spcBef>
                <a:spcPts val="1200"/>
              </a:spcBef>
            </a:pPr>
            <a:r>
              <a:rPr lang="pt-BR" sz="2000" b="1" dirty="0">
                <a:solidFill>
                  <a:schemeClr val="bg1"/>
                </a:solidFill>
                <a:effectLst>
                  <a:glow rad="101600">
                    <a:srgbClr val="B950C6"/>
                  </a:glow>
                </a:effectLst>
              </a:rPr>
              <a:t>O triunfo da fidelidade </a:t>
            </a:r>
            <a:r>
              <a:rPr lang="pt-BR" sz="2000" b="1" noProof="0" dirty="0"/>
              <a:t>(</a:t>
            </a:r>
            <a:r>
              <a:rPr lang="pt-BR" sz="2000" b="1" dirty="0" err="1"/>
              <a:t>Êx</a:t>
            </a:r>
            <a:r>
              <a:rPr lang="pt-BR" sz="2000" b="1" noProof="0" dirty="0"/>
              <a:t>odo 1:15-22)</a:t>
            </a:r>
          </a:p>
          <a:p>
            <a:pPr>
              <a:spcBef>
                <a:spcPts val="1200"/>
              </a:spcBef>
            </a:pPr>
            <a:r>
              <a:rPr lang="pt-BR" sz="2000" b="1" dirty="0">
                <a:solidFill>
                  <a:schemeClr val="bg1"/>
                </a:solidFill>
                <a:effectLst>
                  <a:glow rad="101600">
                    <a:srgbClr val="E97565"/>
                  </a:glow>
                </a:effectLst>
              </a:rPr>
              <a:t>O Filho do Nilo </a:t>
            </a:r>
            <a:r>
              <a:rPr lang="pt-BR" sz="2000" b="1" noProof="0" dirty="0"/>
              <a:t>(Êxodo 2:1-10)</a:t>
            </a:r>
          </a:p>
          <a:p>
            <a:pPr>
              <a:spcBef>
                <a:spcPts val="1200"/>
              </a:spcBef>
            </a:pPr>
            <a:r>
              <a:rPr lang="pt-BR" sz="2000" b="1" dirty="0">
                <a:solidFill>
                  <a:schemeClr val="bg1"/>
                </a:solidFill>
                <a:effectLst>
                  <a:glow rad="101600">
                    <a:srgbClr val="C98E50"/>
                  </a:glow>
                </a:effectLst>
              </a:rPr>
              <a:t>O libertador fracassado </a:t>
            </a:r>
            <a:r>
              <a:rPr lang="pt-BR" sz="2000" b="1" noProof="0" dirty="0"/>
              <a:t>(Êxodo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spcBef>
                <a:spcPts val="600"/>
              </a:spcBef>
            </a:pPr>
            <a:r>
              <a:rPr lang="pt-BR" sz="2200" b="1" dirty="0"/>
              <a:t>Êxodo começa sua história com uma pequena família que se estabelece no Egito com a aprovação do Faraó.</a:t>
            </a:r>
            <a:endParaRPr lang="pt-BR" sz="2200" b="1" noProof="0" dirty="0"/>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399" y="3980214"/>
            <a:ext cx="5334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759166"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751643"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751643"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751643"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51643"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158776"/>
            <a:ext cx="7192840" cy="1785104"/>
          </a:xfrm>
          <a:prstGeom prst="rect">
            <a:avLst/>
          </a:prstGeom>
          <a:noFill/>
        </p:spPr>
        <p:txBody>
          <a:bodyPr wrap="square">
            <a:spAutoFit/>
          </a:bodyPr>
          <a:lstStyle/>
          <a:p>
            <a:pPr>
              <a:spcBef>
                <a:spcPts val="600"/>
              </a:spcBef>
            </a:pPr>
            <a:r>
              <a:rPr lang="pt-BR" sz="2200" b="1" dirty="0"/>
              <a:t>A situação está piorando cada vez mais. No meio do sofrimento, resplandece a fidelidade de duas mulheres, </a:t>
            </a:r>
            <a:r>
              <a:rPr lang="pt-BR" sz="2200" b="1" dirty="0" err="1"/>
              <a:t>Zifra</a:t>
            </a:r>
            <a:r>
              <a:rPr lang="pt-BR" sz="2200" b="1" dirty="0"/>
              <a:t> e </a:t>
            </a:r>
            <a:r>
              <a:rPr lang="pt-BR" sz="2200" b="1" dirty="0" err="1"/>
              <a:t>Puah</a:t>
            </a:r>
            <a:r>
              <a:rPr lang="pt-BR" sz="2200" b="1" dirty="0"/>
              <a:t>, e o raio de esperança com que Deus saúda o seu povo: o belo menino resgatado do Nilo, Moisés.</a:t>
            </a:r>
            <a:endParaRPr lang="pt-BR" sz="2200" b="1" noProof="0" dirty="0"/>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066583"/>
            <a:ext cx="7192840" cy="1107996"/>
          </a:xfrm>
          <a:prstGeom prst="rect">
            <a:avLst/>
          </a:prstGeom>
          <a:noFill/>
        </p:spPr>
        <p:txBody>
          <a:bodyPr wrap="square">
            <a:spAutoFit/>
          </a:bodyPr>
          <a:lstStyle/>
          <a:p>
            <a:pPr>
              <a:spcBef>
                <a:spcPts val="600"/>
              </a:spcBef>
            </a:pPr>
            <a:r>
              <a:rPr lang="pt-BR" sz="2200" b="1" dirty="0"/>
              <a:t>Repentinamente, a situação muda, tornando-se escravos forçados a trabalhar para seus "senhores" egípcios.</a:t>
            </a:r>
            <a:endParaRPr lang="pt-BR" sz="2200" b="1" noProof="0" dirty="0"/>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pt-BR"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O POVO DE DEUS NO EGITO </a:t>
            </a:r>
            <a:endParaRPr lang="pt-BR" sz="4400" b="1" spc="300" noProof="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pt-BR"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“Estes são os nomes dos filhos de Israel que entraram no Egito com Jacó; cada um entrou com sua família” </a:t>
            </a:r>
            <a:r>
              <a:rPr lang="pt-BR" sz="1400" b="1" noProof="0"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(Êxodo 1:1)</a:t>
            </a:r>
          </a:p>
        </p:txBody>
      </p:sp>
      <p:sp>
        <p:nvSpPr>
          <p:cNvPr id="6" name="CuadroTexto 5">
            <a:extLst>
              <a:ext uri="{FF2B5EF4-FFF2-40B4-BE49-F238E27FC236}">
                <a16:creationId xmlns:a16="http://schemas.microsoft.com/office/drawing/2014/main" id="{ED46924E-4B24-5489-BF28-94317234CC10}"/>
              </a:ext>
            </a:extLst>
          </p:cNvPr>
          <p:cNvSpPr txBox="1"/>
          <p:nvPr/>
        </p:nvSpPr>
        <p:spPr>
          <a:xfrm>
            <a:off x="152399" y="1280428"/>
            <a:ext cx="7239161" cy="1015663"/>
          </a:xfrm>
          <a:prstGeom prst="rect">
            <a:avLst/>
          </a:prstGeom>
          <a:noFill/>
        </p:spPr>
        <p:txBody>
          <a:bodyPr wrap="square" rtlCol="0">
            <a:spAutoFit/>
          </a:bodyPr>
          <a:lstStyle/>
          <a:p>
            <a:pPr>
              <a:spcBef>
                <a:spcPts val="600"/>
              </a:spcBef>
            </a:pPr>
            <a:r>
              <a:rPr lang="pt-BR" sz="2000" b="1" dirty="0"/>
              <a:t>O segundo livro de Moisés se chama em latim de "Êxodo" por causa de seu tema. Mas em hebraico é conhecido como "</a:t>
            </a:r>
            <a:r>
              <a:rPr lang="pt-BR" sz="2000" b="1" dirty="0" err="1"/>
              <a:t>Shemot</a:t>
            </a:r>
            <a:r>
              <a:rPr lang="pt-BR" sz="2000" b="1" dirty="0"/>
              <a:t>" (Nomes), por suas primeiras palavras </a:t>
            </a:r>
            <a:r>
              <a:rPr lang="pt-BR" sz="2000" b="1" noProof="0" dirty="0"/>
              <a:t>(</a:t>
            </a:r>
            <a:r>
              <a:rPr lang="pt-BR" sz="2000" b="1" noProof="0" dirty="0" err="1"/>
              <a:t>Êx</a:t>
            </a:r>
            <a:r>
              <a:rPr lang="pt-BR" sz="2000" b="1" noProof="0" dirty="0"/>
              <a:t>.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448711" y="1355413"/>
            <a:ext cx="1904404" cy="2543177"/>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05948" y="1355413"/>
            <a:ext cx="2543176" cy="2543176"/>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932739"/>
            <a:ext cx="10446560" cy="1015663"/>
          </a:xfrm>
          <a:prstGeom prst="rect">
            <a:avLst/>
          </a:prstGeom>
          <a:noFill/>
        </p:spPr>
        <p:txBody>
          <a:bodyPr wrap="square">
            <a:spAutoFit/>
          </a:bodyPr>
          <a:lstStyle/>
          <a:p>
            <a:pPr>
              <a:spcBef>
                <a:spcPts val="600"/>
              </a:spcBef>
            </a:pPr>
            <a:r>
              <a:rPr lang="pt-BR" sz="2000" b="1" dirty="0"/>
              <a:t>O filho de Jacó, José, era ministro de um faraó da Décima Sétima Dinastia, de origem dos hicsos, não egípcia. Quando os hicsos foram derrotados, uma nova dinastia começou no Egito, que "não conhecia José” </a:t>
            </a:r>
            <a:r>
              <a:rPr lang="pt-BR" sz="2000" b="1" noProof="0" dirty="0"/>
              <a:t>(</a:t>
            </a:r>
            <a:r>
              <a:rPr lang="pt-BR" sz="2000" b="1" dirty="0"/>
              <a:t>Ê</a:t>
            </a:r>
            <a:r>
              <a:rPr lang="pt-BR" sz="2000" b="1" noProof="0" dirty="0"/>
              <a:t>x.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99278"/>
            <a:ext cx="7497937" cy="1938992"/>
          </a:xfrm>
          <a:prstGeom prst="rect">
            <a:avLst/>
          </a:prstGeom>
          <a:noFill/>
        </p:spPr>
        <p:txBody>
          <a:bodyPr wrap="square">
            <a:spAutoFit/>
          </a:bodyPr>
          <a:lstStyle/>
          <a:p>
            <a:pPr>
              <a:spcBef>
                <a:spcPts val="600"/>
              </a:spcBef>
            </a:pPr>
            <a:r>
              <a:rPr lang="pt-BR" sz="2000" b="1" dirty="0"/>
              <a:t>Isso levou Israel a uma situação angustiante (Êxodo 1:9-14). No entanto, no final do livro de Êxodo, a situação muda completamente: Israel adora livremente, na própria presença de Deus (Êxodo 40:38). O ensinamento do livro é claro: Deus está no controle; Ele nos salvará, mesmo que as circunstâncias façam com que pareça impossível.</a:t>
            </a:r>
            <a:endParaRPr lang="pt-BR" sz="2000" b="1" noProof="0" dirty="0"/>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10480"/>
            <a:ext cx="5788996" cy="1631216"/>
          </a:xfrm>
          <a:prstGeom prst="rect">
            <a:avLst/>
          </a:prstGeom>
          <a:noFill/>
        </p:spPr>
        <p:txBody>
          <a:bodyPr wrap="square">
            <a:spAutoFit/>
          </a:bodyPr>
          <a:lstStyle/>
          <a:p>
            <a:pPr>
              <a:spcBef>
                <a:spcPts val="600"/>
              </a:spcBef>
            </a:pPr>
            <a:r>
              <a:rPr lang="pt-BR" sz="2000" b="1" dirty="0"/>
              <a:t>Esses "nomes" são os de Jacó e seus filhos. Um pequeno grupo de 70 pessoas (Gn. 46:26-27; </a:t>
            </a:r>
            <a:r>
              <a:rPr lang="pt-BR" sz="2000" b="1" dirty="0" err="1"/>
              <a:t>Êx</a:t>
            </a:r>
            <a:r>
              <a:rPr lang="pt-BR" sz="2000" b="1" dirty="0"/>
              <a:t>. 1:5). Com o passar do tempo, eles se tornaram um povo com um exército de cerca de 600.000 guerreiros </a:t>
            </a:r>
            <a:r>
              <a:rPr lang="pt-BR" sz="2000" b="1" noProof="0" dirty="0"/>
              <a:t>(</a:t>
            </a:r>
            <a:r>
              <a:rPr lang="pt-BR" sz="2000" b="1" dirty="0"/>
              <a:t>Ê</a:t>
            </a:r>
            <a:r>
              <a:rPr lang="pt-BR" sz="2000" b="1" noProof="0" dirty="0"/>
              <a:t>x.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pt-BR" sz="4400" b="1" spc="300" dirty="0">
                <a:ln w="6600">
                  <a:noFill/>
                  <a:prstDash val="solid"/>
                </a:ln>
                <a:solidFill>
                  <a:srgbClr val="00CB00"/>
                </a:solidFill>
                <a:effectLst>
                  <a:outerShdw dist="38100" dir="2700000" algn="tl" rotWithShape="0">
                    <a:schemeClr val="tx1"/>
                  </a:outerShdw>
                </a:effectLst>
              </a:rPr>
              <a:t>DE ABRAÃO </a:t>
            </a:r>
            <a:r>
              <a:rPr lang="pt-BR" sz="4400" b="1" spc="300" noProof="0" dirty="0">
                <a:ln w="6600">
                  <a:noFill/>
                  <a:prstDash val="solid"/>
                </a:ln>
                <a:solidFill>
                  <a:srgbClr val="FF9700"/>
                </a:solidFill>
                <a:effectLst>
                  <a:outerShdw dist="38100" dir="2700000" algn="tl" rotWithShape="0">
                    <a:schemeClr val="tx1"/>
                  </a:outerShdw>
                </a:effectLst>
              </a:rPr>
              <a:t>A MOISÉS </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646331"/>
          </a:xfrm>
          <a:prstGeom prst="rect">
            <a:avLst/>
          </a:prstGeom>
          <a:noFill/>
        </p:spPr>
        <p:txBody>
          <a:bodyPr wrap="square">
            <a:spAutoFit/>
            <a:scene3d>
              <a:camera prst="orthographicFront"/>
              <a:lightRig rig="threePt" dir="t"/>
            </a:scene3d>
            <a:sp3d extrusionH="57150">
              <a:bevelT w="38100" h="38100"/>
            </a:sp3d>
          </a:bodyPr>
          <a:lstStyle/>
          <a:p>
            <a:pPr algn="ctr"/>
            <a:r>
              <a:rPr lang="pt-BR" b="1" noProof="0" dirty="0">
                <a:solidFill>
                  <a:schemeClr val="accent2">
                    <a:lumMod val="50000"/>
                  </a:schemeClr>
                </a:solidFill>
                <a:latin typeface="Comic Sans MS" panose="030F0702030302020204" pitchFamily="66" charset="0"/>
              </a:rPr>
              <a:t>“</a:t>
            </a:r>
            <a:r>
              <a:rPr lang="pt-BR" b="1" dirty="0">
                <a:solidFill>
                  <a:schemeClr val="accent2">
                    <a:lumMod val="50000"/>
                  </a:schemeClr>
                </a:solidFill>
                <a:latin typeface="Comic Sans MS" panose="030F0702030302020204" pitchFamily="66" charset="0"/>
              </a:rPr>
              <a:t>Então o Senhor disse a Abrão: "Esteja certo de que sua semente habitará em uma terra estrangeira, e será escrava lá, e será oprimida por quatrocentos anos</a:t>
            </a:r>
            <a:r>
              <a:rPr lang="pt-BR" b="1" noProof="0" dirty="0">
                <a:solidFill>
                  <a:schemeClr val="accent2">
                    <a:lumMod val="50000"/>
                  </a:schemeClr>
                </a:solidFill>
                <a:latin typeface="Comic Sans MS" panose="030F0702030302020204" pitchFamily="66" charset="0"/>
              </a:rPr>
              <a:t>” </a:t>
            </a:r>
            <a:r>
              <a:rPr lang="pt-BR" sz="1400" b="1" noProof="0" dirty="0">
                <a:solidFill>
                  <a:schemeClr val="accent2">
                    <a:lumMod val="50000"/>
                  </a:schemeClr>
                </a:solidFill>
                <a:latin typeface="Comic Sans MS" panose="030F0702030302020204" pitchFamily="66" charset="0"/>
              </a:rPr>
              <a:t>(Gênesis 15:13)</a:t>
            </a: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pt-BR" sz="2000" b="1" dirty="0"/>
              <a:t>Deus havia prometido a Abraão dar-lhe a terra de Canaã, mas o advertiu de um atraso de 400 anos no cumprimento desse plano</a:t>
            </a:r>
            <a:r>
              <a:rPr lang="pt-BR" sz="2000" b="1" noProof="0" dirty="0"/>
              <a:t> (Gn.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296520" y="4824276"/>
            <a:ext cx="8895479" cy="1015663"/>
          </a:xfrm>
          <a:prstGeom prst="rect">
            <a:avLst/>
          </a:prstGeom>
          <a:noFill/>
        </p:spPr>
        <p:txBody>
          <a:bodyPr wrap="square" rtlCol="0">
            <a:spAutoFit/>
          </a:bodyPr>
          <a:lstStyle/>
          <a:p>
            <a:pPr>
              <a:spcBef>
                <a:spcPts val="600"/>
              </a:spcBef>
            </a:pPr>
            <a:r>
              <a:rPr lang="pt-BR" sz="2000" b="1" dirty="0"/>
              <a:t>E como Jacó chegou ao Egito? De uma forma totalmente milagrosa. Apesar do intento fratricidas de matar José, ele chegou a primeiro-ministro do Egito. Graças à sua posição, foi capaz de trazer toda a sua família</a:t>
            </a:r>
            <a:r>
              <a:rPr lang="pt-BR" sz="2000" b="1" noProof="0" dirty="0"/>
              <a:t>.</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3676960680"/>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002798251"/>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214738"/>
            <a:ext cx="7022448" cy="707886"/>
          </a:xfrm>
          <a:prstGeom prst="rect">
            <a:avLst/>
          </a:prstGeom>
          <a:noFill/>
        </p:spPr>
        <p:txBody>
          <a:bodyPr wrap="square">
            <a:spAutoFit/>
          </a:bodyPr>
          <a:lstStyle/>
          <a:p>
            <a:pPr>
              <a:spcBef>
                <a:spcPts val="600"/>
              </a:spcBef>
            </a:pPr>
            <a:r>
              <a:rPr lang="pt-BR" sz="2000" b="1" dirty="0"/>
              <a:t>Moisés e Paulo somam 30 anos a esse período, trazendo-o de volta ao chamado em </a:t>
            </a:r>
            <a:r>
              <a:rPr lang="pt-BR" sz="2000" b="1" dirty="0" err="1"/>
              <a:t>Harã</a:t>
            </a:r>
            <a:r>
              <a:rPr lang="pt-BR" sz="2000" b="1" dirty="0"/>
              <a:t>.</a:t>
            </a:r>
            <a:r>
              <a:rPr lang="pt-BR" sz="2000" b="1" noProof="0" dirty="0"/>
              <a:t> (</a:t>
            </a:r>
            <a:r>
              <a:rPr lang="pt-BR" sz="2000" b="1" dirty="0"/>
              <a:t>Ê</a:t>
            </a:r>
            <a:r>
              <a:rPr lang="pt-BR" sz="2000" b="1" noProof="0" dirty="0"/>
              <a:t>x. 12:40; </a:t>
            </a:r>
            <a:r>
              <a:rPr lang="pt-BR" sz="2000" b="1" noProof="0" dirty="0" err="1"/>
              <a:t>Gál</a:t>
            </a:r>
            <a:r>
              <a:rPr lang="pt-BR" sz="2000" b="1" noProof="0" dirty="0"/>
              <a:t>.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296520" y="5801836"/>
            <a:ext cx="8895479" cy="1015663"/>
          </a:xfrm>
          <a:prstGeom prst="rect">
            <a:avLst/>
          </a:prstGeom>
          <a:noFill/>
        </p:spPr>
        <p:txBody>
          <a:bodyPr wrap="square">
            <a:spAutoFit/>
          </a:bodyPr>
          <a:lstStyle/>
          <a:p>
            <a:pPr>
              <a:spcBef>
                <a:spcPts val="600"/>
              </a:spcBef>
            </a:pPr>
            <a:r>
              <a:rPr lang="pt-BR" sz="2000" b="1" dirty="0"/>
              <a:t>Quando tudo isso aconteceu? Não sabemos as datas exatas, mas sabemos o suficiente para encaixá-las na história conhecida (com datas também imprecisas).</a:t>
            </a:r>
            <a:endParaRPr lang="pt-BR" sz="2000" b="1" noProof="0" dirty="0"/>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511646"/>
            <a:ext cx="11915775" cy="1323439"/>
          </a:xfrm>
          <a:prstGeom prst="rect">
            <a:avLst/>
          </a:prstGeom>
          <a:noFill/>
        </p:spPr>
        <p:txBody>
          <a:bodyPr wrap="square" rtlCol="0">
            <a:spAutoFit/>
          </a:bodyPr>
          <a:lstStyle/>
          <a:p>
            <a:pPr>
              <a:spcBef>
                <a:spcPts val="600"/>
              </a:spcBef>
            </a:pPr>
            <a:r>
              <a:rPr lang="pt-BR" sz="2000" b="1" dirty="0"/>
              <a:t>1 Reis 6:1 diz que o Êxodo ocorreu 480 anos antes do 2º ano de Salomão. Se esta data for precisa e inclusiva, ela nos leva ao ano de 1445 a.C. Se considerarmos um “valor redondo", e levarmos em conta a morte do faraó, o Êxodo ocorreu no ano 1450 a.C. Com esses dados, podemos determinar vários momentos da vida de Moisés</a:t>
            </a:r>
            <a:r>
              <a:rPr lang="pt-BR" sz="2000" b="1" noProof="0" dirty="0"/>
              <a:t>.</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626416"/>
            <a:ext cx="11010900" cy="923330"/>
          </a:xfrm>
          <a:prstGeom prst="rect">
            <a:avLst/>
          </a:prstGeom>
          <a:noFill/>
        </p:spPr>
        <p:txBody>
          <a:bodyPr wrap="square">
            <a:spAutoFit/>
            <a:scene3d>
              <a:camera prst="orthographicFront"/>
              <a:lightRig rig="threePt" dir="t"/>
            </a:scene3d>
            <a:sp3d extrusionH="57150">
              <a:bevelT w="38100" h="38100"/>
            </a:sp3d>
          </a:bodyPr>
          <a:lstStyle/>
          <a:p>
            <a:pPr algn="ctr"/>
            <a:r>
              <a:rPr lang="pt-BR" b="1" noProof="0" dirty="0">
                <a:solidFill>
                  <a:srgbClr val="C00000"/>
                </a:solidFill>
                <a:latin typeface="Comic Sans MS" panose="030F0702030302020204" pitchFamily="66" charset="0"/>
              </a:rPr>
              <a:t>“</a:t>
            </a:r>
            <a:r>
              <a:rPr lang="pt-BR" b="1" dirty="0">
                <a:solidFill>
                  <a:srgbClr val="C00000"/>
                </a:solidFill>
                <a:latin typeface="Comic Sans MS" panose="030F0702030302020204" pitchFamily="66" charset="0"/>
              </a:rPr>
              <a:t>No ano quatrocentos e oitenta depois que os filhos de Israel deixaram o Egito, no quarto ano do início do reinado de Salomão sobre Israel, no mês de </a:t>
            </a:r>
            <a:r>
              <a:rPr lang="pt-BR" b="1" dirty="0" err="1">
                <a:solidFill>
                  <a:srgbClr val="C00000"/>
                </a:solidFill>
                <a:latin typeface="Comic Sans MS" panose="030F0702030302020204" pitchFamily="66" charset="0"/>
              </a:rPr>
              <a:t>zif</a:t>
            </a:r>
            <a:r>
              <a:rPr lang="pt-BR" b="1" dirty="0">
                <a:solidFill>
                  <a:srgbClr val="C00000"/>
                </a:solidFill>
                <a:latin typeface="Comic Sans MS" panose="030F0702030302020204" pitchFamily="66" charset="0"/>
              </a:rPr>
              <a:t>, que é o segundo mês, ele começou a edificar a casa do Senhor</a:t>
            </a:r>
            <a:r>
              <a:rPr lang="pt-BR" b="1" noProof="0" dirty="0">
                <a:solidFill>
                  <a:srgbClr val="C00000"/>
                </a:solidFill>
                <a:latin typeface="Comic Sans MS" panose="030F0702030302020204" pitchFamily="66" charset="0"/>
              </a:rPr>
              <a:t>” </a:t>
            </a:r>
            <a:r>
              <a:rPr lang="pt-BR" sz="1400" b="1" noProof="0" dirty="0">
                <a:solidFill>
                  <a:srgbClr val="C00000"/>
                </a:solidFill>
                <a:latin typeface="Comic Sans MS" panose="030F0702030302020204" pitchFamily="66" charset="0"/>
              </a:rPr>
              <a:t>(1 Reis 6:1)</a:t>
            </a: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pt-BR" dirty="0"/>
              <a:t>DE ABRAÃO </a:t>
            </a:r>
            <a:r>
              <a:rPr lang="pt-BR" noProof="0" dirty="0">
                <a:solidFill>
                  <a:srgbClr val="FF9700"/>
                </a:solidFill>
              </a:rPr>
              <a:t>A MOISÉS </a:t>
            </a: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4084634031"/>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646331"/>
          </a:xfrm>
          <a:prstGeom prst="rect">
            <a:avLst/>
          </a:prstGeom>
          <a:noFill/>
        </p:spPr>
        <p:txBody>
          <a:bodyPr wrap="square">
            <a:spAutoFit/>
            <a:scene3d>
              <a:camera prst="orthographicFront"/>
              <a:lightRig rig="sunset" dir="t"/>
            </a:scene3d>
            <a:sp3d extrusionH="57150">
              <a:bevelT h="25400" prst="softRound"/>
            </a:sp3d>
          </a:bodyPr>
          <a:lstStyle/>
          <a:p>
            <a:pPr algn="ctr"/>
            <a:r>
              <a:rPr lang="pt-BR" sz="36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O TRIUNFO DA FIDELIDADE</a:t>
            </a:r>
            <a:endParaRPr lang="pt-BR" sz="3600" b="1"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pt-BR" b="1" noProof="0" dirty="0">
                <a:solidFill>
                  <a:schemeClr val="accent4">
                    <a:lumMod val="75000"/>
                  </a:schemeClr>
                </a:solidFill>
                <a:latin typeface="Comic Sans MS" panose="030F0702030302020204" pitchFamily="66" charset="0"/>
              </a:rPr>
              <a:t>“</a:t>
            </a:r>
            <a:r>
              <a:rPr lang="pt-BR" b="1" dirty="0">
                <a:solidFill>
                  <a:schemeClr val="accent4">
                    <a:lumMod val="75000"/>
                  </a:schemeClr>
                </a:solidFill>
                <a:latin typeface="Comic Sans MS" panose="030F0702030302020204" pitchFamily="66" charset="0"/>
              </a:rPr>
              <a:t>E porque as parteiras temiam a Deus, ele prosperou suas famílias</a:t>
            </a:r>
            <a:r>
              <a:rPr lang="pt-BR" b="1" noProof="0" dirty="0">
                <a:solidFill>
                  <a:schemeClr val="accent4">
                    <a:lumMod val="75000"/>
                  </a:schemeClr>
                </a:solidFill>
                <a:latin typeface="Comic Sans MS" panose="030F0702030302020204" pitchFamily="66" charset="0"/>
              </a:rPr>
              <a:t>” </a:t>
            </a:r>
            <a:r>
              <a:rPr lang="pt-BR" sz="1400" b="1" noProof="0" dirty="0">
                <a:solidFill>
                  <a:schemeClr val="accent4">
                    <a:lumMod val="75000"/>
                  </a:schemeClr>
                </a:solidFill>
                <a:latin typeface="Comic Sans MS" panose="030F0702030302020204" pitchFamily="66" charset="0"/>
              </a:rPr>
              <a:t>(</a:t>
            </a:r>
            <a:r>
              <a:rPr lang="pt-BR" sz="1400" b="1" dirty="0">
                <a:solidFill>
                  <a:schemeClr val="accent4">
                    <a:lumMod val="75000"/>
                  </a:schemeClr>
                </a:solidFill>
                <a:latin typeface="Comic Sans MS" panose="030F0702030302020204" pitchFamily="66" charset="0"/>
              </a:rPr>
              <a:t>Ê</a:t>
            </a:r>
            <a:r>
              <a:rPr lang="pt-BR" sz="1400" b="1" noProof="0" dirty="0" err="1">
                <a:solidFill>
                  <a:schemeClr val="accent4">
                    <a:lumMod val="75000"/>
                  </a:schemeClr>
                </a:solidFill>
                <a:latin typeface="Comic Sans MS" panose="030F0702030302020204" pitchFamily="66" charset="0"/>
              </a:rPr>
              <a:t>xodo</a:t>
            </a:r>
            <a:r>
              <a:rPr lang="pt-BR" sz="1400" b="1" noProof="0" dirty="0">
                <a:solidFill>
                  <a:schemeClr val="accent4">
                    <a:lumMod val="75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7" y="1083012"/>
            <a:ext cx="6520834" cy="1323439"/>
          </a:xfrm>
          <a:prstGeom prst="rect">
            <a:avLst/>
          </a:prstGeom>
          <a:noFill/>
        </p:spPr>
        <p:txBody>
          <a:bodyPr wrap="square" rtlCol="0">
            <a:spAutoFit/>
          </a:bodyPr>
          <a:lstStyle/>
          <a:p>
            <a:pPr>
              <a:spcBef>
                <a:spcPts val="600"/>
              </a:spcBef>
            </a:pPr>
            <a:r>
              <a:rPr lang="pt-BR" sz="2000" b="1" noProof="0" dirty="0"/>
              <a:t>A XVIII dinastia egípcia odiava os estrangeiros. </a:t>
            </a:r>
            <a:r>
              <a:rPr lang="pt-BR" sz="2000" b="1" dirty="0"/>
              <a:t>Além disso, os israelitas eram numerosos o suficiente para se revoltarem (Êxodo 1:9-10). Então eles foram gradualmente subjugados</a:t>
            </a:r>
            <a:r>
              <a:rPr lang="pt-BR" sz="2000" b="1" noProof="0" dirty="0"/>
              <a:t>:</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2353218846"/>
              </p:ext>
            </p:extLst>
          </p:nvPr>
        </p:nvGraphicFramePr>
        <p:xfrm>
          <a:off x="171450" y="2361435"/>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201137"/>
            <a:ext cx="6520834" cy="1015663"/>
          </a:xfrm>
          <a:prstGeom prst="rect">
            <a:avLst/>
          </a:prstGeom>
          <a:noFill/>
        </p:spPr>
        <p:txBody>
          <a:bodyPr wrap="square" rtlCol="0">
            <a:spAutoFit/>
          </a:bodyPr>
          <a:lstStyle/>
          <a:p>
            <a:pPr>
              <a:spcBef>
                <a:spcPts val="600"/>
              </a:spcBef>
            </a:pPr>
            <a:r>
              <a:rPr lang="pt-BR" sz="2000" b="1" dirty="0"/>
              <a:t>Em meio a essa angústia, sobressai a fidelidade das parteiras, </a:t>
            </a:r>
            <a:r>
              <a:rPr lang="pt-BR" sz="2000" b="1" dirty="0" err="1"/>
              <a:t>Zifra</a:t>
            </a:r>
            <a:r>
              <a:rPr lang="pt-BR" sz="2000" b="1" dirty="0"/>
              <a:t> e </a:t>
            </a:r>
            <a:r>
              <a:rPr lang="pt-BR" sz="2000" b="1" dirty="0" err="1"/>
              <a:t>Puah</a:t>
            </a:r>
            <a:r>
              <a:rPr lang="pt-BR" sz="2000" b="1" dirty="0"/>
              <a:t> (</a:t>
            </a:r>
            <a:r>
              <a:rPr lang="pt-BR" sz="2000" b="1" dirty="0" err="1"/>
              <a:t>Êx</a:t>
            </a:r>
            <a:r>
              <a:rPr lang="pt-BR" sz="2000" b="1" dirty="0"/>
              <a:t> 1:15-19). Moisés omite o nome de Faraó, mas nos dá seus nomes</a:t>
            </a:r>
            <a:r>
              <a:rPr lang="pt-BR" sz="2000" b="1" noProof="0" dirty="0"/>
              <a:t>.</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2184" y="14019"/>
            <a:ext cx="560981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332211"/>
            <a:ext cx="431528" cy="646331"/>
          </a:xfrm>
          <a:prstGeom prst="rect">
            <a:avLst/>
          </a:prstGeom>
          <a:noFill/>
        </p:spPr>
        <p:txBody>
          <a:bodyPr wrap="none" rtlCol="0">
            <a:spAutoFit/>
          </a:bodyPr>
          <a:lstStyle/>
          <a:p>
            <a:pPr algn="ctr"/>
            <a:r>
              <a:rPr lang="pt-BR" sz="3600" b="1" noProof="0"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3081256"/>
            <a:ext cx="431528" cy="646331"/>
          </a:xfrm>
          <a:prstGeom prst="rect">
            <a:avLst/>
          </a:prstGeom>
          <a:noFill/>
        </p:spPr>
        <p:txBody>
          <a:bodyPr wrap="none" rtlCol="0">
            <a:spAutoFit/>
          </a:bodyPr>
          <a:lstStyle/>
          <a:p>
            <a:pPr algn="ctr"/>
            <a:r>
              <a:rPr lang="pt-BR" sz="3600" b="1" noProof="0"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830301"/>
            <a:ext cx="431528" cy="646331"/>
          </a:xfrm>
          <a:prstGeom prst="rect">
            <a:avLst/>
          </a:prstGeom>
          <a:noFill/>
        </p:spPr>
        <p:txBody>
          <a:bodyPr wrap="none" rtlCol="0">
            <a:spAutoFit/>
          </a:bodyPr>
          <a:lstStyle/>
          <a:p>
            <a:pPr algn="ctr"/>
            <a:r>
              <a:rPr lang="pt-BR" sz="3600" b="1" noProof="0"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579346"/>
            <a:ext cx="431528" cy="646331"/>
          </a:xfrm>
          <a:prstGeom prst="rect">
            <a:avLst/>
          </a:prstGeom>
          <a:noFill/>
        </p:spPr>
        <p:txBody>
          <a:bodyPr wrap="none" rtlCol="0">
            <a:spAutoFit/>
          </a:bodyPr>
          <a:lstStyle/>
          <a:p>
            <a:pPr algn="ctr"/>
            <a:r>
              <a:rPr lang="pt-BR" sz="3600" b="1" noProof="0"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6" y="6150114"/>
            <a:ext cx="6520834" cy="707886"/>
          </a:xfrm>
          <a:prstGeom prst="rect">
            <a:avLst/>
          </a:prstGeom>
          <a:noFill/>
        </p:spPr>
        <p:txBody>
          <a:bodyPr wrap="square">
            <a:spAutoFit/>
          </a:bodyPr>
          <a:lstStyle/>
          <a:p>
            <a:pPr>
              <a:spcBef>
                <a:spcPts val="600"/>
              </a:spcBef>
            </a:pPr>
            <a:r>
              <a:rPr lang="pt-BR" sz="2000" b="1" dirty="0"/>
              <a:t>Também registra, para o nosso ensino, como Deus os abençoou por sua fidelidade (</a:t>
            </a:r>
            <a:r>
              <a:rPr lang="pt-BR" sz="2000" b="1" dirty="0" err="1"/>
              <a:t>Êx</a:t>
            </a:r>
            <a:r>
              <a:rPr lang="pt-BR" sz="2000" b="1" noProof="0" dirty="0"/>
              <a:t>.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pt-BR"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O FILHO DO NILO</a:t>
            </a:r>
            <a:endParaRPr lang="pt-BR" sz="4400" b="1" noProof="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21131" y="613648"/>
            <a:ext cx="6970869" cy="646331"/>
          </a:xfrm>
          <a:prstGeom prst="rect">
            <a:avLst/>
          </a:prstGeom>
          <a:noFill/>
        </p:spPr>
        <p:txBody>
          <a:bodyPr wrap="square">
            <a:spAutoFit/>
          </a:bodyPr>
          <a:lstStyle/>
          <a:p>
            <a:pPr algn="ctr"/>
            <a:r>
              <a:rPr lang="pt-BR"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pt-BR"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 mulher engravidou e teve um filho, e quando o viu tão bonito, escondeu-o por três meses</a:t>
            </a:r>
            <a:r>
              <a:rPr lang="pt-BR"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pt-BR"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(Êxodo 2:2, </a:t>
            </a:r>
            <a:r>
              <a:rPr lang="pt-BR" sz="11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NVI</a:t>
            </a:r>
            <a:r>
              <a:rPr lang="pt-BR"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D5C07DE-BE43-A923-DB78-5B24DF6C2D9A}"/>
              </a:ext>
            </a:extLst>
          </p:cNvPr>
          <p:cNvSpPr txBox="1"/>
          <p:nvPr/>
        </p:nvSpPr>
        <p:spPr>
          <a:xfrm>
            <a:off x="5230654" y="1321683"/>
            <a:ext cx="6970869" cy="1323439"/>
          </a:xfrm>
          <a:prstGeom prst="rect">
            <a:avLst/>
          </a:prstGeom>
          <a:noFill/>
        </p:spPr>
        <p:txBody>
          <a:bodyPr wrap="square" rtlCol="0">
            <a:spAutoFit/>
          </a:bodyPr>
          <a:lstStyle/>
          <a:p>
            <a:pPr>
              <a:spcBef>
                <a:spcPts val="600"/>
              </a:spcBef>
            </a:pPr>
            <a:r>
              <a:rPr lang="pt-BR" sz="2000" b="1" noProof="0" dirty="0"/>
              <a:t>“</a:t>
            </a:r>
            <a:r>
              <a:rPr lang="pt-BR" sz="2000" b="1" dirty="0"/>
              <a:t>"Bonito" fica aquém de descrever o filho de Joquebede (Êxodo 2:2). O termo hebraico "</a:t>
            </a:r>
            <a:r>
              <a:rPr lang="pt-BR" sz="2000" b="1" dirty="0" err="1"/>
              <a:t>tob</a:t>
            </a:r>
            <a:r>
              <a:rPr lang="pt-BR" sz="2000" b="1" dirty="0"/>
              <a:t>" (bom, belo, perfeito), é o mesmo que Deus usa para descrever a perfeição de Sua Criação</a:t>
            </a:r>
            <a:r>
              <a:rPr lang="pt-BR" sz="2000" b="1" noProof="0" dirty="0"/>
              <a:t> (Gn.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601"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876028"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62567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5601"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758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2567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5601"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76028"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62567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5601"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8758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62567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178802"/>
            <a:ext cx="5436524" cy="1631216"/>
          </a:xfrm>
          <a:prstGeom prst="rect">
            <a:avLst/>
          </a:prstGeom>
          <a:noFill/>
        </p:spPr>
        <p:txBody>
          <a:bodyPr wrap="square">
            <a:spAutoFit/>
          </a:bodyPr>
          <a:lstStyle/>
          <a:p>
            <a:pPr>
              <a:spcBef>
                <a:spcPts val="600"/>
              </a:spcBef>
            </a:pPr>
            <a:r>
              <a:rPr lang="pt-BR" sz="2000" b="1" dirty="0"/>
              <a:t>Sua mãe fez bom uso dos poucos anos que o teve sob seus cuidados (Êxodo 2:8-9). Ele o ensinou a ser um verdadeiro filho de Deus. Que importante obra as mães fazem ao educar seus filhos no temor de Deus!</a:t>
            </a:r>
            <a:endParaRPr lang="pt-BR" sz="2000" b="1" noProof="0" dirty="0"/>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230653" y="3640503"/>
            <a:ext cx="6961345" cy="1323439"/>
          </a:xfrm>
          <a:prstGeom prst="rect">
            <a:avLst/>
          </a:prstGeom>
          <a:noFill/>
        </p:spPr>
        <p:txBody>
          <a:bodyPr wrap="square">
            <a:spAutoFit/>
          </a:bodyPr>
          <a:lstStyle/>
          <a:p>
            <a:pPr>
              <a:spcBef>
                <a:spcPts val="600"/>
              </a:spcBef>
            </a:pPr>
            <a:r>
              <a:rPr lang="pt-BR" sz="2000" b="1" dirty="0"/>
              <a:t>Não sabemos o nome dado a ele por seus pais, mas sabemos o nome dado a ele por sua mãe adotiva, filha do faraó: </a:t>
            </a:r>
            <a:r>
              <a:rPr lang="pt-BR" sz="2000" b="1" dirty="0" err="1"/>
              <a:t>Hapimosis</a:t>
            </a:r>
            <a:r>
              <a:rPr lang="pt-BR" sz="2000" b="1" dirty="0"/>
              <a:t> (filho do deus Nilo). Mas ele só se considerava "filho", "</a:t>
            </a:r>
            <a:r>
              <a:rPr lang="pt-BR" sz="2000" b="1" dirty="0" err="1"/>
              <a:t>Mosis</a:t>
            </a:r>
            <a:r>
              <a:rPr lang="pt-BR" sz="2000" b="1" dirty="0"/>
              <a:t>", Moisés (Êxodo 2:10)</a:t>
            </a:r>
            <a:r>
              <a:rPr lang="pt-BR" sz="2000" b="1" noProof="0" dirty="0"/>
              <a:t>.</a:t>
            </a:r>
          </a:p>
        </p:txBody>
      </p:sp>
      <p:sp>
        <p:nvSpPr>
          <p:cNvPr id="8" name="CuadroTexto 7">
            <a:extLst>
              <a:ext uri="{FF2B5EF4-FFF2-40B4-BE49-F238E27FC236}">
                <a16:creationId xmlns:a16="http://schemas.microsoft.com/office/drawing/2014/main" id="{C9E9F816-DB89-21F8-A1DD-64B6D74752D9}"/>
              </a:ext>
            </a:extLst>
          </p:cNvPr>
          <p:cNvSpPr txBox="1"/>
          <p:nvPr/>
        </p:nvSpPr>
        <p:spPr>
          <a:xfrm>
            <a:off x="5230503" y="2634981"/>
            <a:ext cx="6970868" cy="1015663"/>
          </a:xfrm>
          <a:prstGeom prst="rect">
            <a:avLst/>
          </a:prstGeom>
          <a:noFill/>
        </p:spPr>
        <p:txBody>
          <a:bodyPr wrap="square">
            <a:spAutoFit/>
          </a:bodyPr>
          <a:lstStyle/>
          <a:p>
            <a:pPr>
              <a:spcBef>
                <a:spcPts val="600"/>
              </a:spcBef>
            </a:pPr>
            <a:r>
              <a:rPr lang="pt-BR" sz="2000" b="1" dirty="0"/>
              <a:t>Deus tinha planos especiais para ele. A mãe arriscou; uma jovem ficou comovida; uma garota falou sabiamente... e o futuro libertador foi libertado da morte (Êxodo 2:3-7)</a:t>
            </a:r>
            <a:r>
              <a:rPr lang="pt-BR" sz="2000" b="1" noProof="0" dirty="0"/>
              <a:t>.</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2385929" y="474256"/>
            <a:ext cx="8687816" cy="5632311"/>
          </a:xfrm>
          <a:prstGeom prst="rect">
            <a:avLst/>
          </a:prstGeom>
          <a:noFill/>
        </p:spPr>
        <p:txBody>
          <a:bodyPr wrap="square">
            <a:spAutoFit/>
          </a:bodyPr>
          <a:lstStyle/>
          <a:p>
            <a:pPr>
              <a:spcBef>
                <a:spcPts val="600"/>
              </a:spcBef>
            </a:pPr>
            <a:r>
              <a:rPr lang="pt-BR" sz="2400" b="1" noProof="0" dirty="0">
                <a:latin typeface="Constantia" panose="02030602050306030303" pitchFamily="18" charset="0"/>
              </a:rPr>
              <a:t>“</a:t>
            </a:r>
            <a:r>
              <a:rPr lang="pt-BR" sz="2400" b="1" dirty="0">
                <a:latin typeface="Constantia" panose="02030602050306030303" pitchFamily="18" charset="0"/>
              </a:rPr>
              <a:t>Deus tinha ouvido as orações da mãe; Sua fé foi recompensada. Com profunda gratidão, ele empreendeu sua tarefa, que agora não corria perigo. Ela aproveitou fielmente a oportunidade para educar seu filho para Deus. Ela tinha certeza de que ele havia sido preservado para uma grande obra, e sabia que ele logo teria que entregá-lo à sua mãe adotiva, e ele seria cercado por influências que tenderiam a afastá-lo de Deus. Tudo isso a tornou mais diligente e cuidadosa em sua instrução do que na de seus outros filhos. Procurava inculcar-lhe reverência a Deus e amor à verdade e à justiça, e orava fervorosamente para que fosse preservado de todas as influências corruptoras. Mostrou-lhe a loucura e o pecado da idolatria, e desde cedo ensinou-o a prostrar-se e orar ao Deus vivo, o único que podia ouvi-lo e ajudá-lo em qualquer emergência</a:t>
            </a:r>
            <a:r>
              <a:rPr lang="pt-BR"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7492977" y="6045190"/>
            <a:ext cx="3847400" cy="338554"/>
          </a:xfrm>
          <a:prstGeom prst="rect">
            <a:avLst/>
          </a:prstGeom>
          <a:noFill/>
        </p:spPr>
        <p:txBody>
          <a:bodyPr wrap="none" rtlCol="0">
            <a:spAutoFit/>
          </a:bodyPr>
          <a:lstStyle/>
          <a:p>
            <a:pPr algn="r"/>
            <a:r>
              <a:rPr lang="pt-BR" sz="1600" b="1" noProof="0" dirty="0"/>
              <a:t>E. G. W. (</a:t>
            </a:r>
            <a:r>
              <a:rPr lang="pt-BR" sz="1600" b="1" dirty="0"/>
              <a:t>Patriarcas e profetas</a:t>
            </a:r>
            <a:r>
              <a:rPr lang="pt-BR" sz="1600" b="1" noProof="0" dirty="0"/>
              <a:t>, pág. 221)</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512</TotalTime>
  <Words>1776</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Calibri</vt: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54</cp:revision>
  <dcterms:created xsi:type="dcterms:W3CDTF">2025-06-14T14:00:46Z</dcterms:created>
  <dcterms:modified xsi:type="dcterms:W3CDTF">2025-06-30T05:31:26Z</dcterms:modified>
</cp:coreProperties>
</file>