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76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96" y="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chemeClr val="accent3">
                  <a:lumMod val="75000"/>
                </a:schemeClr>
              </a:solidFill>
            </a:rPr>
            <a:t>POVO SANTO</a:t>
          </a:r>
          <a:endParaRPr lang="pt-BR" sz="2400" noProof="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Dedicar-se-iam a Deus e revelar o Seu caráter.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chemeClr val="accent5">
                  <a:lumMod val="75000"/>
                </a:schemeClr>
              </a:solidFill>
            </a:rPr>
            <a:t>REINO DE SACERDOTES</a:t>
          </a:r>
          <a:endParaRPr lang="pt-BR" sz="2400" noProof="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conectariam outras pessoas a Deus e lhes ensinariam Suas leis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pt-BR" sz="2400" b="1" noProof="0" dirty="0">
              <a:solidFill>
                <a:schemeClr val="accent4">
                  <a:lumMod val="50000"/>
                </a:schemeClr>
              </a:solidFill>
            </a:rPr>
            <a:t>UM TESOURO ESPECIAL DE DEUS</a:t>
          </a:r>
          <a:endParaRPr lang="pt-BR" sz="2400" noProof="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faria de Israel um canal para iluminar o mundo com conhecimento sobre Ele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“O cumprimento da lei é o amor”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Amar a Deus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Amar ao próximo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19:18;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Respeite-nos para que nenhum desejo egoísta manche nosso caráter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Honre seu dia de descanso e adoração, o sábado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Honrar e venerar a Deus, dando-Lhe o primeiro lugar em nossas vidas.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Honrar a Deus sem substituí-lo por nenhum ídolo</a:t>
          </a: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Reverencie o nome, a reputação e o caráter de Deus</a:t>
          </a: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os pais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a vida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o casamento</a:t>
          </a: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a propriedade das pessoas</a:t>
          </a: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a reputação dos outros</a:t>
          </a: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76612B"/>
              </a:solidFill>
            </a:rPr>
            <a:t>Nos afasta do mal (Sal. 119:104)</a:t>
          </a:r>
          <a:endParaRPr lang="pt-BR" sz="2000" noProof="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56782A"/>
              </a:solidFill>
            </a:rPr>
            <a:t>Nos dá sabedoria (</a:t>
          </a:r>
          <a:r>
            <a:rPr lang="pt-BR" sz="2000" b="1" noProof="0" dirty="0" err="1">
              <a:solidFill>
                <a:srgbClr val="56782A"/>
              </a:solidFill>
            </a:rPr>
            <a:t>Dt</a:t>
          </a:r>
          <a:r>
            <a:rPr lang="pt-BR" sz="2000" b="1" noProof="0" dirty="0">
              <a:solidFill>
                <a:srgbClr val="56782A"/>
              </a:solidFill>
            </a:rPr>
            <a:t>. 4:6)</a:t>
          </a:r>
          <a:endParaRPr lang="pt-BR" sz="2000" noProof="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2B7337"/>
              </a:solidFill>
            </a:rPr>
            <a:t>Nos dá liberdade (</a:t>
          </a:r>
          <a:r>
            <a:rPr lang="pt-BR" sz="2000" b="1" noProof="0" dirty="0" err="1">
              <a:solidFill>
                <a:srgbClr val="2B7337"/>
              </a:solidFill>
            </a:rPr>
            <a:t>Tg</a:t>
          </a:r>
          <a:r>
            <a:rPr lang="pt-BR" sz="2000" b="1" noProof="0" dirty="0">
              <a:solidFill>
                <a:srgbClr val="2B7337"/>
              </a:solidFill>
            </a:rPr>
            <a:t>. 2:12)</a:t>
          </a:r>
          <a:endParaRPr lang="pt-BR" sz="2000" noProof="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3FA59E"/>
              </a:solidFill>
            </a:rPr>
            <a:t>Nos dá paz (Sal. 119:165)</a:t>
          </a:r>
          <a:endParaRPr lang="pt-BR" sz="2000" noProof="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4466A9"/>
              </a:solidFill>
            </a:rPr>
            <a:t>Nos dá prosperidade (Jos. 1:8)</a:t>
          </a:r>
          <a:endParaRPr lang="pt-BR" sz="2000" noProof="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623A91"/>
              </a:solidFill>
            </a:rPr>
            <a:t>Nos aponta o pecado (</a:t>
          </a:r>
          <a:r>
            <a:rPr lang="pt-BR" sz="2000" b="1" noProof="0" dirty="0" err="1">
              <a:solidFill>
                <a:srgbClr val="623A91"/>
              </a:solidFill>
            </a:rPr>
            <a:t>Ro</a:t>
          </a:r>
          <a:r>
            <a:rPr lang="pt-BR" sz="2000" b="1" noProof="0" dirty="0">
              <a:solidFill>
                <a:srgbClr val="623A91"/>
              </a:solidFill>
            </a:rPr>
            <a:t>. 7:7)</a:t>
          </a:r>
          <a:endParaRPr lang="pt-BR" sz="2000" noProof="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rgbClr val="853974"/>
              </a:solidFill>
            </a:rPr>
            <a:t>Nos conduz a Cristo</a:t>
          </a:r>
          <a:br>
            <a:rPr lang="pt-BR" sz="2000" b="1" noProof="0" dirty="0">
              <a:solidFill>
                <a:srgbClr val="853974"/>
              </a:solidFill>
            </a:rPr>
          </a:br>
          <a:r>
            <a:rPr lang="pt-BR" sz="2000" b="1" noProof="0" dirty="0">
              <a:solidFill>
                <a:srgbClr val="853974"/>
              </a:solidFill>
            </a:rPr>
            <a:t>(</a:t>
          </a:r>
          <a:r>
            <a:rPr lang="pt-BR" sz="2000" b="1" noProof="0" dirty="0" err="1">
              <a:solidFill>
                <a:srgbClr val="853974"/>
              </a:solidFill>
            </a:rPr>
            <a:t>Gál</a:t>
          </a:r>
          <a:r>
            <a:rPr lang="pt-BR" sz="2000" b="1" noProof="0" dirty="0">
              <a:solidFill>
                <a:srgbClr val="853974"/>
              </a:solidFill>
            </a:rPr>
            <a:t>. 3:24)</a:t>
          </a:r>
          <a:endParaRPr lang="pt-BR" sz="2000" noProof="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18713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3">
                  <a:lumMod val="75000"/>
                </a:schemeClr>
              </a:solidFill>
            </a:rPr>
            <a:t>POVO SANTO</a:t>
          </a:r>
          <a:endParaRPr lang="pt-BR" sz="2400" kern="1200" noProof="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Dedicar-se-iam a Deus e revelar o Seu caráter.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5">
                  <a:lumMod val="75000"/>
                </a:schemeClr>
              </a:solidFill>
            </a:rPr>
            <a:t>REINO DE SACERDOTES</a:t>
          </a:r>
          <a:endParaRPr lang="pt-BR" sz="2400" kern="1200" noProof="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Eles conectariam outras pessoas a Deus e lhes ensinariam Suas leis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accent4">
                  <a:lumMod val="50000"/>
                </a:schemeClr>
              </a:solidFill>
            </a:rPr>
            <a:t>UM TESOURO ESPECIAL DE DEUS</a:t>
          </a:r>
          <a:endParaRPr lang="pt-BR" sz="2400" kern="1200" noProof="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Deus faria de Israel um canal para iluminar o mundo com conhecimento sobre Ele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“O cumprimento da lei é o amor”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Amar a Deus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Honrar e venerar a Deus, dando-Lhe o primeiro lugar em nossas vidas.</a:t>
          </a: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Honrar a Deus sem substituí-lo por nenhum ídolo</a:t>
          </a: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Reverencie o nome, a reputação e o caráter de Deus</a:t>
          </a: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Honre seu dia de descanso e adoração, o sábado</a:t>
          </a: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Amar ao próximo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Lv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19:18;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os pais</a:t>
          </a: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a vida</a:t>
          </a: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o casamento</a:t>
          </a: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a propriedade das pessoas</a:t>
          </a: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 a reputação dos outros</a:t>
          </a: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Respeite-nos para que nenhum desejo egoísta manche nosso caráter</a:t>
          </a: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063009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615243" y="0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76612B"/>
              </a:solidFill>
            </a:rPr>
            <a:t>Nos afasta do mal (Sal. 119:104)</a:t>
          </a:r>
          <a:endParaRPr lang="pt-BR" sz="2000" kern="1200" noProof="0" dirty="0">
            <a:solidFill>
              <a:srgbClr val="76612B"/>
            </a:solidFill>
          </a:endParaRPr>
        </a:p>
      </dsp:txBody>
      <dsp:txXfrm>
        <a:off x="1615243" y="0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442496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895758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56782A"/>
              </a:solidFill>
            </a:rPr>
            <a:t>Nos dá sabedoria (</a:t>
          </a:r>
          <a:r>
            <a:rPr lang="pt-BR" sz="2000" b="1" kern="1200" noProof="0" dirty="0" err="1">
              <a:solidFill>
                <a:srgbClr val="56782A"/>
              </a:solidFill>
            </a:rPr>
            <a:t>Dt</a:t>
          </a:r>
          <a:r>
            <a:rPr lang="pt-BR" sz="2000" b="1" kern="1200" noProof="0" dirty="0">
              <a:solidFill>
                <a:srgbClr val="56782A"/>
              </a:solidFill>
            </a:rPr>
            <a:t>. 4:6)</a:t>
          </a:r>
          <a:endParaRPr lang="pt-BR" sz="2000" kern="1200" noProof="0" dirty="0">
            <a:solidFill>
              <a:srgbClr val="56782A"/>
            </a:solidFill>
          </a:endParaRPr>
        </a:p>
      </dsp:txBody>
      <dsp:txXfrm>
        <a:off x="3895758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535751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4030519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2B7337"/>
              </a:solidFill>
            </a:rPr>
            <a:t>Nos dá liberdade (</a:t>
          </a:r>
          <a:r>
            <a:rPr lang="pt-BR" sz="2000" b="1" kern="1200" noProof="0" dirty="0" err="1">
              <a:solidFill>
                <a:srgbClr val="2B7337"/>
              </a:solidFill>
            </a:rPr>
            <a:t>Tg</a:t>
          </a:r>
          <a:r>
            <a:rPr lang="pt-BR" sz="2000" b="1" kern="1200" noProof="0" dirty="0">
              <a:solidFill>
                <a:srgbClr val="2B7337"/>
              </a:solidFill>
            </a:rPr>
            <a:t>. 2:12)</a:t>
          </a:r>
          <a:endParaRPr lang="pt-BR" sz="2000" kern="1200" noProof="0" dirty="0">
            <a:solidFill>
              <a:srgbClr val="2B7337"/>
            </a:solidFill>
          </a:endParaRPr>
        </a:p>
      </dsp:txBody>
      <dsp:txXfrm>
        <a:off x="4030519" y="1864242"/>
        <a:ext cx="1374561" cy="932121"/>
      </dsp:txXfrm>
    </dsp:sp>
    <dsp:sp modelId="{2948A12B-36CA-4BE9-ADA1-58358E0571AA}">
      <dsp:nvSpPr>
        <dsp:cNvPr id="0" name=""/>
        <dsp:cNvSpPr/>
      </dsp:nvSpPr>
      <dsp:spPr>
        <a:xfrm>
          <a:off x="227323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32119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3FA59E"/>
              </a:solidFill>
            </a:rPr>
            <a:t>Nos dá paz (Sal. 119:165)</a:t>
          </a:r>
          <a:endParaRPr lang="pt-BR" sz="2000" kern="1200" noProof="0" dirty="0">
            <a:solidFill>
              <a:srgbClr val="3FA59E"/>
            </a:solidFill>
          </a:endParaRPr>
        </a:p>
      </dsp:txBody>
      <dsp:txXfrm>
        <a:off x="332119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85278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61084" y="3113682"/>
          <a:ext cx="1759766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4466A9"/>
              </a:solidFill>
            </a:rPr>
            <a:t>Nos dá prosperidade (Jos. 1:8)</a:t>
          </a:r>
          <a:endParaRPr lang="pt-BR" sz="2000" kern="1200" noProof="0" dirty="0">
            <a:solidFill>
              <a:srgbClr val="4466A9"/>
            </a:solidFill>
          </a:endParaRPr>
        </a:p>
      </dsp:txBody>
      <dsp:txXfrm>
        <a:off x="361084" y="3113682"/>
        <a:ext cx="1759766" cy="852791"/>
      </dsp:txXfrm>
    </dsp:sp>
    <dsp:sp modelId="{841133F3-4289-4088-A1C7-11FD40326061}">
      <dsp:nvSpPr>
        <dsp:cNvPr id="0" name=""/>
        <dsp:cNvSpPr/>
      </dsp:nvSpPr>
      <dsp:spPr>
        <a:xfrm>
          <a:off x="1590268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14643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623A91"/>
              </a:solidFill>
            </a:rPr>
            <a:t>Nos aponta o pecado (</a:t>
          </a:r>
          <a:r>
            <a:rPr lang="pt-BR" sz="2000" b="1" kern="1200" noProof="0" dirty="0" err="1">
              <a:solidFill>
                <a:srgbClr val="623A91"/>
              </a:solidFill>
            </a:rPr>
            <a:t>Ro</a:t>
          </a:r>
          <a:r>
            <a:rPr lang="pt-BR" sz="2000" b="1" kern="1200" noProof="0" dirty="0">
              <a:solidFill>
                <a:srgbClr val="623A91"/>
              </a:solidFill>
            </a:rPr>
            <a:t>. 7:7)</a:t>
          </a:r>
          <a:endParaRPr lang="pt-BR" sz="2000" kern="1200" noProof="0" dirty="0">
            <a:solidFill>
              <a:srgbClr val="623A91"/>
            </a:solidFill>
          </a:endParaRPr>
        </a:p>
      </dsp:txBody>
      <dsp:txXfrm>
        <a:off x="14643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68352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36497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rgbClr val="853974"/>
              </a:solidFill>
            </a:rPr>
            <a:t>Nos conduz a Cristo</a:t>
          </a:r>
          <a:br>
            <a:rPr lang="pt-BR" sz="2000" b="1" kern="1200" noProof="0" dirty="0">
              <a:solidFill>
                <a:srgbClr val="853974"/>
              </a:solidFill>
            </a:rPr>
          </a:br>
          <a:r>
            <a:rPr lang="pt-BR" sz="2000" b="1" kern="1200" noProof="0" dirty="0">
              <a:solidFill>
                <a:srgbClr val="853974"/>
              </a:solidFill>
            </a:rPr>
            <a:t>(</a:t>
          </a:r>
          <a:r>
            <a:rPr lang="pt-BR" sz="2000" b="1" kern="1200" noProof="0" dirty="0" err="1">
              <a:solidFill>
                <a:srgbClr val="853974"/>
              </a:solidFill>
            </a:rPr>
            <a:t>Gál</a:t>
          </a:r>
          <a:r>
            <a:rPr lang="pt-BR" sz="2000" b="1" kern="1200" noProof="0" dirty="0">
              <a:solidFill>
                <a:srgbClr val="853974"/>
              </a:solidFill>
            </a:rPr>
            <a:t>. 3:24)</a:t>
          </a:r>
          <a:endParaRPr lang="pt-BR" sz="2000" kern="1200" noProof="0" dirty="0">
            <a:solidFill>
              <a:srgbClr val="853974"/>
            </a:solidFill>
          </a:endParaRPr>
        </a:p>
      </dsp:txBody>
      <dsp:txXfrm>
        <a:off x="36497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47650" y="128907"/>
            <a:ext cx="6191251" cy="232516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noProof="0" dirty="0">
                <a:ln/>
                <a:solidFill>
                  <a:schemeClr val="accent3"/>
                </a:solidFill>
                <a:effectLst/>
              </a:rPr>
              <a:t>ALIANÇA </a:t>
            </a:r>
            <a:br>
              <a:rPr lang="pt-BR" sz="7200" b="1" noProof="0" dirty="0">
                <a:ln/>
                <a:solidFill>
                  <a:schemeClr val="accent3"/>
                </a:solidFill>
                <a:effectLst/>
              </a:rPr>
            </a:br>
            <a:r>
              <a:rPr lang="pt-BR" sz="7200" b="1" noProof="0" dirty="0">
                <a:ln/>
                <a:solidFill>
                  <a:schemeClr val="accent3"/>
                </a:solidFill>
                <a:effectLst/>
              </a:rPr>
              <a:t>NO 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069786" y="6486179"/>
            <a:ext cx="3252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3">
                    <a:lumMod val="75000"/>
                  </a:schemeClr>
                </a:solidFill>
              </a:rPr>
              <a:t>Lição 8 para 23 de agosto de 2025</a:t>
            </a:r>
            <a:endParaRPr lang="pt-BR" sz="1600" b="1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 LEI COMO PROMESSA</a:t>
            </a:r>
            <a:endParaRPr lang="pt-BR" sz="4400" b="1" spc="30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“E ele vos declarou a aliança que vos ordenou que fizésseis, AS DEZ PALAVRAS, e ele as escreveu em duas tábuas de pedra” </a:t>
            </a:r>
            <a:r>
              <a:rPr lang="pt-BR" sz="14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(Deuteronômio 4:13, </a:t>
            </a:r>
            <a:r>
              <a:rPr lang="pt-BR" sz="11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original hebreu</a:t>
            </a:r>
            <a:r>
              <a:rPr lang="pt-BR" sz="14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hebraico, nas três vezes em que os Dez Mandamentos são mencionados, eles são chamados de "as Dez Palavras".”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. 34:28; 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4:13; 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Exemplo: "Nem uma palavra [</a:t>
            </a:r>
            <a:r>
              <a:rPr lang="pt-BR" sz="2000" b="1" dirty="0" err="1"/>
              <a:t>dabar</a:t>
            </a:r>
            <a:r>
              <a:rPr lang="pt-BR" sz="2000" b="1" dirty="0"/>
              <a:t>] de todas as suas promessas [</a:t>
            </a:r>
            <a:r>
              <a:rPr lang="pt-BR" sz="2000" b="1" dirty="0" err="1"/>
              <a:t>dabar</a:t>
            </a:r>
            <a:r>
              <a:rPr lang="pt-BR" sz="2000" b="1" dirty="0"/>
              <a:t>] que ele falou por Moisés, seu servo, falhou." </a:t>
            </a:r>
            <a:r>
              <a:rPr lang="pt-BR" sz="2000" b="1" noProof="0" dirty="0"/>
              <a:t>(1R. 8:56).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Assim, a raiz hebraica "</a:t>
            </a:r>
            <a:r>
              <a:rPr lang="pt-BR" sz="2000" b="1" dirty="0" err="1"/>
              <a:t>dabar</a:t>
            </a:r>
            <a:r>
              <a:rPr lang="pt-BR" sz="2000" b="1" dirty="0"/>
              <a:t>" pode ser traduzida como "palavra" ou "promessa“. </a:t>
            </a:r>
            <a:endParaRPr lang="pt-BR" sz="2000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realidade, não estamos dando nada a ele, estamos fazendo uma promessa a ele. Damos a eles a garantia de que faremos algo concreto.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Meditemos sobre isto. O que queremos dizer quando dizemos a alguém: "Eu te dou a minha palavra"?</a:t>
            </a:r>
            <a:endParaRPr lang="pt-BR" sz="2000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Dez Mandamentos são dez promessas que Deus nos faz, destinadas a nos guiar no caminho certo.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t-BR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LEI COMO FIM</a:t>
            </a:r>
            <a:endParaRPr lang="pt-BR" sz="4400" b="1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548393" y="706219"/>
            <a:ext cx="549856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omic Sans MS" panose="030F0702030302020204" pitchFamily="66" charset="0"/>
              </a:rPr>
              <a:t>“porque o fim da lei é Cristo, para justiça de todo aquele que crê” </a:t>
            </a:r>
            <a:r>
              <a:rPr lang="pt-BR" sz="1400" b="1" noProof="0" dirty="0">
                <a:solidFill>
                  <a:schemeClr val="tx1"/>
                </a:solidFill>
                <a:latin typeface="Comic Sans MS" panose="030F0702030302020204" pitchFamily="66" charset="0"/>
              </a:rPr>
              <a:t>(Romanos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5" y="1485900"/>
            <a:ext cx="6312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palavra "fim" aplicada à lei por Paulo em Romanos 10:4 é "</a:t>
            </a:r>
            <a:r>
              <a:rPr lang="pt-BR" sz="2000" b="1" dirty="0" err="1"/>
              <a:t>telos</a:t>
            </a:r>
            <a:r>
              <a:rPr lang="pt-BR" sz="2000" b="1" dirty="0"/>
              <a:t>". Qual é o significado dessa palavra?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638351" y="4251469"/>
            <a:ext cx="40077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traduzirmos "</a:t>
            </a:r>
            <a:r>
              <a:rPr lang="pt-BR" sz="2000" i="1" dirty="0"/>
              <a:t>o fim da lei </a:t>
            </a:r>
            <a:r>
              <a:rPr lang="pt-BR" sz="2000" b="1" dirty="0"/>
              <a:t>é Cristo", não há mais nenhuma lei desde a morte de Jesus. Portanto, não há pecado. Paulo se contradiria (Romanos 7:7)</a:t>
            </a:r>
            <a:r>
              <a:rPr lang="pt-BR" sz="2000" b="1" noProof="0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638352" y="5842337"/>
            <a:ext cx="6419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traduzirmos "</a:t>
            </a:r>
            <a:r>
              <a:rPr lang="pt-BR" sz="2000" i="1" dirty="0"/>
              <a:t>o ponto para o qual </a:t>
            </a:r>
            <a:r>
              <a:rPr lang="pt-BR" sz="2000" b="1" dirty="0"/>
              <a:t>a lei aponta é Cristo", Paulo é consistente, pois a lei ainda está em vigor e nos leva a Cristo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3:31; </a:t>
            </a:r>
            <a:r>
              <a:rPr lang="pt-BR" sz="2000" b="1" noProof="0" dirty="0" err="1"/>
              <a:t>Gál</a:t>
            </a:r>
            <a:r>
              <a:rPr lang="pt-BR" sz="2000" b="1" noProof="0" dirty="0"/>
              <a:t> 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" y="4233448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5" y="2261882"/>
            <a:ext cx="63545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significado primário é: o ponto para o qual é apontado como um limite ou finalidade. Por implicação (significados secundários): a conclusão, a conclusão, o resultado, o propósito. Seu significado concreto deve ser determinado pela frase em que é usada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111432" y="1580094"/>
            <a:ext cx="87563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“A lei não foi proclamada naquela ocasião para o benefício exclusivo dos hebreus. Deus os honrou tornando-os guardiões e guardiões de Sua lei; mas eles devem ter tido isso como um legado sagrado para o mundo inteiro. Os preceitos do Decálogo são adaptados a toda a humanidade e foram dados para a instrução e governo de todos. Existem dez preceitos, breves, abrangentes e autoritários, que incluem os deveres do homem para com Deus e para com seus semelhantes; e todos eles são baseados no grande princípio fundamental do amor”</a:t>
            </a:r>
            <a:endParaRPr lang="pt-BR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773597" y="425584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518399"/>
                </a:solidFill>
              </a:rPr>
              <a:t>E. G. W</a:t>
            </a:r>
            <a:r>
              <a:rPr lang="pt-BR" sz="1600" b="1" dirty="0">
                <a:solidFill>
                  <a:srgbClr val="518399"/>
                </a:solidFill>
              </a:rPr>
              <a:t>. (Patriarcas e profetas, </a:t>
            </a:r>
            <a:r>
              <a:rPr lang="pt-BR" sz="1600" b="1" noProof="0" dirty="0">
                <a:solidFill>
                  <a:srgbClr val="518399"/>
                </a:solidFill>
              </a:rPr>
              <a:t>pág. 277)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40041" y="1511321"/>
            <a:ext cx="4127159" cy="5262979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400" b="1" dirty="0">
                <a:ln w="12700" cmpd="sng">
                  <a:noFill/>
                  <a:prstDash val="solid"/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“Vocês viram o que fiz aos egípcios, e como os peguei nas asas da águia e os trouxe para mim. Agora, pois, se ouvirdes verdadeiramente a minha voz e guardardes a minha aliança, sereis o meu tesouro especial entre todos os povos, porque toda a terra é minha. E tu serás meu reino de sacerdotes e pessoas santas” </a:t>
            </a:r>
            <a:r>
              <a:rPr kumimoji="0" lang="pt-BR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Êxodo 19:4–6</a:t>
            </a:r>
          </a:p>
        </p:txBody>
      </p:sp>
    </p:spTree>
    <p:extLst>
      <p:ext uri="{BB962C8B-B14F-4D97-AF65-F5344CB8AC3E}">
        <p14:creationId xmlns:p14="http://schemas.microsoft.com/office/powerpoint/2010/main" val="24417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407EFF"/>
                </a:solidFill>
              </a:rPr>
              <a:t>A entrega da Lei:</a:t>
            </a:r>
            <a:endParaRPr lang="pt-BR" sz="2400" b="1" noProof="0" dirty="0">
              <a:solidFill>
                <a:srgbClr val="407EFF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Os destinatários da Lei </a:t>
            </a:r>
            <a:r>
              <a:rPr lang="pt-BR" sz="2000" b="1" noProof="0" dirty="0"/>
              <a:t>(Êxodo 19:1-8)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Legislador </a:t>
            </a:r>
            <a:r>
              <a:rPr lang="pt-BR" sz="2000" b="1" noProof="0" dirty="0"/>
              <a:t>(Êxodo 19:9-25)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Os Dez Mandamentos </a:t>
            </a:r>
            <a:r>
              <a:rPr lang="pt-BR" sz="2000" b="1" noProof="0" dirty="0"/>
              <a:t>(Êxodo 20:1-17)</a:t>
            </a:r>
          </a:p>
          <a:p>
            <a:pPr>
              <a:spcBef>
                <a:spcPts val="1800"/>
              </a:spcBef>
            </a:pPr>
            <a:r>
              <a:rPr lang="pt-BR" sz="2400" b="1" dirty="0">
                <a:solidFill>
                  <a:srgbClr val="FF42B9"/>
                </a:solidFill>
              </a:rPr>
              <a:t>O Significado da Lei:</a:t>
            </a:r>
            <a:endParaRPr lang="pt-BR" sz="2400" b="1" noProof="0" dirty="0">
              <a:solidFill>
                <a:srgbClr val="FF42B9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A função da Lei.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A Lei como Promessa.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A Lei como fim.</a:t>
            </a:r>
            <a:endParaRPr lang="pt-BR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402" y="160878"/>
            <a:ext cx="7671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travessia do Mar Vermelho foi um marco para Israel. O segundo marco foi a proclamação da Lei pela própria boca de Deus.</a:t>
            </a:r>
            <a:endParaRPr lang="pt-BR" sz="2000" b="1" noProof="0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1" y="1561261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eram mais do que apenas leis religiosas, civis ou de saúde. Os Dez Mandamentos, a base de todas essas leis, são um reflexo do próprio caráter de Deus e, portanto, não dizem respeito apenas a Israel, mas a cada um dos filhos de Deus.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868764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Neste momento, Israel nasceu como uma nação santa. Recebeu as normas que deveriam regular sua existência.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228726" y="1458670"/>
            <a:ext cx="60491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ENTREGA DA LEI</a:t>
            </a:r>
            <a:endParaRPr lang="pt-BR" sz="8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OS DESTINATÁRIOS DA LEI</a:t>
            </a:r>
            <a:endParaRPr lang="pt-BR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“Você viu o que eu fiz aos egípcios, e como eu o peguei nas asas das águias e o trouxe para mim” 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(Êxodo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que Deus tirou Israel do Egito?</a:t>
            </a:r>
            <a:endParaRPr lang="pt-BR" sz="2000" b="1" noProof="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570828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aceitar a aliança, o que Israel se tornaria (Êxodo 19:5-6)?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terceiro mês após o êxodo do Egito, eles acamparam em frente ao Monte Sinai. Ali foram lançadas as bases para a criação da nação de Israel. Deus propôs a eles que fizessem uma aliança com Ele, e eles aceitaram (Êxodo 19:1-8)</a:t>
            </a:r>
            <a:r>
              <a:rPr lang="pt-BR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servi-lo (Êxodo 5:1; 7:16; 8:1, 20; 9:1, 13; 10:3). Ao fazer isso, eles receberiam grandes benefícios (incluindo a terra de Canaã)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O LEGISLADOR DA LEI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“Todo o Monte Sinai fumegava, porque o Senhor havia descido sobre ele em fogo; e a fumaça subiu como a fumaça de uma fornalha, e toda a montanha tremeu muito” 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(Êxodo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8" y="1419198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apresentação da Lei de Deus no Sinai foi algo soberbo, aterrorizante (</a:t>
            </a:r>
            <a:r>
              <a:rPr lang="pt-BR" sz="2000" b="1" dirty="0" err="1"/>
              <a:t>Hb</a:t>
            </a:r>
            <a:r>
              <a:rPr lang="pt-BR" sz="2000" b="1" dirty="0"/>
              <a:t>. 12:18-21). Ninguém está preparado para algo assim. Portanto, o povo precisava se purificar com antecedência e manter a distância adequada para não ser consumido pela glória divina (</a:t>
            </a:r>
            <a:r>
              <a:rPr lang="pt-BR" sz="2000" b="1" dirty="0" err="1"/>
              <a:t>Êx</a:t>
            </a:r>
            <a:r>
              <a:rPr lang="pt-BR" sz="2000" b="1" dirty="0"/>
              <a:t> 19:10-12)</a:t>
            </a:r>
            <a:r>
              <a:rPr lang="pt-BR" sz="2000" b="1" noProof="0" dirty="0"/>
              <a:t>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479372"/>
            <a:ext cx="2286841" cy="227627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502075"/>
            <a:ext cx="61867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Duas versões desta Lei ficaram registradas: uma no começo do Êxodo e outra como parte dos últimos discursos de Moisés antes de entrar em Canaã</a:t>
            </a:r>
            <a:r>
              <a:rPr lang="pt-BR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2594" y="5529701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possa parecer assustadora em sua apresentação, a Lei reflete o melhor do caráter de Deus: o amor (</a:t>
            </a:r>
            <a:r>
              <a:rPr lang="pt-BR" sz="2000" b="1" dirty="0" err="1"/>
              <a:t>Rm</a:t>
            </a:r>
            <a:r>
              <a:rPr lang="pt-BR" sz="2000" b="1" dirty="0"/>
              <a:t> 13:10)</a:t>
            </a:r>
            <a:r>
              <a:rPr lang="pt-BR" sz="2000" b="1" noProof="0" dirty="0"/>
              <a:t>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166673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 palavras que Deus lhes ia dizer eram uma manifestação de Seu próprio caráter. Obedecê-los é vida; desobedecendo-os, morte. Israel deveria estar plenamente ciente da seriedade e significado das "palavras da aliança, os dez mandamentos" (Êxodo 34:28).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754600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que tal encenação foi necessária?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OS DEZ MANDAMENTOS </a:t>
            </a:r>
            <a:endParaRPr lang="pt-BR" sz="44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1" y="555185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“Eu sou o Senhor, teu Deus, que te tirei da terra do Egito, da casa da servidão” </a:t>
            </a:r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(Êxodo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70583" y="970924"/>
            <a:ext cx="8272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introduz a Lei deixando clara sua função principal: "Eu vos redimi do pecado, portanto, é isso que deveis fazer de agora em diante" (Êxodo 20:2). Observar a Lei é, para nós, a resposta à Redenção. É uma resposta de amor ao amor recebido</a:t>
            </a:r>
            <a:r>
              <a:rPr lang="pt-BR" sz="2000" b="1" noProof="0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64753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SIGNIFICADO DA LEI</a:t>
            </a:r>
            <a:endParaRPr lang="pt-BR" sz="76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FUNÇÃO DA LEI</a:t>
            </a:r>
            <a:endParaRPr lang="pt-BR" sz="4400" b="1" spc="300" noProof="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“Assim, a lei tornou-se nosso guia encarregado de nos levar a Cristo, para que pudéssemos ser justificados pela fé”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(Gálatas 3:24 </a:t>
            </a:r>
            <a:r>
              <a:rPr lang="pt-BR" sz="11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Quais são algumas das funções da Lei?</a:t>
            </a:r>
            <a:endParaRPr lang="pt-BR" sz="2000" b="1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959139"/>
              </p:ext>
            </p:extLst>
          </p:nvPr>
        </p:nvGraphicFramePr>
        <p:xfrm>
          <a:off x="382508" y="1768376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salvação não está entre suas funções (</a:t>
            </a:r>
            <a:r>
              <a:rPr lang="pt-BR" sz="2000" b="1" dirty="0" err="1"/>
              <a:t>Gál</a:t>
            </a:r>
            <a:r>
              <a:rPr lang="pt-BR" sz="2000" b="1" dirty="0"/>
              <a:t>. 2:16). A Lei é como um espelho no qual nossos pecados são refletidos (</a:t>
            </a:r>
            <a:r>
              <a:rPr lang="pt-BR" sz="2000" b="1" dirty="0" err="1"/>
              <a:t>Tg</a:t>
            </a:r>
            <a:r>
              <a:rPr lang="pt-BR" sz="2000" b="1" dirty="0"/>
              <a:t> 1:23-25)</a:t>
            </a:r>
            <a:r>
              <a:rPr lang="pt-BR" sz="2000" b="1" noProof="0" dirty="0"/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31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é clara: a Lei é boa (</a:t>
            </a:r>
            <a:r>
              <a:rPr lang="pt-BR" sz="2000" b="1" dirty="0" err="1"/>
              <a:t>Rm</a:t>
            </a:r>
            <a:r>
              <a:rPr lang="pt-BR" sz="2000" b="1" dirty="0"/>
              <a:t>. 7:12); meditar nela é um deleite (</a:t>
            </a:r>
            <a:r>
              <a:rPr lang="pt-BR" sz="2000" b="1" dirty="0" err="1"/>
              <a:t>Sl</a:t>
            </a:r>
            <a:r>
              <a:rPr lang="pt-BR" sz="2000" b="1" dirty="0"/>
              <a:t>. 1:2). "Oh, como eu amo sua lei! Ela é a minha meditação o dia todo" (</a:t>
            </a:r>
            <a:r>
              <a:rPr lang="pt-BR" sz="2000" b="1" dirty="0" err="1"/>
              <a:t>Sl</a:t>
            </a:r>
            <a:r>
              <a:rPr lang="pt-BR" sz="2000" b="1" dirty="0"/>
              <a:t> 119:97)</a:t>
            </a:r>
            <a:r>
              <a:rPr lang="pt-BR" sz="2000" b="1" noProof="0" dirty="0"/>
              <a:t>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Quebrar o espelho não remove as manchas; Nem pode ignorá-lo. Mas sem o "espelho" [a lei] não saberíamos que estamos manchados [com o pecado] e que precisamos do "lenço" [Cristo] para nos purificar</a:t>
            </a:r>
            <a:r>
              <a:rPr lang="pt-BR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1500</Words>
  <Application>Microsoft Office PowerPoint</Application>
  <PresentationFormat>Panorámica</PresentationFormat>
  <Paragraphs>80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Aptos</vt:lpstr>
      <vt:lpstr>Constantia</vt:lpstr>
      <vt:lpstr>Arial</vt:lpstr>
      <vt:lpstr>Aptos Display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77</cp:revision>
  <dcterms:created xsi:type="dcterms:W3CDTF">2025-07-19T15:42:14Z</dcterms:created>
  <dcterms:modified xsi:type="dcterms:W3CDTF">2025-08-04T06:13:34Z</dcterms:modified>
</cp:coreProperties>
</file>