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298" r:id="rId3"/>
    <p:sldId id="295" r:id="rId4"/>
    <p:sldId id="257" r:id="rId5"/>
    <p:sldId id="299" r:id="rId6"/>
    <p:sldId id="259" r:id="rId7"/>
    <p:sldId id="260" r:id="rId8"/>
    <p:sldId id="261" r:id="rId9"/>
    <p:sldId id="301" r:id="rId10"/>
    <p:sldId id="263" r:id="rId11"/>
    <p:sldId id="264" r:id="rId12"/>
    <p:sldId id="296"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008A"/>
    <a:srgbClr val="FFABFF"/>
    <a:srgbClr val="009A00"/>
    <a:srgbClr val="0BFF0B"/>
    <a:srgbClr val="007FB8"/>
    <a:srgbClr val="A1E1FF"/>
    <a:srgbClr val="CF3201"/>
    <a:srgbClr val="FE8966"/>
    <a:srgbClr val="66FFFF"/>
    <a:srgbClr val="603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28" d="100"/>
          <a:sy n="28" d="100"/>
        </p:scale>
        <p:origin x="78" y="15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640ECD-CF18-4052-BD99-DBD1FEE37E53}" type="doc">
      <dgm:prSet loTypeId="urn:microsoft.com/office/officeart/2005/8/layout/vList3" loCatId="list" qsTypeId="urn:microsoft.com/office/officeart/2005/8/quickstyle/3d2" qsCatId="3D" csTypeId="urn:microsoft.com/office/officeart/2005/8/colors/colorful5" csCatId="colorful" phldr="1"/>
      <dgm:spPr/>
      <dgm:t>
        <a:bodyPr/>
        <a:lstStyle/>
        <a:p>
          <a:endParaRPr lang="es-ES"/>
        </a:p>
      </dgm:t>
    </dgm:pt>
    <dgm:pt modelId="{4821818A-AEA7-4F1F-B63B-B4FDB65C0B63}">
      <dgm:prSet custT="1"/>
      <dgm:spPr>
        <a:solidFill>
          <a:schemeClr val="accent6">
            <a:lumMod val="40000"/>
            <a:lumOff val="60000"/>
          </a:schemeClr>
        </a:solidFill>
      </dgm:spPr>
      <dgm:t>
        <a:bodyPr/>
        <a:lstStyle/>
        <a:p>
          <a:pPr algn="ctr"/>
          <a:r>
            <a:rPr lang="pt-BR" sz="2000" b="1" spc="300" noProof="0" dirty="0" err="1">
              <a:solidFill>
                <a:schemeClr val="tx1"/>
              </a:solidFill>
            </a:rPr>
            <a:t>Bezaleel</a:t>
          </a:r>
          <a:r>
            <a:rPr lang="pt-BR" sz="2000" b="1" spc="300" noProof="0" dirty="0">
              <a:solidFill>
                <a:schemeClr val="tx1"/>
              </a:solidFill>
            </a:rPr>
            <a:t>, que liderou todo o projeto (</a:t>
          </a:r>
          <a:r>
            <a:rPr lang="pt-BR" sz="2000" b="1" spc="300" noProof="0" dirty="0" err="1">
              <a:solidFill>
                <a:schemeClr val="tx1"/>
              </a:solidFill>
            </a:rPr>
            <a:t>Êx</a:t>
          </a:r>
          <a:r>
            <a:rPr lang="pt-BR" sz="2000" b="1" spc="300" noProof="0" dirty="0">
              <a:solidFill>
                <a:schemeClr val="tx1"/>
              </a:solidFill>
            </a:rPr>
            <a:t>. 31:2)</a:t>
          </a:r>
          <a:endParaRPr lang="pt-BR" sz="2000" spc="300" noProof="0" dirty="0">
            <a:solidFill>
              <a:schemeClr val="tx1"/>
            </a:solidFill>
          </a:endParaRPr>
        </a:p>
      </dgm:t>
    </dgm:pt>
    <dgm:pt modelId="{8827E636-BAFE-4A27-A96B-1CF0686885AD}" type="parTrans" cxnId="{28AD7E05-29FF-4CB0-AA1B-77DEDBC41147}">
      <dgm:prSet/>
      <dgm:spPr/>
      <dgm:t>
        <a:bodyPr/>
        <a:lstStyle/>
        <a:p>
          <a:pPr algn="ctr"/>
          <a:endParaRPr lang="es-ES" sz="2000" spc="300">
            <a:solidFill>
              <a:schemeClr val="tx1"/>
            </a:solidFill>
          </a:endParaRPr>
        </a:p>
      </dgm:t>
    </dgm:pt>
    <dgm:pt modelId="{3711C13F-4E87-4C60-87BB-44E9FF527167}" type="sibTrans" cxnId="{28AD7E05-29FF-4CB0-AA1B-77DEDBC41147}">
      <dgm:prSet/>
      <dgm:spPr/>
      <dgm:t>
        <a:bodyPr/>
        <a:lstStyle/>
        <a:p>
          <a:pPr algn="ctr"/>
          <a:endParaRPr lang="es-ES" sz="2000" spc="300">
            <a:solidFill>
              <a:schemeClr val="tx1"/>
            </a:solidFill>
          </a:endParaRPr>
        </a:p>
      </dgm:t>
    </dgm:pt>
    <dgm:pt modelId="{47E52302-5134-4ABF-995A-9B513047F2C3}">
      <dgm:prSet custT="1"/>
      <dgm:spPr/>
      <dgm:t>
        <a:bodyPr/>
        <a:lstStyle/>
        <a:p>
          <a:pPr algn="ctr"/>
          <a:r>
            <a:rPr lang="pt-BR" sz="2000" b="1" spc="300" noProof="0" dirty="0" err="1">
              <a:solidFill>
                <a:schemeClr val="tx1"/>
              </a:solidFill>
            </a:rPr>
            <a:t>Aoliabe</a:t>
          </a:r>
          <a:r>
            <a:rPr lang="pt-BR" sz="2000" b="1" spc="300" noProof="0" dirty="0">
              <a:solidFill>
                <a:schemeClr val="tx1"/>
              </a:solidFill>
            </a:rPr>
            <a:t>, que era seu principal assistente (</a:t>
          </a:r>
          <a:r>
            <a:rPr lang="pt-BR" sz="2000" b="1" spc="300" noProof="0" dirty="0" err="1">
              <a:solidFill>
                <a:schemeClr val="tx1"/>
              </a:solidFill>
            </a:rPr>
            <a:t>Êx</a:t>
          </a:r>
          <a:r>
            <a:rPr lang="pt-BR" sz="2000" b="1" spc="300" noProof="0" dirty="0">
              <a:solidFill>
                <a:schemeClr val="tx1"/>
              </a:solidFill>
            </a:rPr>
            <a:t>. 31:6a)</a:t>
          </a:r>
          <a:endParaRPr lang="pt-BR" sz="2000" spc="300" noProof="0" dirty="0">
            <a:solidFill>
              <a:schemeClr val="tx1"/>
            </a:solidFill>
          </a:endParaRPr>
        </a:p>
      </dgm:t>
    </dgm:pt>
    <dgm:pt modelId="{70D9CC7D-FAFC-49BE-AA4B-4D907069844F}" type="parTrans" cxnId="{67586FCE-D54A-4ACF-A1E0-26018836EDB3}">
      <dgm:prSet/>
      <dgm:spPr/>
      <dgm:t>
        <a:bodyPr/>
        <a:lstStyle/>
        <a:p>
          <a:pPr algn="ctr"/>
          <a:endParaRPr lang="es-ES" sz="2000" spc="300">
            <a:solidFill>
              <a:schemeClr val="tx1"/>
            </a:solidFill>
          </a:endParaRPr>
        </a:p>
      </dgm:t>
    </dgm:pt>
    <dgm:pt modelId="{763641A1-741A-46DD-ACF3-22F72472B809}" type="sibTrans" cxnId="{67586FCE-D54A-4ACF-A1E0-26018836EDB3}">
      <dgm:prSet/>
      <dgm:spPr/>
      <dgm:t>
        <a:bodyPr/>
        <a:lstStyle/>
        <a:p>
          <a:pPr algn="ctr"/>
          <a:endParaRPr lang="es-ES" sz="2000" spc="300">
            <a:solidFill>
              <a:schemeClr val="tx1"/>
            </a:solidFill>
          </a:endParaRPr>
        </a:p>
      </dgm:t>
    </dgm:pt>
    <dgm:pt modelId="{DECD58A0-02CA-41F0-96C7-211C80A6E7B0}">
      <dgm:prSet custT="1"/>
      <dgm:spPr>
        <a:solidFill>
          <a:schemeClr val="accent1">
            <a:lumMod val="60000"/>
            <a:lumOff val="40000"/>
          </a:schemeClr>
        </a:solidFill>
      </dgm:spPr>
      <dgm:t>
        <a:bodyPr/>
        <a:lstStyle/>
        <a:p>
          <a:pPr algn="ctr"/>
          <a:r>
            <a:rPr lang="pt-BR" sz="2000" b="1" spc="300" noProof="0" dirty="0">
              <a:solidFill>
                <a:schemeClr val="tx1"/>
              </a:solidFill>
            </a:rPr>
            <a:t>Outras pessoas que ajudaram no trabalho (</a:t>
          </a:r>
          <a:r>
            <a:rPr lang="pt-BR" sz="2000" b="1" spc="300" noProof="0" dirty="0" err="1">
              <a:solidFill>
                <a:schemeClr val="tx1"/>
              </a:solidFill>
            </a:rPr>
            <a:t>Êx</a:t>
          </a:r>
          <a:r>
            <a:rPr lang="pt-BR" sz="2000" b="1" spc="300" noProof="0" dirty="0">
              <a:solidFill>
                <a:schemeClr val="tx1"/>
              </a:solidFill>
            </a:rPr>
            <a:t>. 31:6b)</a:t>
          </a:r>
          <a:endParaRPr lang="pt-BR" sz="2000" spc="300" noProof="0" dirty="0">
            <a:solidFill>
              <a:schemeClr val="tx1"/>
            </a:solidFill>
          </a:endParaRPr>
        </a:p>
      </dgm:t>
    </dgm:pt>
    <dgm:pt modelId="{11FF87B5-9938-460A-8A2C-2C0A2567BF5B}" type="parTrans" cxnId="{22149AE9-8EE1-4448-BAF1-356C8186B058}">
      <dgm:prSet/>
      <dgm:spPr/>
      <dgm:t>
        <a:bodyPr/>
        <a:lstStyle/>
        <a:p>
          <a:pPr algn="ctr"/>
          <a:endParaRPr lang="es-ES" sz="2000" spc="300">
            <a:solidFill>
              <a:schemeClr val="tx1"/>
            </a:solidFill>
          </a:endParaRPr>
        </a:p>
      </dgm:t>
    </dgm:pt>
    <dgm:pt modelId="{50BCCEBC-EBAF-4031-AF40-BE5A67FAF27E}" type="sibTrans" cxnId="{22149AE9-8EE1-4448-BAF1-356C8186B058}">
      <dgm:prSet/>
      <dgm:spPr/>
      <dgm:t>
        <a:bodyPr/>
        <a:lstStyle/>
        <a:p>
          <a:pPr algn="ctr"/>
          <a:endParaRPr lang="es-ES" sz="2000" spc="300">
            <a:solidFill>
              <a:schemeClr val="tx1"/>
            </a:solidFill>
          </a:endParaRPr>
        </a:p>
      </dgm:t>
    </dgm:pt>
    <dgm:pt modelId="{FC68CD26-B693-4657-95D3-B6A766097D1D}" type="pres">
      <dgm:prSet presAssocID="{1A640ECD-CF18-4052-BD99-DBD1FEE37E53}" presName="linearFlow" presStyleCnt="0">
        <dgm:presLayoutVars>
          <dgm:dir/>
          <dgm:resizeHandles val="exact"/>
        </dgm:presLayoutVars>
      </dgm:prSet>
      <dgm:spPr/>
    </dgm:pt>
    <dgm:pt modelId="{C0D09DFA-5B4D-4F2D-AC21-3F8C5834693D}" type="pres">
      <dgm:prSet presAssocID="{4821818A-AEA7-4F1F-B63B-B4FDB65C0B63}" presName="composite" presStyleCnt="0"/>
      <dgm:spPr/>
    </dgm:pt>
    <dgm:pt modelId="{EF3CCA59-81A0-4CFB-9BD7-693127657E33}" type="pres">
      <dgm:prSet presAssocID="{4821818A-AEA7-4F1F-B63B-B4FDB65C0B63}" presName="imgShp" presStyleLbl="fgImgPlace1" presStyleIdx="0" presStyleCnt="3" custLinFactX="-200000" custLinFactNeighborX="-232537"/>
      <dgm:spPr>
        <a:prstGeom prst="rightArrowCallout">
          <a:avLst/>
        </a:prstGeom>
        <a:solidFill>
          <a:srgbClr val="007FB8"/>
        </a:solidFill>
      </dgm:spPr>
    </dgm:pt>
    <dgm:pt modelId="{B86DC855-AC6E-41F5-85A1-2802CAC9C2B8}" type="pres">
      <dgm:prSet presAssocID="{4821818A-AEA7-4F1F-B63B-B4FDB65C0B63}" presName="txShp" presStyleLbl="node1" presStyleIdx="0" presStyleCnt="3" custScaleX="137138">
        <dgm:presLayoutVars>
          <dgm:bulletEnabled val="1"/>
        </dgm:presLayoutVars>
      </dgm:prSet>
      <dgm:spPr/>
    </dgm:pt>
    <dgm:pt modelId="{4470E1D3-EC17-4E99-98E1-DC2E0FE03CBF}" type="pres">
      <dgm:prSet presAssocID="{3711C13F-4E87-4C60-87BB-44E9FF527167}" presName="spacing" presStyleCnt="0"/>
      <dgm:spPr/>
    </dgm:pt>
    <dgm:pt modelId="{3C1F0C06-0D42-4200-BE27-3A0C2B8EA790}" type="pres">
      <dgm:prSet presAssocID="{47E52302-5134-4ABF-995A-9B513047F2C3}" presName="composite" presStyleCnt="0"/>
      <dgm:spPr/>
    </dgm:pt>
    <dgm:pt modelId="{95EC20E9-3580-42EE-8128-37BE0DCED7C8}" type="pres">
      <dgm:prSet presAssocID="{47E52302-5134-4ABF-995A-9B513047F2C3}" presName="imgShp" presStyleLbl="fgImgPlace1" presStyleIdx="1" presStyleCnt="3" custLinFactX="-200000" custLinFactNeighborX="-232537"/>
      <dgm:spPr>
        <a:prstGeom prst="rightArrowCallout">
          <a:avLst/>
        </a:prstGeom>
        <a:solidFill>
          <a:srgbClr val="009A00"/>
        </a:solidFill>
      </dgm:spPr>
    </dgm:pt>
    <dgm:pt modelId="{B4916A51-CBAE-40C0-8E7D-0AD618C29DEF}" type="pres">
      <dgm:prSet presAssocID="{47E52302-5134-4ABF-995A-9B513047F2C3}" presName="txShp" presStyleLbl="node1" presStyleIdx="1" presStyleCnt="3" custScaleX="146948" custScaleY="162657">
        <dgm:presLayoutVars>
          <dgm:bulletEnabled val="1"/>
        </dgm:presLayoutVars>
      </dgm:prSet>
      <dgm:spPr/>
    </dgm:pt>
    <dgm:pt modelId="{96510FAB-8BE1-4E1E-861F-E40FD93705CB}" type="pres">
      <dgm:prSet presAssocID="{763641A1-741A-46DD-ACF3-22F72472B809}" presName="spacing" presStyleCnt="0"/>
      <dgm:spPr/>
    </dgm:pt>
    <dgm:pt modelId="{4CA90445-7D70-420B-825D-F4714FE6E08A}" type="pres">
      <dgm:prSet presAssocID="{DECD58A0-02CA-41F0-96C7-211C80A6E7B0}" presName="composite" presStyleCnt="0"/>
      <dgm:spPr/>
    </dgm:pt>
    <dgm:pt modelId="{AD88A7F4-3CC8-4AD8-9946-F05F96607909}" type="pres">
      <dgm:prSet presAssocID="{DECD58A0-02CA-41F0-96C7-211C80A6E7B0}" presName="imgShp" presStyleLbl="fgImgPlace1" presStyleIdx="2" presStyleCnt="3" custLinFactX="-200000" custLinFactNeighborX="-232537"/>
      <dgm:spPr>
        <a:prstGeom prst="rightArrowCallout">
          <a:avLst/>
        </a:prstGeom>
        <a:solidFill>
          <a:srgbClr val="8A008A"/>
        </a:solidFill>
      </dgm:spPr>
    </dgm:pt>
    <dgm:pt modelId="{0BDC1970-CBA1-4720-A341-1B8D5022877C}" type="pres">
      <dgm:prSet presAssocID="{DECD58A0-02CA-41F0-96C7-211C80A6E7B0}" presName="txShp" presStyleLbl="node1" presStyleIdx="2" presStyleCnt="3" custScaleX="146948" custScaleY="76428">
        <dgm:presLayoutVars>
          <dgm:bulletEnabled val="1"/>
        </dgm:presLayoutVars>
      </dgm:prSet>
      <dgm:spPr/>
    </dgm:pt>
  </dgm:ptLst>
  <dgm:cxnLst>
    <dgm:cxn modelId="{28AD7E05-29FF-4CB0-AA1B-77DEDBC41147}" srcId="{1A640ECD-CF18-4052-BD99-DBD1FEE37E53}" destId="{4821818A-AEA7-4F1F-B63B-B4FDB65C0B63}" srcOrd="0" destOrd="0" parTransId="{8827E636-BAFE-4A27-A96B-1CF0686885AD}" sibTransId="{3711C13F-4E87-4C60-87BB-44E9FF527167}"/>
    <dgm:cxn modelId="{DA0CA971-B676-42A9-BC76-A018A4D761D3}" type="presOf" srcId="{4821818A-AEA7-4F1F-B63B-B4FDB65C0B63}" destId="{B86DC855-AC6E-41F5-85A1-2802CAC9C2B8}" srcOrd="0" destOrd="0" presId="urn:microsoft.com/office/officeart/2005/8/layout/vList3"/>
    <dgm:cxn modelId="{F72EDF98-7EFF-4ACF-95C3-4092922F4BCA}" type="presOf" srcId="{1A640ECD-CF18-4052-BD99-DBD1FEE37E53}" destId="{FC68CD26-B693-4657-95D3-B6A766097D1D}" srcOrd="0" destOrd="0" presId="urn:microsoft.com/office/officeart/2005/8/layout/vList3"/>
    <dgm:cxn modelId="{67586FCE-D54A-4ACF-A1E0-26018836EDB3}" srcId="{1A640ECD-CF18-4052-BD99-DBD1FEE37E53}" destId="{47E52302-5134-4ABF-995A-9B513047F2C3}" srcOrd="1" destOrd="0" parTransId="{70D9CC7D-FAFC-49BE-AA4B-4D907069844F}" sibTransId="{763641A1-741A-46DD-ACF3-22F72472B809}"/>
    <dgm:cxn modelId="{9DE74BE6-15D8-42C8-A4C9-91FED68A6941}" type="presOf" srcId="{DECD58A0-02CA-41F0-96C7-211C80A6E7B0}" destId="{0BDC1970-CBA1-4720-A341-1B8D5022877C}" srcOrd="0" destOrd="0" presId="urn:microsoft.com/office/officeart/2005/8/layout/vList3"/>
    <dgm:cxn modelId="{22149AE9-8EE1-4448-BAF1-356C8186B058}" srcId="{1A640ECD-CF18-4052-BD99-DBD1FEE37E53}" destId="{DECD58A0-02CA-41F0-96C7-211C80A6E7B0}" srcOrd="2" destOrd="0" parTransId="{11FF87B5-9938-460A-8A2C-2C0A2567BF5B}" sibTransId="{50BCCEBC-EBAF-4031-AF40-BE5A67FAF27E}"/>
    <dgm:cxn modelId="{D9B0E7F1-E350-4861-9780-A5CAD27FD286}" type="presOf" srcId="{47E52302-5134-4ABF-995A-9B513047F2C3}" destId="{B4916A51-CBAE-40C0-8E7D-0AD618C29DEF}" srcOrd="0" destOrd="0" presId="urn:microsoft.com/office/officeart/2005/8/layout/vList3"/>
    <dgm:cxn modelId="{6C0C61D4-499D-4166-A27E-92F5D625CC40}" type="presParOf" srcId="{FC68CD26-B693-4657-95D3-B6A766097D1D}" destId="{C0D09DFA-5B4D-4F2D-AC21-3F8C5834693D}" srcOrd="0" destOrd="0" presId="urn:microsoft.com/office/officeart/2005/8/layout/vList3"/>
    <dgm:cxn modelId="{4C718B5C-21B9-43D5-BFBF-E0D7A7EA554F}" type="presParOf" srcId="{C0D09DFA-5B4D-4F2D-AC21-3F8C5834693D}" destId="{EF3CCA59-81A0-4CFB-9BD7-693127657E33}" srcOrd="0" destOrd="0" presId="urn:microsoft.com/office/officeart/2005/8/layout/vList3"/>
    <dgm:cxn modelId="{199DC055-FF9D-4A65-9C98-6F8180F6CE24}" type="presParOf" srcId="{C0D09DFA-5B4D-4F2D-AC21-3F8C5834693D}" destId="{B86DC855-AC6E-41F5-85A1-2802CAC9C2B8}" srcOrd="1" destOrd="0" presId="urn:microsoft.com/office/officeart/2005/8/layout/vList3"/>
    <dgm:cxn modelId="{8C9A44F5-2DC7-4FA9-9C89-13C3B19EE733}" type="presParOf" srcId="{FC68CD26-B693-4657-95D3-B6A766097D1D}" destId="{4470E1D3-EC17-4E99-98E1-DC2E0FE03CBF}" srcOrd="1" destOrd="0" presId="urn:microsoft.com/office/officeart/2005/8/layout/vList3"/>
    <dgm:cxn modelId="{8890031C-4CCF-480B-A329-1DD3C37AF358}" type="presParOf" srcId="{FC68CD26-B693-4657-95D3-B6A766097D1D}" destId="{3C1F0C06-0D42-4200-BE27-3A0C2B8EA790}" srcOrd="2" destOrd="0" presId="urn:microsoft.com/office/officeart/2005/8/layout/vList3"/>
    <dgm:cxn modelId="{35FE0295-D7F5-4701-AA97-034C48E9D205}" type="presParOf" srcId="{3C1F0C06-0D42-4200-BE27-3A0C2B8EA790}" destId="{95EC20E9-3580-42EE-8128-37BE0DCED7C8}" srcOrd="0" destOrd="0" presId="urn:microsoft.com/office/officeart/2005/8/layout/vList3"/>
    <dgm:cxn modelId="{7C1D6769-C5EA-4139-ABB9-A46F0C862D57}" type="presParOf" srcId="{3C1F0C06-0D42-4200-BE27-3A0C2B8EA790}" destId="{B4916A51-CBAE-40C0-8E7D-0AD618C29DEF}" srcOrd="1" destOrd="0" presId="urn:microsoft.com/office/officeart/2005/8/layout/vList3"/>
    <dgm:cxn modelId="{F8D8E238-7EAC-4D2F-866A-0BFA5FA1DBEA}" type="presParOf" srcId="{FC68CD26-B693-4657-95D3-B6A766097D1D}" destId="{96510FAB-8BE1-4E1E-861F-E40FD93705CB}" srcOrd="3" destOrd="0" presId="urn:microsoft.com/office/officeart/2005/8/layout/vList3"/>
    <dgm:cxn modelId="{BE076448-BD6D-4573-855C-15E6B8FBB39A}" type="presParOf" srcId="{FC68CD26-B693-4657-95D3-B6A766097D1D}" destId="{4CA90445-7D70-420B-825D-F4714FE6E08A}" srcOrd="4" destOrd="0" presId="urn:microsoft.com/office/officeart/2005/8/layout/vList3"/>
    <dgm:cxn modelId="{117ACEC6-8827-417D-B1C6-661BD9852E5D}" type="presParOf" srcId="{4CA90445-7D70-420B-825D-F4714FE6E08A}" destId="{AD88A7F4-3CC8-4AD8-9946-F05F96607909}" srcOrd="0" destOrd="0" presId="urn:microsoft.com/office/officeart/2005/8/layout/vList3"/>
    <dgm:cxn modelId="{913DB488-F667-40DE-9956-82046820B96F}" type="presParOf" srcId="{4CA90445-7D70-420B-825D-F4714FE6E08A}" destId="{0BDC1970-CBA1-4720-A341-1B8D5022877C}"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6DC855-AC6E-41F5-85A1-2802CAC9C2B8}">
      <dsp:nvSpPr>
        <dsp:cNvPr id="0" name=""/>
        <dsp:cNvSpPr/>
      </dsp:nvSpPr>
      <dsp:spPr>
        <a:xfrm rot="10800000">
          <a:off x="398029" y="302"/>
          <a:ext cx="8246744" cy="245980"/>
        </a:xfrm>
        <a:prstGeom prst="homePlate">
          <a:avLst/>
        </a:prstGeom>
        <a:solidFill>
          <a:schemeClr val="accent6">
            <a:lumMod val="40000"/>
            <a:lumOff val="6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8471" tIns="76200" rIns="142240" bIns="76200" numCol="1" spcCol="1270" anchor="ctr" anchorCtr="0">
          <a:noAutofit/>
        </a:bodyPr>
        <a:lstStyle/>
        <a:p>
          <a:pPr marL="0" lvl="0" indent="0" algn="ctr" defTabSz="889000">
            <a:lnSpc>
              <a:spcPct val="90000"/>
            </a:lnSpc>
            <a:spcBef>
              <a:spcPct val="0"/>
            </a:spcBef>
            <a:spcAft>
              <a:spcPct val="35000"/>
            </a:spcAft>
            <a:buNone/>
          </a:pPr>
          <a:r>
            <a:rPr lang="pt-BR" sz="2000" b="1" kern="1200" spc="300" noProof="0" dirty="0" err="1">
              <a:solidFill>
                <a:schemeClr val="tx1"/>
              </a:solidFill>
            </a:rPr>
            <a:t>Bezaleel</a:t>
          </a:r>
          <a:r>
            <a:rPr lang="pt-BR" sz="2000" b="1" kern="1200" spc="300" noProof="0" dirty="0">
              <a:solidFill>
                <a:schemeClr val="tx1"/>
              </a:solidFill>
            </a:rPr>
            <a:t>, que liderou todo o projeto (</a:t>
          </a:r>
          <a:r>
            <a:rPr lang="pt-BR" sz="2000" b="1" kern="1200" spc="300" noProof="0" dirty="0" err="1">
              <a:solidFill>
                <a:schemeClr val="tx1"/>
              </a:solidFill>
            </a:rPr>
            <a:t>Êx</a:t>
          </a:r>
          <a:r>
            <a:rPr lang="pt-BR" sz="2000" b="1" kern="1200" spc="300" noProof="0" dirty="0">
              <a:solidFill>
                <a:schemeClr val="tx1"/>
              </a:solidFill>
            </a:rPr>
            <a:t>. 31:2)</a:t>
          </a:r>
          <a:endParaRPr lang="pt-BR" sz="2000" kern="1200" spc="300" noProof="0" dirty="0">
            <a:solidFill>
              <a:schemeClr val="tx1"/>
            </a:solidFill>
          </a:endParaRPr>
        </a:p>
      </dsp:txBody>
      <dsp:txXfrm rot="10800000">
        <a:off x="459524" y="302"/>
        <a:ext cx="8185249" cy="245980"/>
      </dsp:txXfrm>
    </dsp:sp>
    <dsp:sp modelId="{EF3CCA59-81A0-4CFB-9BD7-693127657E33}">
      <dsp:nvSpPr>
        <dsp:cNvPr id="0" name=""/>
        <dsp:cNvSpPr/>
      </dsp:nvSpPr>
      <dsp:spPr>
        <a:xfrm>
          <a:off x="327720" y="302"/>
          <a:ext cx="245980" cy="245980"/>
        </a:xfrm>
        <a:prstGeom prst="rightArrowCallout">
          <a:avLst/>
        </a:prstGeom>
        <a:solidFill>
          <a:srgbClr val="007FB8"/>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4916A51-CBAE-40C0-8E7D-0AD618C29DEF}">
      <dsp:nvSpPr>
        <dsp:cNvPr id="0" name=""/>
        <dsp:cNvSpPr/>
      </dsp:nvSpPr>
      <dsp:spPr>
        <a:xfrm rot="10800000">
          <a:off x="103068" y="307778"/>
          <a:ext cx="8836665" cy="400105"/>
        </a:xfrm>
        <a:prstGeom prst="homePlate">
          <a:avLst/>
        </a:prstGeom>
        <a:gradFill rotWithShape="0">
          <a:gsLst>
            <a:gs pos="0">
              <a:schemeClr val="accent5">
                <a:hueOff val="5039990"/>
                <a:satOff val="0"/>
                <a:lumOff val="0"/>
                <a:alphaOff val="0"/>
                <a:satMod val="103000"/>
                <a:lumMod val="102000"/>
                <a:tint val="94000"/>
              </a:schemeClr>
            </a:gs>
            <a:gs pos="50000">
              <a:schemeClr val="accent5">
                <a:hueOff val="5039990"/>
                <a:satOff val="0"/>
                <a:lumOff val="0"/>
                <a:alphaOff val="0"/>
                <a:satMod val="110000"/>
                <a:lumMod val="100000"/>
                <a:shade val="100000"/>
              </a:schemeClr>
            </a:gs>
            <a:gs pos="100000">
              <a:schemeClr val="accent5">
                <a:hueOff val="503999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8471" tIns="76200" rIns="142240" bIns="76200" numCol="1" spcCol="1270" anchor="ctr" anchorCtr="0">
          <a:noAutofit/>
        </a:bodyPr>
        <a:lstStyle/>
        <a:p>
          <a:pPr marL="0" lvl="0" indent="0" algn="ctr" defTabSz="889000">
            <a:lnSpc>
              <a:spcPct val="90000"/>
            </a:lnSpc>
            <a:spcBef>
              <a:spcPct val="0"/>
            </a:spcBef>
            <a:spcAft>
              <a:spcPct val="35000"/>
            </a:spcAft>
            <a:buNone/>
          </a:pPr>
          <a:r>
            <a:rPr lang="pt-BR" sz="2000" b="1" kern="1200" spc="300" noProof="0" dirty="0" err="1">
              <a:solidFill>
                <a:schemeClr val="tx1"/>
              </a:solidFill>
            </a:rPr>
            <a:t>Aoliabe</a:t>
          </a:r>
          <a:r>
            <a:rPr lang="pt-BR" sz="2000" b="1" kern="1200" spc="300" noProof="0" dirty="0">
              <a:solidFill>
                <a:schemeClr val="tx1"/>
              </a:solidFill>
            </a:rPr>
            <a:t>, que era seu principal assistente (</a:t>
          </a:r>
          <a:r>
            <a:rPr lang="pt-BR" sz="2000" b="1" kern="1200" spc="300" noProof="0" dirty="0" err="1">
              <a:solidFill>
                <a:schemeClr val="tx1"/>
              </a:solidFill>
            </a:rPr>
            <a:t>Êx</a:t>
          </a:r>
          <a:r>
            <a:rPr lang="pt-BR" sz="2000" b="1" kern="1200" spc="300" noProof="0" dirty="0">
              <a:solidFill>
                <a:schemeClr val="tx1"/>
              </a:solidFill>
            </a:rPr>
            <a:t>. 31:6a)</a:t>
          </a:r>
          <a:endParaRPr lang="pt-BR" sz="2000" kern="1200" spc="300" noProof="0" dirty="0">
            <a:solidFill>
              <a:schemeClr val="tx1"/>
            </a:solidFill>
          </a:endParaRPr>
        </a:p>
      </dsp:txBody>
      <dsp:txXfrm rot="10800000">
        <a:off x="203094" y="307778"/>
        <a:ext cx="8736639" cy="400105"/>
      </dsp:txXfrm>
    </dsp:sp>
    <dsp:sp modelId="{95EC20E9-3580-42EE-8128-37BE0DCED7C8}">
      <dsp:nvSpPr>
        <dsp:cNvPr id="0" name=""/>
        <dsp:cNvSpPr/>
      </dsp:nvSpPr>
      <dsp:spPr>
        <a:xfrm>
          <a:off x="327720" y="384841"/>
          <a:ext cx="245980" cy="245980"/>
        </a:xfrm>
        <a:prstGeom prst="rightArrowCallout">
          <a:avLst/>
        </a:prstGeom>
        <a:solidFill>
          <a:srgbClr val="009A00"/>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BDC1970-CBA1-4720-A341-1B8D5022877C}">
      <dsp:nvSpPr>
        <dsp:cNvPr id="0" name=""/>
        <dsp:cNvSpPr/>
      </dsp:nvSpPr>
      <dsp:spPr>
        <a:xfrm rot="10800000">
          <a:off x="103068" y="798370"/>
          <a:ext cx="8836665" cy="187998"/>
        </a:xfrm>
        <a:prstGeom prst="homePlate">
          <a:avLst/>
        </a:prstGeom>
        <a:solidFill>
          <a:schemeClr val="accent1">
            <a:lumMod val="60000"/>
            <a:lumOff val="4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8471" tIns="76200" rIns="142240" bIns="76200" numCol="1" spcCol="1270" anchor="ctr" anchorCtr="0">
          <a:noAutofit/>
        </a:bodyPr>
        <a:lstStyle/>
        <a:p>
          <a:pPr marL="0" lvl="0" indent="0" algn="ctr" defTabSz="889000">
            <a:lnSpc>
              <a:spcPct val="90000"/>
            </a:lnSpc>
            <a:spcBef>
              <a:spcPct val="0"/>
            </a:spcBef>
            <a:spcAft>
              <a:spcPct val="35000"/>
            </a:spcAft>
            <a:buNone/>
          </a:pPr>
          <a:r>
            <a:rPr lang="pt-BR" sz="2000" b="1" kern="1200" spc="300" noProof="0" dirty="0">
              <a:solidFill>
                <a:schemeClr val="tx1"/>
              </a:solidFill>
            </a:rPr>
            <a:t>Outras pessoas que ajudaram no trabalho (</a:t>
          </a:r>
          <a:r>
            <a:rPr lang="pt-BR" sz="2000" b="1" kern="1200" spc="300" noProof="0" dirty="0" err="1">
              <a:solidFill>
                <a:schemeClr val="tx1"/>
              </a:solidFill>
            </a:rPr>
            <a:t>Êx</a:t>
          </a:r>
          <a:r>
            <a:rPr lang="pt-BR" sz="2000" b="1" kern="1200" spc="300" noProof="0" dirty="0">
              <a:solidFill>
                <a:schemeClr val="tx1"/>
              </a:solidFill>
            </a:rPr>
            <a:t>. 31:6b)</a:t>
          </a:r>
          <a:endParaRPr lang="pt-BR" sz="2000" kern="1200" spc="300" noProof="0" dirty="0">
            <a:solidFill>
              <a:schemeClr val="tx1"/>
            </a:solidFill>
          </a:endParaRPr>
        </a:p>
      </dsp:txBody>
      <dsp:txXfrm rot="10800000">
        <a:off x="150067" y="798370"/>
        <a:ext cx="8789666" cy="187998"/>
      </dsp:txXfrm>
    </dsp:sp>
    <dsp:sp modelId="{AD88A7F4-3CC8-4AD8-9946-F05F96607909}">
      <dsp:nvSpPr>
        <dsp:cNvPr id="0" name=""/>
        <dsp:cNvSpPr/>
      </dsp:nvSpPr>
      <dsp:spPr>
        <a:xfrm>
          <a:off x="327720" y="769379"/>
          <a:ext cx="245980" cy="245980"/>
        </a:xfrm>
        <a:prstGeom prst="rightArrowCallout">
          <a:avLst/>
        </a:prstGeom>
        <a:solidFill>
          <a:srgbClr val="8A008A"/>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65029-7171-44CA-B7B1-1B5857CA276C}" type="datetimeFigureOut">
              <a:rPr lang="es-ES" smtClean="0"/>
              <a:t>04/08/2025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8E780-BA57-4223-B747-B561C9BA008D}" type="slidenum">
              <a:rPr lang="es-ES" smtClean="0"/>
              <a:t>‹Nº›</a:t>
            </a:fld>
            <a:endParaRPr lang="es-ES"/>
          </a:p>
        </p:txBody>
      </p:sp>
    </p:spTree>
    <p:extLst>
      <p:ext uri="{BB962C8B-B14F-4D97-AF65-F5344CB8AC3E}">
        <p14:creationId xmlns:p14="http://schemas.microsoft.com/office/powerpoint/2010/main" val="3602448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Éxodo 31:2 </a:t>
            </a:r>
          </a:p>
          <a:p>
            <a:r>
              <a:rPr lang="es-ES" dirty="0"/>
              <a:t>Mira, yo he llamado por nombre a </a:t>
            </a:r>
            <a:r>
              <a:rPr lang="es-ES" dirty="0" err="1"/>
              <a:t>Bezaleel</a:t>
            </a:r>
            <a:r>
              <a:rPr lang="es-ES" dirty="0"/>
              <a:t> hijo de Uri, hijo de Hur, de la tribu de Judá;</a:t>
            </a:r>
          </a:p>
          <a:p>
            <a:r>
              <a:rPr lang="es-ES" b="1" dirty="0"/>
              <a:t>Éxodo 31:6a </a:t>
            </a:r>
          </a:p>
          <a:p>
            <a:r>
              <a:rPr lang="es-ES" dirty="0"/>
              <a:t>Y he aquí que yo he puesto con él a </a:t>
            </a:r>
            <a:r>
              <a:rPr lang="es-ES" dirty="0" err="1"/>
              <a:t>Aholiab</a:t>
            </a:r>
            <a:r>
              <a:rPr lang="es-ES" dirty="0"/>
              <a:t> hijo de </a:t>
            </a:r>
            <a:r>
              <a:rPr lang="es-ES" dirty="0" err="1"/>
              <a:t>Ahisamac</a:t>
            </a:r>
            <a:r>
              <a:rPr lang="es-ES" dirty="0"/>
              <a:t>, de la tribu de Dan;</a:t>
            </a:r>
          </a:p>
          <a:p>
            <a:r>
              <a:rPr lang="es-ES" b="1" dirty="0"/>
              <a:t>Éxodo 31:6b </a:t>
            </a:r>
          </a:p>
          <a:p>
            <a:r>
              <a:rPr lang="es-ES" dirty="0"/>
              <a:t>y he puesto sabiduría en el ánimo de todo sabio de corazón, para que hagan todo lo que te he mandado;</a:t>
            </a:r>
          </a:p>
          <a:p>
            <a:r>
              <a:rPr lang="es-ES" dirty="0"/>
              <a:t>Éxodo 31:12-17 Habló además Jehová a Moisés, diciendo: (13) Tú hablarás a los hijos de Israel, diciendo: En verdad vosotros guardaréis mis días de reposo; porque es señal entre mí y vosotros por vuestras generaciones, para que sepáis que yo soy Jehová que os santifico. (14) Así que guardaréis el día de reposo, porque santo es a vosotros; el que lo profanare, de cierto morirá; porque cualquiera que hiciere obra alguna en él, aquella persona será cortada de en medio de su pueblo. (15) Seis días se trabajará, mas el día séptimo es día de reposo consagrado a Jehová; cualquiera que trabaje en el día de reposo, ciertamente morirá. (16) Guardarán, pues, el día de reposo los hijos de Israel, celebrándolo por sus generaciones por pacto perpetuo. (17) Señal es para siempre entre mí y los hijos de Israel; porque en seis días hizo Jehová los cielos y la tierra, y en el séptimo día cesó y reposó.</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A9E2-867E-4427-986C-E1D574292196}"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96207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BCEE1E-6308-8994-463F-BE3F121E0C7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FFC53B71-4E08-C3C9-73FF-6D5F60F15B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DAE0C9E-07CD-E053-3A3D-1C8EDFDD2E9D}"/>
              </a:ext>
            </a:extLst>
          </p:cNvPr>
          <p:cNvSpPr>
            <a:spLocks noGrp="1"/>
          </p:cNvSpPr>
          <p:nvPr>
            <p:ph type="dt" sz="half" idx="10"/>
          </p:nvPr>
        </p:nvSpPr>
        <p:spPr/>
        <p:txBody>
          <a:bodyPr/>
          <a:lstStyle/>
          <a:p>
            <a:fld id="{7B30CD99-E0B5-4FE3-8932-58E013E03F7A}" type="datetimeFigureOut">
              <a:rPr lang="es-ES" smtClean="0"/>
              <a:t>04/08/2025</a:t>
            </a:fld>
            <a:endParaRPr lang="es-ES"/>
          </a:p>
        </p:txBody>
      </p:sp>
      <p:sp>
        <p:nvSpPr>
          <p:cNvPr id="5" name="Marcador de pie de página 4">
            <a:extLst>
              <a:ext uri="{FF2B5EF4-FFF2-40B4-BE49-F238E27FC236}">
                <a16:creationId xmlns:a16="http://schemas.microsoft.com/office/drawing/2014/main" id="{864A9214-DBA0-50C4-4F97-8FBB4D6723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8F55DD-2698-0D6C-7287-C214C03F71C8}"/>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156624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818378-E393-5384-C662-9199E75F999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99089DE-864A-862F-36C1-4C1408A71E9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D48FF65-C7FD-F497-9D1D-9167533EA050}"/>
              </a:ext>
            </a:extLst>
          </p:cNvPr>
          <p:cNvSpPr>
            <a:spLocks noGrp="1"/>
          </p:cNvSpPr>
          <p:nvPr>
            <p:ph type="dt" sz="half" idx="10"/>
          </p:nvPr>
        </p:nvSpPr>
        <p:spPr/>
        <p:txBody>
          <a:bodyPr/>
          <a:lstStyle/>
          <a:p>
            <a:fld id="{7B30CD99-E0B5-4FE3-8932-58E013E03F7A}" type="datetimeFigureOut">
              <a:rPr lang="es-ES" smtClean="0"/>
              <a:t>04/08/2025</a:t>
            </a:fld>
            <a:endParaRPr lang="es-ES"/>
          </a:p>
        </p:txBody>
      </p:sp>
      <p:sp>
        <p:nvSpPr>
          <p:cNvPr id="5" name="Marcador de pie de página 4">
            <a:extLst>
              <a:ext uri="{FF2B5EF4-FFF2-40B4-BE49-F238E27FC236}">
                <a16:creationId xmlns:a16="http://schemas.microsoft.com/office/drawing/2014/main" id="{B8C3FCCD-C5DE-D602-10CB-52A51D6A87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DA18467-9268-1AE9-360A-EC5A08DDD023}"/>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257257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21A553C-C223-47D2-71BB-0B1EFB76778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F969E5-5580-FF5B-E25D-618D3BDC5EF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1009FCB-1E88-39BC-88F1-B9CD084A34F1}"/>
              </a:ext>
            </a:extLst>
          </p:cNvPr>
          <p:cNvSpPr>
            <a:spLocks noGrp="1"/>
          </p:cNvSpPr>
          <p:nvPr>
            <p:ph type="dt" sz="half" idx="10"/>
          </p:nvPr>
        </p:nvSpPr>
        <p:spPr/>
        <p:txBody>
          <a:bodyPr/>
          <a:lstStyle/>
          <a:p>
            <a:fld id="{7B30CD99-E0B5-4FE3-8932-58E013E03F7A}" type="datetimeFigureOut">
              <a:rPr lang="es-ES" smtClean="0"/>
              <a:t>04/08/2025</a:t>
            </a:fld>
            <a:endParaRPr lang="es-ES"/>
          </a:p>
        </p:txBody>
      </p:sp>
      <p:sp>
        <p:nvSpPr>
          <p:cNvPr id="5" name="Marcador de pie de página 4">
            <a:extLst>
              <a:ext uri="{FF2B5EF4-FFF2-40B4-BE49-F238E27FC236}">
                <a16:creationId xmlns:a16="http://schemas.microsoft.com/office/drawing/2014/main" id="{D999E2C4-9BCB-040E-EEF2-D582DB94E55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97793A-732A-69E4-A276-EB2EE5C5E89F}"/>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46330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04/08/2025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93029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04/08/2025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1403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04/08/2025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6840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04/08/2025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76721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04/08/2025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6839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04/08/2025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88192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04/08/2025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839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04/08/2025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4012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44BA3F-3B37-C100-DFF5-5D139D9DE7B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58CDB42-E86D-7A6F-7A5E-42179A86CEA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150FD0E-3636-0D0B-05A1-6550B1014FD1}"/>
              </a:ext>
            </a:extLst>
          </p:cNvPr>
          <p:cNvSpPr>
            <a:spLocks noGrp="1"/>
          </p:cNvSpPr>
          <p:nvPr>
            <p:ph type="dt" sz="half" idx="10"/>
          </p:nvPr>
        </p:nvSpPr>
        <p:spPr/>
        <p:txBody>
          <a:bodyPr/>
          <a:lstStyle/>
          <a:p>
            <a:fld id="{7B30CD99-E0B5-4FE3-8932-58E013E03F7A}" type="datetimeFigureOut">
              <a:rPr lang="es-ES" smtClean="0"/>
              <a:t>04/08/2025</a:t>
            </a:fld>
            <a:endParaRPr lang="es-ES"/>
          </a:p>
        </p:txBody>
      </p:sp>
      <p:sp>
        <p:nvSpPr>
          <p:cNvPr id="5" name="Marcador de pie de página 4">
            <a:extLst>
              <a:ext uri="{FF2B5EF4-FFF2-40B4-BE49-F238E27FC236}">
                <a16:creationId xmlns:a16="http://schemas.microsoft.com/office/drawing/2014/main" id="{D96A179A-CEDA-7083-D3F1-DB18228278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C5331C-18DC-FC05-B1C3-35408D772411}"/>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218223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04/08/2025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6874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04/08/2025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3095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04/08/2025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2791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C261B4-2943-4B8F-8568-E6E59CCB8E1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49F2236-C3C1-8990-B2F6-4B3072C9AB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DCD40EB-9C6C-073E-2623-F1D326A151D6}"/>
              </a:ext>
            </a:extLst>
          </p:cNvPr>
          <p:cNvSpPr>
            <a:spLocks noGrp="1"/>
          </p:cNvSpPr>
          <p:nvPr>
            <p:ph type="dt" sz="half" idx="10"/>
          </p:nvPr>
        </p:nvSpPr>
        <p:spPr/>
        <p:txBody>
          <a:bodyPr/>
          <a:lstStyle/>
          <a:p>
            <a:fld id="{7B30CD99-E0B5-4FE3-8932-58E013E03F7A}" type="datetimeFigureOut">
              <a:rPr lang="es-ES" smtClean="0"/>
              <a:t>04/08/2025</a:t>
            </a:fld>
            <a:endParaRPr lang="es-ES"/>
          </a:p>
        </p:txBody>
      </p:sp>
      <p:sp>
        <p:nvSpPr>
          <p:cNvPr id="5" name="Marcador de pie de página 4">
            <a:extLst>
              <a:ext uri="{FF2B5EF4-FFF2-40B4-BE49-F238E27FC236}">
                <a16:creationId xmlns:a16="http://schemas.microsoft.com/office/drawing/2014/main" id="{001368D7-2A2D-2DFB-899A-6ACD562BA23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F7947C8-5302-87E5-BCD1-AAFA41C63763}"/>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163328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449C87-B2CD-9423-239E-32537A6264D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FE9FB29-78C4-CC0E-20F1-143D58BD6EF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77E8436-D3CF-F19E-ACED-9E5D950ADF7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E9955FF-C7E7-3FFF-E85E-00D18F12869E}"/>
              </a:ext>
            </a:extLst>
          </p:cNvPr>
          <p:cNvSpPr>
            <a:spLocks noGrp="1"/>
          </p:cNvSpPr>
          <p:nvPr>
            <p:ph type="dt" sz="half" idx="10"/>
          </p:nvPr>
        </p:nvSpPr>
        <p:spPr/>
        <p:txBody>
          <a:bodyPr/>
          <a:lstStyle/>
          <a:p>
            <a:fld id="{7B30CD99-E0B5-4FE3-8932-58E013E03F7A}" type="datetimeFigureOut">
              <a:rPr lang="es-ES" smtClean="0"/>
              <a:t>04/08/2025</a:t>
            </a:fld>
            <a:endParaRPr lang="es-ES"/>
          </a:p>
        </p:txBody>
      </p:sp>
      <p:sp>
        <p:nvSpPr>
          <p:cNvPr id="6" name="Marcador de pie de página 5">
            <a:extLst>
              <a:ext uri="{FF2B5EF4-FFF2-40B4-BE49-F238E27FC236}">
                <a16:creationId xmlns:a16="http://schemas.microsoft.com/office/drawing/2014/main" id="{028498A0-AEFF-3BE2-99AB-C574719D3C8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E89B4BB-D950-C75D-DBE2-CA1C7B7B0666}"/>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426487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58C212-021B-2532-8B57-C13623149B2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7688976-BEDE-CB72-9B4C-1AC519A6F8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B45B5D0-ED34-FD37-8353-3EF4C79754E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34400A0-6C8E-D285-2C9D-D5491B11D5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D56C77A-3CBB-7619-83B4-C6046CEE30B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D40A231-DA0E-1086-6ACA-E5DDB2A3211C}"/>
              </a:ext>
            </a:extLst>
          </p:cNvPr>
          <p:cNvSpPr>
            <a:spLocks noGrp="1"/>
          </p:cNvSpPr>
          <p:nvPr>
            <p:ph type="dt" sz="half" idx="10"/>
          </p:nvPr>
        </p:nvSpPr>
        <p:spPr/>
        <p:txBody>
          <a:bodyPr/>
          <a:lstStyle/>
          <a:p>
            <a:fld id="{7B30CD99-E0B5-4FE3-8932-58E013E03F7A}" type="datetimeFigureOut">
              <a:rPr lang="es-ES" smtClean="0"/>
              <a:t>04/08/2025</a:t>
            </a:fld>
            <a:endParaRPr lang="es-ES"/>
          </a:p>
        </p:txBody>
      </p:sp>
      <p:sp>
        <p:nvSpPr>
          <p:cNvPr id="8" name="Marcador de pie de página 7">
            <a:extLst>
              <a:ext uri="{FF2B5EF4-FFF2-40B4-BE49-F238E27FC236}">
                <a16:creationId xmlns:a16="http://schemas.microsoft.com/office/drawing/2014/main" id="{4178BF9B-922A-F995-F9A9-3E558A591D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D322B28-ACE1-7D6D-2A01-F0E2CA693761}"/>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99024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C3436B-0CE5-B0D7-52C4-79D1C6CB0DF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BC03E0F-977C-EC97-F099-0F33B0A37445}"/>
              </a:ext>
            </a:extLst>
          </p:cNvPr>
          <p:cNvSpPr>
            <a:spLocks noGrp="1"/>
          </p:cNvSpPr>
          <p:nvPr>
            <p:ph type="dt" sz="half" idx="10"/>
          </p:nvPr>
        </p:nvSpPr>
        <p:spPr/>
        <p:txBody>
          <a:bodyPr/>
          <a:lstStyle/>
          <a:p>
            <a:fld id="{7B30CD99-E0B5-4FE3-8932-58E013E03F7A}" type="datetimeFigureOut">
              <a:rPr lang="es-ES" smtClean="0"/>
              <a:t>04/08/2025</a:t>
            </a:fld>
            <a:endParaRPr lang="es-ES"/>
          </a:p>
        </p:txBody>
      </p:sp>
      <p:sp>
        <p:nvSpPr>
          <p:cNvPr id="4" name="Marcador de pie de página 3">
            <a:extLst>
              <a:ext uri="{FF2B5EF4-FFF2-40B4-BE49-F238E27FC236}">
                <a16:creationId xmlns:a16="http://schemas.microsoft.com/office/drawing/2014/main" id="{C5761387-3C0E-1992-2D26-EE21204E945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4DD3A1B-1B54-F94C-70D0-C5192043A29F}"/>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416379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9DEFE06-34F8-116C-A752-8D9E1B3BE5AB}"/>
              </a:ext>
            </a:extLst>
          </p:cNvPr>
          <p:cNvSpPr>
            <a:spLocks noGrp="1"/>
          </p:cNvSpPr>
          <p:nvPr>
            <p:ph type="dt" sz="half" idx="10"/>
          </p:nvPr>
        </p:nvSpPr>
        <p:spPr/>
        <p:txBody>
          <a:bodyPr/>
          <a:lstStyle/>
          <a:p>
            <a:fld id="{7B30CD99-E0B5-4FE3-8932-58E013E03F7A}" type="datetimeFigureOut">
              <a:rPr lang="es-ES" smtClean="0"/>
              <a:t>04/08/2025</a:t>
            </a:fld>
            <a:endParaRPr lang="es-ES"/>
          </a:p>
        </p:txBody>
      </p:sp>
      <p:sp>
        <p:nvSpPr>
          <p:cNvPr id="3" name="Marcador de pie de página 2">
            <a:extLst>
              <a:ext uri="{FF2B5EF4-FFF2-40B4-BE49-F238E27FC236}">
                <a16:creationId xmlns:a16="http://schemas.microsoft.com/office/drawing/2014/main" id="{14716CDC-B8B6-4E99-E146-37CC111478B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3A9C925-7D53-BD2D-7122-CCF9362267CD}"/>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37901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0778D9-644B-F957-CD76-9A04FAC0279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4956323-0384-0FAB-97C8-0B246A9347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8F70834-EAC3-27DB-5CE1-832FA16744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C7740D0-163E-F597-9DF2-8E3B9E3B25AF}"/>
              </a:ext>
            </a:extLst>
          </p:cNvPr>
          <p:cNvSpPr>
            <a:spLocks noGrp="1"/>
          </p:cNvSpPr>
          <p:nvPr>
            <p:ph type="dt" sz="half" idx="10"/>
          </p:nvPr>
        </p:nvSpPr>
        <p:spPr/>
        <p:txBody>
          <a:bodyPr/>
          <a:lstStyle/>
          <a:p>
            <a:fld id="{7B30CD99-E0B5-4FE3-8932-58E013E03F7A}" type="datetimeFigureOut">
              <a:rPr lang="es-ES" smtClean="0"/>
              <a:t>04/08/2025</a:t>
            </a:fld>
            <a:endParaRPr lang="es-ES"/>
          </a:p>
        </p:txBody>
      </p:sp>
      <p:sp>
        <p:nvSpPr>
          <p:cNvPr id="6" name="Marcador de pie de página 5">
            <a:extLst>
              <a:ext uri="{FF2B5EF4-FFF2-40B4-BE49-F238E27FC236}">
                <a16:creationId xmlns:a16="http://schemas.microsoft.com/office/drawing/2014/main" id="{0A71DC9C-3D01-FA5B-1255-F89B4B253D3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B2BC2F4-FDE0-A1C6-A34A-DDB546969EC8}"/>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249203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8C552D-2DAB-7813-D9C1-261FC6C6001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4F3F726-8EA4-6F26-EF4E-15DA387ADA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9CF1D6B-273F-F448-4DEC-E251345C70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2A271C-3EF2-ABE0-DFB5-3E0F2C86EBE3}"/>
              </a:ext>
            </a:extLst>
          </p:cNvPr>
          <p:cNvSpPr>
            <a:spLocks noGrp="1"/>
          </p:cNvSpPr>
          <p:nvPr>
            <p:ph type="dt" sz="half" idx="10"/>
          </p:nvPr>
        </p:nvSpPr>
        <p:spPr/>
        <p:txBody>
          <a:bodyPr/>
          <a:lstStyle/>
          <a:p>
            <a:fld id="{7B30CD99-E0B5-4FE3-8932-58E013E03F7A}" type="datetimeFigureOut">
              <a:rPr lang="es-ES" smtClean="0"/>
              <a:t>04/08/2025</a:t>
            </a:fld>
            <a:endParaRPr lang="es-ES"/>
          </a:p>
        </p:txBody>
      </p:sp>
      <p:sp>
        <p:nvSpPr>
          <p:cNvPr id="6" name="Marcador de pie de página 5">
            <a:extLst>
              <a:ext uri="{FF2B5EF4-FFF2-40B4-BE49-F238E27FC236}">
                <a16:creationId xmlns:a16="http://schemas.microsoft.com/office/drawing/2014/main" id="{D15D9CC3-6B37-549B-F230-CB15651C14E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03B5B4B-32C1-496D-9607-CB212236DDDB}"/>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331732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08F3826-0DC6-6259-1197-380303AFF9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F9B27E4-51DD-7C46-03C9-BD6744589B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BB5F4E6-1914-56FD-B3B9-AA0CD1C985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B30CD99-E0B5-4FE3-8932-58E013E03F7A}" type="datetimeFigureOut">
              <a:rPr lang="es-ES" smtClean="0"/>
              <a:t>04/08/2025</a:t>
            </a:fld>
            <a:endParaRPr lang="es-ES"/>
          </a:p>
        </p:txBody>
      </p:sp>
      <p:sp>
        <p:nvSpPr>
          <p:cNvPr id="5" name="Marcador de pie de página 4">
            <a:extLst>
              <a:ext uri="{FF2B5EF4-FFF2-40B4-BE49-F238E27FC236}">
                <a16:creationId xmlns:a16="http://schemas.microsoft.com/office/drawing/2014/main" id="{4AF6A661-72F3-F4F3-BC7E-D9D2DB72D5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0151A94-506F-DD7F-88E4-80DCBA35F3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2B180C-3D97-4F3B-8375-6BCB23A46C58}" type="slidenum">
              <a:rPr lang="es-ES" smtClean="0"/>
              <a:t>‹Nº›</a:t>
            </a:fld>
            <a:endParaRPr lang="es-ES"/>
          </a:p>
        </p:txBody>
      </p:sp>
    </p:spTree>
    <p:extLst>
      <p:ext uri="{BB962C8B-B14F-4D97-AF65-F5344CB8AC3E}">
        <p14:creationId xmlns:p14="http://schemas.microsoft.com/office/powerpoint/2010/main" val="30959145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04/08/2025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429974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41.jpg"/><Relationship Id="rId3" Type="http://schemas.openxmlformats.org/officeDocument/2006/relationships/image" Target="../media/image36.jpeg"/><Relationship Id="rId7" Type="http://schemas.openxmlformats.org/officeDocument/2006/relationships/diagramColors" Target="../diagrams/colors1.xml"/><Relationship Id="rId12" Type="http://schemas.openxmlformats.org/officeDocument/2006/relationships/image" Target="../media/image40.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39.jpg"/><Relationship Id="rId5" Type="http://schemas.openxmlformats.org/officeDocument/2006/relationships/diagramLayout" Target="../diagrams/layout1.xml"/><Relationship Id="rId10" Type="http://schemas.openxmlformats.org/officeDocument/2006/relationships/image" Target="../media/image38.jpg"/><Relationship Id="rId4" Type="http://schemas.openxmlformats.org/officeDocument/2006/relationships/diagramData" Target="../diagrams/data1.xml"/><Relationship Id="rId9" Type="http://schemas.openxmlformats.org/officeDocument/2006/relationships/image" Target="../media/image37.jpg"/><Relationship Id="rId14" Type="http://schemas.openxmlformats.org/officeDocument/2006/relationships/image" Target="../media/image42.jpeg"/></Relationships>
</file>

<file path=ppt/slides/_rels/slide1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2.wdp"/><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05153F-D5F3-1969-46B2-88B2D5E4CAC0}"/>
            </a:ext>
          </a:extLst>
        </p:cNvPr>
        <p:cNvGrpSpPr/>
        <p:nvPr/>
      </p:nvGrpSpPr>
      <p:grpSpPr>
        <a:xfrm>
          <a:off x="0" y="0"/>
          <a:ext cx="0" cy="0"/>
          <a:chOff x="0" y="0"/>
          <a:chExt cx="0" cy="0"/>
        </a:xfrm>
      </p:grpSpPr>
      <p:pic>
        <p:nvPicPr>
          <p:cNvPr id="5" name="Imagen 4" descr="Imagen que contiene tabla, comiendo, hombre, perro&#10;&#10;El contenido generado por IA puede ser incorrecto.">
            <a:extLst>
              <a:ext uri="{FF2B5EF4-FFF2-40B4-BE49-F238E27FC236}">
                <a16:creationId xmlns:a16="http://schemas.microsoft.com/office/drawing/2014/main" id="{D6603718-C19B-9CBB-1712-E0D16DCFDBD7}"/>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5162052" y="3272588"/>
            <a:ext cx="6105382" cy="3585411"/>
          </a:xfrm>
          <a:prstGeom prst="rect">
            <a:avLst/>
          </a:prstGeom>
        </p:spPr>
      </p:pic>
      <p:pic>
        <p:nvPicPr>
          <p:cNvPr id="3" name="Imagen 2" descr="Imagen que contiene edificio, agua, tabla, barco&#10;&#10;El contenido generado por IA puede ser incorrecto.">
            <a:extLst>
              <a:ext uri="{FF2B5EF4-FFF2-40B4-BE49-F238E27FC236}">
                <a16:creationId xmlns:a16="http://schemas.microsoft.com/office/drawing/2014/main" id="{D1180E5D-EED2-9CE4-4C81-FEAC298DB397}"/>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9" name="Imagen 8" descr="Un dibujo de una persona&#10;&#10;El contenido generado por IA puede ser incorrecto.">
            <a:extLst>
              <a:ext uri="{FF2B5EF4-FFF2-40B4-BE49-F238E27FC236}">
                <a16:creationId xmlns:a16="http://schemas.microsoft.com/office/drawing/2014/main" id="{43BA255A-3725-0BD7-D44D-A653E8B63DE7}"/>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a:ext>
            </a:extLst>
          </a:blip>
          <a:srcRect b="-1"/>
          <a:stretch>
            <a:fillRect/>
          </a:stretch>
        </p:blipFill>
        <p:spPr>
          <a:xfrm>
            <a:off x="7458302" y="-22547"/>
            <a:ext cx="3809132" cy="3139531"/>
          </a:xfrm>
          <a:prstGeom prst="rect">
            <a:avLst/>
          </a:prstGeom>
        </p:spPr>
      </p:pic>
      <p:sp>
        <p:nvSpPr>
          <p:cNvPr id="14" name="Rectangle 13">
            <a:extLst>
              <a:ext uri="{FF2B5EF4-FFF2-40B4-BE49-F238E27FC236}">
                <a16:creationId xmlns:a16="http://schemas.microsoft.com/office/drawing/2014/main" id="{36A1CAC3-A129-43F8-8881-63D3E319A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rgbClr val="008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16" name="Rectangle 15">
            <a:extLst>
              <a:ext uri="{FF2B5EF4-FFF2-40B4-BE49-F238E27FC236}">
                <a16:creationId xmlns:a16="http://schemas.microsoft.com/office/drawing/2014/main" id="{B5CCE41C-FBFB-44B8-BE25-7F555613C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2" name="CuadroTexto 1">
            <a:extLst>
              <a:ext uri="{FF2B5EF4-FFF2-40B4-BE49-F238E27FC236}">
                <a16:creationId xmlns:a16="http://schemas.microsoft.com/office/drawing/2014/main" id="{C2F38055-8DC5-775C-E3F5-65CB39F0A1E3}"/>
              </a:ext>
            </a:extLst>
          </p:cNvPr>
          <p:cNvSpPr txBox="1"/>
          <p:nvPr/>
        </p:nvSpPr>
        <p:spPr>
          <a:xfrm>
            <a:off x="0" y="4420799"/>
            <a:ext cx="5001186" cy="2123658"/>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pt-BR" sz="6600" b="1" noProof="0" dirty="0">
                <a:ln w="9525">
                  <a:solidFill>
                    <a:srgbClr val="A37101"/>
                  </a:solidFill>
                  <a:prstDash val="solid"/>
                </a:ln>
                <a:solidFill>
                  <a:srgbClr val="F1A501"/>
                </a:solidFill>
                <a:effectLst>
                  <a:outerShdw blurRad="12700" dist="38100" dir="2700000" algn="tl" rotWithShape="0">
                    <a:srgbClr val="FFDF97"/>
                  </a:outerShdw>
                </a:effectLst>
              </a:rPr>
              <a:t>A ALIANÇA E O MODELO</a:t>
            </a:r>
          </a:p>
        </p:txBody>
      </p:sp>
      <p:sp>
        <p:nvSpPr>
          <p:cNvPr id="4" name="CuadroTexto 3">
            <a:extLst>
              <a:ext uri="{FF2B5EF4-FFF2-40B4-BE49-F238E27FC236}">
                <a16:creationId xmlns:a16="http://schemas.microsoft.com/office/drawing/2014/main" id="{87EF064F-DB03-B328-287D-1952736FF61D}"/>
              </a:ext>
            </a:extLst>
          </p:cNvPr>
          <p:cNvSpPr txBox="1"/>
          <p:nvPr/>
        </p:nvSpPr>
        <p:spPr>
          <a:xfrm rot="5400000">
            <a:off x="8378951" y="3259724"/>
            <a:ext cx="6858002" cy="338554"/>
          </a:xfrm>
          <a:prstGeom prst="rect">
            <a:avLst/>
          </a:prstGeom>
          <a:noFill/>
        </p:spPr>
        <p:txBody>
          <a:bodyPr wrap="square" rtlCol="0">
            <a:spAutoFit/>
          </a:bodyPr>
          <a:lstStyle/>
          <a:p>
            <a:pPr algn="ctr"/>
            <a:r>
              <a:rPr lang="pt-BR" sz="1600" b="1" dirty="0">
                <a:solidFill>
                  <a:schemeClr val="accent4">
                    <a:lumMod val="20000"/>
                    <a:lumOff val="80000"/>
                  </a:schemeClr>
                </a:solidFill>
                <a:effectLst>
                  <a:outerShdw blurRad="38100" dist="38100" dir="2700000" algn="tl">
                    <a:srgbClr val="000000">
                      <a:alpha val="43137"/>
                    </a:srgbClr>
                  </a:outerShdw>
                </a:effectLst>
              </a:rPr>
              <a:t>Lição 10 para 6 de setembro de 2025</a:t>
            </a:r>
            <a:endParaRPr lang="pt-BR" sz="1600" b="1" noProof="0" dirty="0">
              <a:solidFill>
                <a:schemeClr val="accent4">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6854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213B8B-1F52-5116-8CFF-9D5506B26313}"/>
              </a:ext>
            </a:extLst>
          </p:cNvPr>
          <p:cNvSpPr txBox="1"/>
          <p:nvPr/>
        </p:nvSpPr>
        <p:spPr>
          <a:xfrm>
            <a:off x="0" y="0"/>
            <a:ext cx="12192000" cy="769441"/>
          </a:xfrm>
          <a:prstGeom prst="rect">
            <a:avLst/>
          </a:prstGeom>
          <a:noFill/>
        </p:spPr>
        <p:txBody>
          <a:bodyPr wrap="square">
            <a:spAutoFit/>
            <a:scene3d>
              <a:camera prst="orthographicFront"/>
              <a:lightRig rig="flat" dir="t"/>
            </a:scene3d>
            <a:sp3d extrusionH="57150">
              <a:bevelT h="25400" prst="softRound"/>
            </a:sp3d>
          </a:bodyPr>
          <a:lstStyle/>
          <a:p>
            <a:pPr lvl="0" algn="ctr">
              <a:defRPr/>
            </a:pPr>
            <a:r>
              <a:rPr lang="pt-BR" sz="4400" b="1" dirty="0">
                <a:ln w="6600">
                  <a:solidFill>
                    <a:srgbClr val="FF5050"/>
                  </a:solidFill>
                  <a:prstDash val="solid"/>
                </a:ln>
                <a:solidFill>
                  <a:srgbClr val="66FFFF"/>
                </a:solidFill>
                <a:effectLst>
                  <a:outerShdw dist="38100" dir="2700000" algn="tl" rotWithShape="0">
                    <a:prstClr val="black"/>
                  </a:outerShdw>
                </a:effectLst>
              </a:rPr>
              <a:t>A PREPARAÇÃO DO MODELO</a:t>
            </a:r>
            <a:endParaRPr kumimoji="0" lang="pt-BR" sz="4400" b="1" i="0" u="none" strike="noStrike" kern="1200" cap="none" spc="0" normalizeH="0" baseline="0" noProof="0" dirty="0">
              <a:ln w="6600">
                <a:solidFill>
                  <a:srgbClr val="FF5050"/>
                </a:solidFill>
                <a:prstDash val="solid"/>
              </a:ln>
              <a:solidFill>
                <a:srgbClr val="66FFFF"/>
              </a:solidFill>
              <a:effectLst>
                <a:outerShdw dist="38100" dir="2700000" algn="tl" rotWithShape="0">
                  <a:prstClr val="black"/>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552A72E1-C828-BC50-B9DC-F0FAB4AC551C}"/>
              </a:ext>
            </a:extLst>
          </p:cNvPr>
          <p:cNvSpPr txBox="1"/>
          <p:nvPr/>
        </p:nvSpPr>
        <p:spPr>
          <a:xfrm>
            <a:off x="0" y="585969"/>
            <a:ext cx="12192000" cy="646331"/>
          </a:xfrm>
          <a:prstGeom prst="rect">
            <a:avLst/>
          </a:prstGeom>
          <a:noFill/>
        </p:spPr>
        <p:txBody>
          <a:bodyPr wrap="square">
            <a:spAutoFit/>
          </a:bodyPr>
          <a:lstStyle/>
          <a:p>
            <a:pPr lvl="0" algn="ctr">
              <a:defRPr/>
            </a:pPr>
            <a:r>
              <a:rPr lang="pt-BR"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“Eis que chamei por nome a </a:t>
            </a:r>
            <a:r>
              <a:rPr lang="pt-BR"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Bezalel</a:t>
            </a:r>
            <a:r>
              <a:rPr lang="pt-BR"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filho de Uri, filho de Hur, da tribo de Judá; e eu o enchi do Espírito de Deus, em sabedoria e entendimento, em conhecimento e em toda arte” </a:t>
            </a:r>
            <a:r>
              <a:rPr kumimoji="0" lang="pt-BR" sz="14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(Êxodo 31:2-3)</a:t>
            </a:r>
            <a:endParaRPr kumimoji="0" lang="pt-BR" sz="18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E6D3600C-D20D-E505-1321-8C6B0831133E}"/>
              </a:ext>
            </a:extLst>
          </p:cNvPr>
          <p:cNvSpPr txBox="1"/>
          <p:nvPr/>
        </p:nvSpPr>
        <p:spPr>
          <a:xfrm>
            <a:off x="139298" y="2835585"/>
            <a:ext cx="12052701" cy="1015663"/>
          </a:xfrm>
          <a:prstGeom prst="rect">
            <a:avLst/>
          </a:prstGeom>
          <a:noFill/>
        </p:spPr>
        <p:txBody>
          <a:bodyPr wrap="square" rtlCol="0">
            <a:spAutoFit/>
          </a:bodyPr>
          <a:lstStyle/>
          <a:p>
            <a:pPr lvl="0">
              <a:spcBef>
                <a:spcPts val="600"/>
              </a:spcBef>
              <a:defRPr/>
            </a:pPr>
            <a:r>
              <a:rPr lang="pt-BR" sz="2000" b="1" dirty="0">
                <a:solidFill>
                  <a:prstClr val="black"/>
                </a:solidFill>
              </a:rPr>
              <a:t>Embora Deus tenha dado a Moisés instruções muito detalhadas sobre a construção, não indicou todos os detalhes. Como deveriam ser a pia batismal de bronze, os querubins, as mitras dos sacerdotes, etc.? Assim deu oportunidade para o Espírito Santo trabalhar com os dons dos construtores.</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21" name="Diagrama 20">
            <a:extLst>
              <a:ext uri="{FF2B5EF4-FFF2-40B4-BE49-F238E27FC236}">
                <a16:creationId xmlns:a16="http://schemas.microsoft.com/office/drawing/2014/main" id="{8CE3ACC5-CD2A-B724-68F5-BA680048716A}"/>
              </a:ext>
            </a:extLst>
          </p:cNvPr>
          <p:cNvGraphicFramePr/>
          <p:nvPr>
            <p:extLst>
              <p:ext uri="{D42A27DB-BD31-4B8C-83A1-F6EECF244321}">
                <p14:modId xmlns:p14="http://schemas.microsoft.com/office/powerpoint/2010/main" val="2329657940"/>
              </p:ext>
            </p:extLst>
          </p:nvPr>
        </p:nvGraphicFramePr>
        <p:xfrm>
          <a:off x="139297" y="4192768"/>
          <a:ext cx="9042803" cy="10156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7CC4EA6D-F2A9-CE81-B98D-8314FDE4142C}"/>
              </a:ext>
            </a:extLst>
          </p:cNvPr>
          <p:cNvSpPr txBox="1"/>
          <p:nvPr/>
        </p:nvSpPr>
        <p:spPr>
          <a:xfrm>
            <a:off x="139297" y="5179136"/>
            <a:ext cx="9148394" cy="1015663"/>
          </a:xfrm>
          <a:prstGeom prst="rect">
            <a:avLst/>
          </a:prstGeom>
          <a:noFill/>
        </p:spPr>
        <p:txBody>
          <a:bodyPr wrap="square" rtlCol="0">
            <a:spAutoFit/>
          </a:bodyPr>
          <a:lstStyle/>
          <a:p>
            <a:pPr lvl="0">
              <a:spcBef>
                <a:spcPts val="600"/>
              </a:spcBef>
              <a:defRPr/>
            </a:pPr>
            <a:r>
              <a:rPr lang="pt-BR" sz="2000" b="1" dirty="0">
                <a:solidFill>
                  <a:prstClr val="black"/>
                </a:solidFill>
              </a:rPr>
              <a:t>No meio das instruções sobre a construção do santuário, aparece uma menção especial ao sábado (</a:t>
            </a:r>
            <a:r>
              <a:rPr lang="pt-BR" sz="2000" b="1" dirty="0" err="1">
                <a:solidFill>
                  <a:prstClr val="black"/>
                </a:solidFill>
              </a:rPr>
              <a:t>Êx</a:t>
            </a:r>
            <a:r>
              <a:rPr lang="pt-BR" sz="2000" b="1" dirty="0">
                <a:solidFill>
                  <a:prstClr val="black"/>
                </a:solidFill>
              </a:rPr>
              <a:t> 31:12-17). O que o sábado tem a ver com tudo isso?</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Imagen 3" descr="Imagen que contiene viejo, mujer, hombre, edificio&#10;&#10;El contenido generado por IA puede ser incorrecto.">
            <a:extLst>
              <a:ext uri="{FF2B5EF4-FFF2-40B4-BE49-F238E27FC236}">
                <a16:creationId xmlns:a16="http://schemas.microsoft.com/office/drawing/2014/main" id="{4B751FA8-B83A-79A0-B5E7-5A1857554B1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39299" y="1290095"/>
            <a:ext cx="2294710" cy="1545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n 9" descr="Imagen que contiene persona, tabla, hecho de madera, hombre&#10;&#10;El contenido generado por IA puede ser incorrecto.">
            <a:extLst>
              <a:ext uri="{FF2B5EF4-FFF2-40B4-BE49-F238E27FC236}">
                <a16:creationId xmlns:a16="http://schemas.microsoft.com/office/drawing/2014/main" id="{5C4065DC-A760-1132-3A72-1122A3195232}"/>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753827" y="1290095"/>
            <a:ext cx="2298874" cy="1545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n 11" descr="Dibujo de una persona&#10;&#10;El contenido generado por IA puede ser incorrecto.">
            <a:extLst>
              <a:ext uri="{FF2B5EF4-FFF2-40B4-BE49-F238E27FC236}">
                <a16:creationId xmlns:a16="http://schemas.microsoft.com/office/drawing/2014/main" id="{FF0E58F8-5EEE-8EB4-A932-303470BA047E}"/>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348758" y="1290095"/>
            <a:ext cx="2294409" cy="1545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n 13" descr="Imagen que contiene tabla, persona, interior, hombre&#10;&#10;El contenido generado por IA puede ser incorrecto.">
            <a:extLst>
              <a:ext uri="{FF2B5EF4-FFF2-40B4-BE49-F238E27FC236}">
                <a16:creationId xmlns:a16="http://schemas.microsoft.com/office/drawing/2014/main" id="{B6BABA63-94D6-C41C-A57C-C31AC6028E93}"/>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949740" y="1290095"/>
            <a:ext cx="2288357" cy="1545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Imagen 15" descr="Imagen que contiene tabla, mujer, viejo, silla&#10;&#10;El contenido generado por IA puede ser incorrecto.">
            <a:extLst>
              <a:ext uri="{FF2B5EF4-FFF2-40B4-BE49-F238E27FC236}">
                <a16:creationId xmlns:a16="http://schemas.microsoft.com/office/drawing/2014/main" id="{CED48037-2F9B-25AB-C7EF-F2E08FCAA5C8}"/>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544670" y="1290095"/>
            <a:ext cx="2294409" cy="1545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Imagen 17" descr="Un grupo de personas de pie sobre pasto&#10;&#10;El contenido generado por IA puede ser incorrecto.">
            <a:extLst>
              <a:ext uri="{FF2B5EF4-FFF2-40B4-BE49-F238E27FC236}">
                <a16:creationId xmlns:a16="http://schemas.microsoft.com/office/drawing/2014/main" id="{F61E1F17-AA17-1371-6D56-F22F1161D55B}"/>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a:fillRect/>
          </a:stretch>
        </p:blipFill>
        <p:spPr>
          <a:xfrm>
            <a:off x="9079017" y="3999674"/>
            <a:ext cx="3112982" cy="2915886"/>
          </a:xfrm>
          <a:prstGeom prst="ellipse">
            <a:avLst/>
          </a:prstGeom>
          <a:ln>
            <a:noFill/>
          </a:ln>
          <a:effectLst>
            <a:softEdge rad="112500"/>
          </a:effectLst>
        </p:spPr>
      </p:pic>
      <p:sp>
        <p:nvSpPr>
          <p:cNvPr id="7" name="CuadroTexto 6">
            <a:extLst>
              <a:ext uri="{FF2B5EF4-FFF2-40B4-BE49-F238E27FC236}">
                <a16:creationId xmlns:a16="http://schemas.microsoft.com/office/drawing/2014/main" id="{477FA3A4-7F45-DEB0-A71B-D0AACF32B63B}"/>
              </a:ext>
            </a:extLst>
          </p:cNvPr>
          <p:cNvSpPr txBox="1"/>
          <p:nvPr/>
        </p:nvSpPr>
        <p:spPr>
          <a:xfrm>
            <a:off x="139296" y="3821953"/>
            <a:ext cx="12052700" cy="400110"/>
          </a:xfrm>
          <a:prstGeom prst="rect">
            <a:avLst/>
          </a:prstGeom>
          <a:noFill/>
        </p:spPr>
        <p:txBody>
          <a:bodyPr wrap="square">
            <a:spAutoFit/>
          </a:bodyPr>
          <a:lstStyle/>
          <a:p>
            <a:pPr lvl="0">
              <a:spcBef>
                <a:spcPts val="600"/>
              </a:spcBef>
              <a:defRPr/>
            </a:pPr>
            <a:r>
              <a:rPr lang="pt-BR" sz="2000" b="1" dirty="0">
                <a:solidFill>
                  <a:prstClr val="black"/>
                </a:solidFill>
              </a:rPr>
              <a:t>Para esses detalhes, o Espírito Santo dotou de dons especiais para:</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5699DB4C-72F9-5A45-C9ED-FFCF207484E4}"/>
              </a:ext>
            </a:extLst>
          </p:cNvPr>
          <p:cNvSpPr txBox="1"/>
          <p:nvPr/>
        </p:nvSpPr>
        <p:spPr>
          <a:xfrm>
            <a:off x="139295" y="6165503"/>
            <a:ext cx="9503872" cy="707886"/>
          </a:xfrm>
          <a:prstGeom prst="rect">
            <a:avLst/>
          </a:prstGeom>
          <a:noFill/>
        </p:spPr>
        <p:txBody>
          <a:bodyPr wrap="square">
            <a:spAutoFit/>
          </a:bodyPr>
          <a:lstStyle/>
          <a:p>
            <a:pPr lvl="0">
              <a:spcBef>
                <a:spcPts val="600"/>
              </a:spcBef>
              <a:defRPr/>
            </a:pPr>
            <a:r>
              <a:rPr lang="pt-BR" sz="2000" b="1" dirty="0">
                <a:solidFill>
                  <a:prstClr val="black"/>
                </a:solidFill>
              </a:rPr>
              <a:t>A santidade é a chave. Para nos aproximarmos do Deus Santo, devemos ser santos como Ele. O sábado é esse sinal dessa santidade </a:t>
            </a:r>
            <a:r>
              <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rPr>
              <a:t>(</a:t>
            </a:r>
            <a:r>
              <a:rPr lang="pt-BR" sz="2000" b="1" dirty="0">
                <a:solidFill>
                  <a:prstClr val="black"/>
                </a:solidFill>
                <a:latin typeface="Aptos" panose="02110004020202020204"/>
              </a:rPr>
              <a:t>Ê</a:t>
            </a:r>
            <a:r>
              <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rPr>
              <a:t>x. 31:13; </a:t>
            </a:r>
            <a:r>
              <a:rPr kumimoji="0" lang="pt-BR" sz="2000" b="1" i="0" u="none" strike="noStrike" kern="1200" cap="none" spc="0" normalizeH="0" baseline="0" noProof="0" dirty="0" err="1">
                <a:ln>
                  <a:noFill/>
                </a:ln>
                <a:solidFill>
                  <a:prstClr val="black"/>
                </a:solidFill>
                <a:effectLst/>
                <a:uLnTx/>
                <a:uFillTx/>
                <a:latin typeface="Aptos" panose="02110004020202020204"/>
                <a:ea typeface="+mn-ea"/>
                <a:cs typeface="+mn-cs"/>
              </a:rPr>
              <a:t>Ez</a:t>
            </a:r>
            <a:r>
              <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rPr>
              <a:t>. 20:12,20).</a:t>
            </a:r>
          </a:p>
        </p:txBody>
      </p:sp>
    </p:spTree>
    <p:extLst>
      <p:ext uri="{BB962C8B-B14F-4D97-AF65-F5344CB8AC3E}">
        <p14:creationId xmlns:p14="http://schemas.microsoft.com/office/powerpoint/2010/main" val="298831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3"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
                                        <p:tgtEl>
                                          <p:spTgt spid="5"/>
                                        </p:tgtEl>
                                      </p:cBhvr>
                                    </p:animEffect>
                                    <p:anim calcmode="lin" valueType="num">
                                      <p:cBhvr>
                                        <p:cTn id="17" dur="400" fill="hold"/>
                                        <p:tgtEl>
                                          <p:spTgt spid="5"/>
                                        </p:tgtEl>
                                        <p:attrNameLst>
                                          <p:attrName>ppt_x</p:attrName>
                                        </p:attrNameLst>
                                      </p:cBhvr>
                                      <p:tavLst>
                                        <p:tav tm="0">
                                          <p:val>
                                            <p:strVal val="#ppt_x"/>
                                          </p:val>
                                        </p:tav>
                                        <p:tav tm="100000">
                                          <p:val>
                                            <p:strVal val="#ppt_x"/>
                                          </p:val>
                                        </p:tav>
                                      </p:tavLst>
                                    </p:anim>
                                    <p:anim calcmode="lin" valueType="num">
                                      <p:cBhvr>
                                        <p:cTn id="18" dur="400" fill="hold"/>
                                        <p:tgtEl>
                                          <p:spTgt spid="5"/>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1000"/>
                                        <p:tgtEl>
                                          <p:spTgt spid="4"/>
                                        </p:tgtEl>
                                      </p:cBhvr>
                                    </p:animEffect>
                                  </p:childTnLst>
                                </p:cTn>
                              </p:par>
                              <p:par>
                                <p:cTn id="26" presetID="14" presetClass="entr" presetSubtype="10" fill="hold" nodeType="withEffect">
                                  <p:stCondLst>
                                    <p:cond delay="200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1000"/>
                                        <p:tgtEl>
                                          <p:spTgt spid="10"/>
                                        </p:tgtEl>
                                      </p:cBhvr>
                                    </p:animEffect>
                                  </p:childTnLst>
                                </p:cTn>
                              </p:par>
                              <p:par>
                                <p:cTn id="29" presetID="14" presetClass="entr" presetSubtype="10" fill="hold" nodeType="withEffect">
                                  <p:stCondLst>
                                    <p:cond delay="150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1000"/>
                                        <p:tgtEl>
                                          <p:spTgt spid="12"/>
                                        </p:tgtEl>
                                      </p:cBhvr>
                                    </p:animEffect>
                                  </p:childTnLst>
                                </p:cTn>
                              </p:par>
                              <p:par>
                                <p:cTn id="32" presetID="14" presetClass="entr" presetSubtype="10"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1000"/>
                                        <p:tgtEl>
                                          <p:spTgt spid="14"/>
                                        </p:tgtEl>
                                      </p:cBhvr>
                                    </p:animEffect>
                                  </p:childTnLst>
                                </p:cTn>
                              </p:par>
                              <p:par>
                                <p:cTn id="35" presetID="14" presetClass="entr" presetSubtype="10" fill="hold" nodeType="withEffect">
                                  <p:stCondLst>
                                    <p:cond delay="50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1000"/>
                                        <p:tgtEl>
                                          <p:spTgt spid="16"/>
                                        </p:tgtEl>
                                      </p:cBhvr>
                                    </p:animEffect>
                                  </p:childTnLst>
                                </p:cTn>
                              </p:par>
                            </p:childTnLst>
                          </p:cTn>
                        </p:par>
                        <p:par>
                          <p:cTn id="38" fill="hold">
                            <p:stCondLst>
                              <p:cond delay="30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8" fill="hold" grpId="0" nodeType="clickEffect">
                                  <p:stCondLst>
                                    <p:cond delay="0"/>
                                  </p:stCondLst>
                                  <p:childTnLst>
                                    <p:set>
                                      <p:cBhvr>
                                        <p:cTn id="50" dur="1" fill="hold">
                                          <p:stCondLst>
                                            <p:cond delay="0"/>
                                          </p:stCondLst>
                                        </p:cTn>
                                        <p:tgtEl>
                                          <p:spTgt spid="21">
                                            <p:graphicEl>
                                              <a:dgm id="{EF3CCA59-81A0-4CFB-9BD7-693127657E33}"/>
                                            </p:graphicEl>
                                          </p:spTgt>
                                        </p:tgtEl>
                                        <p:attrNameLst>
                                          <p:attrName>style.visibility</p:attrName>
                                        </p:attrNameLst>
                                      </p:cBhvr>
                                      <p:to>
                                        <p:strVal val="visible"/>
                                      </p:to>
                                    </p:set>
                                    <p:anim calcmode="lin" valueType="num">
                                      <p:cBhvr>
                                        <p:cTn id="51" dur="500" fill="hold"/>
                                        <p:tgtEl>
                                          <p:spTgt spid="21">
                                            <p:graphicEl>
                                              <a:dgm id="{EF3CCA59-81A0-4CFB-9BD7-693127657E33}"/>
                                            </p:graphicEl>
                                          </p:spTgt>
                                        </p:tgtEl>
                                        <p:attrNameLst>
                                          <p:attrName>ppt_x</p:attrName>
                                        </p:attrNameLst>
                                      </p:cBhvr>
                                      <p:tavLst>
                                        <p:tav tm="0">
                                          <p:val>
                                            <p:strVal val="#ppt_x-#ppt_w/2"/>
                                          </p:val>
                                        </p:tav>
                                        <p:tav tm="100000">
                                          <p:val>
                                            <p:strVal val="#ppt_x"/>
                                          </p:val>
                                        </p:tav>
                                      </p:tavLst>
                                    </p:anim>
                                    <p:anim calcmode="lin" valueType="num">
                                      <p:cBhvr>
                                        <p:cTn id="52" dur="500" fill="hold"/>
                                        <p:tgtEl>
                                          <p:spTgt spid="21">
                                            <p:graphicEl>
                                              <a:dgm id="{EF3CCA59-81A0-4CFB-9BD7-693127657E33}"/>
                                            </p:graphicEl>
                                          </p:spTgt>
                                        </p:tgtEl>
                                        <p:attrNameLst>
                                          <p:attrName>ppt_y</p:attrName>
                                        </p:attrNameLst>
                                      </p:cBhvr>
                                      <p:tavLst>
                                        <p:tav tm="0">
                                          <p:val>
                                            <p:strVal val="#ppt_y"/>
                                          </p:val>
                                        </p:tav>
                                        <p:tav tm="100000">
                                          <p:val>
                                            <p:strVal val="#ppt_y"/>
                                          </p:val>
                                        </p:tav>
                                      </p:tavLst>
                                    </p:anim>
                                    <p:anim calcmode="lin" valueType="num">
                                      <p:cBhvr>
                                        <p:cTn id="53" dur="500" fill="hold"/>
                                        <p:tgtEl>
                                          <p:spTgt spid="21">
                                            <p:graphicEl>
                                              <a:dgm id="{EF3CCA59-81A0-4CFB-9BD7-693127657E33}"/>
                                            </p:graphicEl>
                                          </p:spTgt>
                                        </p:tgtEl>
                                        <p:attrNameLst>
                                          <p:attrName>ppt_w</p:attrName>
                                        </p:attrNameLst>
                                      </p:cBhvr>
                                      <p:tavLst>
                                        <p:tav tm="0">
                                          <p:val>
                                            <p:fltVal val="0"/>
                                          </p:val>
                                        </p:tav>
                                        <p:tav tm="100000">
                                          <p:val>
                                            <p:strVal val="#ppt_w"/>
                                          </p:val>
                                        </p:tav>
                                      </p:tavLst>
                                    </p:anim>
                                    <p:anim calcmode="lin" valueType="num">
                                      <p:cBhvr>
                                        <p:cTn id="54" dur="500" fill="hold"/>
                                        <p:tgtEl>
                                          <p:spTgt spid="21">
                                            <p:graphicEl>
                                              <a:dgm id="{EF3CCA59-81A0-4CFB-9BD7-693127657E33}"/>
                                            </p:graphicEl>
                                          </p:spTgt>
                                        </p:tgtEl>
                                        <p:attrNameLst>
                                          <p:attrName>ppt_h</p:attrName>
                                        </p:attrNameLst>
                                      </p:cBhvr>
                                      <p:tavLst>
                                        <p:tav tm="0">
                                          <p:val>
                                            <p:strVal val="#ppt_h"/>
                                          </p:val>
                                        </p:tav>
                                        <p:tav tm="100000">
                                          <p:val>
                                            <p:strVal val="#ppt_h"/>
                                          </p:val>
                                        </p:tav>
                                      </p:tavLst>
                                    </p:anim>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21">
                                            <p:graphicEl>
                                              <a:dgm id="{B86DC855-AC6E-41F5-85A1-2802CAC9C2B8}"/>
                                            </p:graphicEl>
                                          </p:spTgt>
                                        </p:tgtEl>
                                        <p:attrNameLst>
                                          <p:attrName>style.visibility</p:attrName>
                                        </p:attrNameLst>
                                      </p:cBhvr>
                                      <p:to>
                                        <p:strVal val="visible"/>
                                      </p:to>
                                    </p:set>
                                    <p:animEffect transition="in" filter="wipe(left)">
                                      <p:cBhvr>
                                        <p:cTn id="58" dur="500"/>
                                        <p:tgtEl>
                                          <p:spTgt spid="21">
                                            <p:graphicEl>
                                              <a:dgm id="{B86DC855-AC6E-41F5-85A1-2802CAC9C2B8}"/>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7" presetClass="entr" presetSubtype="8" fill="hold" grpId="0" nodeType="clickEffect">
                                  <p:stCondLst>
                                    <p:cond delay="0"/>
                                  </p:stCondLst>
                                  <p:childTnLst>
                                    <p:set>
                                      <p:cBhvr>
                                        <p:cTn id="62" dur="1" fill="hold">
                                          <p:stCondLst>
                                            <p:cond delay="0"/>
                                          </p:stCondLst>
                                        </p:cTn>
                                        <p:tgtEl>
                                          <p:spTgt spid="21">
                                            <p:graphicEl>
                                              <a:dgm id="{95EC20E9-3580-42EE-8128-37BE0DCED7C8}"/>
                                            </p:graphicEl>
                                          </p:spTgt>
                                        </p:tgtEl>
                                        <p:attrNameLst>
                                          <p:attrName>style.visibility</p:attrName>
                                        </p:attrNameLst>
                                      </p:cBhvr>
                                      <p:to>
                                        <p:strVal val="visible"/>
                                      </p:to>
                                    </p:set>
                                    <p:anim calcmode="lin" valueType="num">
                                      <p:cBhvr>
                                        <p:cTn id="63" dur="500" fill="hold"/>
                                        <p:tgtEl>
                                          <p:spTgt spid="21">
                                            <p:graphicEl>
                                              <a:dgm id="{95EC20E9-3580-42EE-8128-37BE0DCED7C8}"/>
                                            </p:graphicEl>
                                          </p:spTgt>
                                        </p:tgtEl>
                                        <p:attrNameLst>
                                          <p:attrName>ppt_x</p:attrName>
                                        </p:attrNameLst>
                                      </p:cBhvr>
                                      <p:tavLst>
                                        <p:tav tm="0">
                                          <p:val>
                                            <p:strVal val="#ppt_x-#ppt_w/2"/>
                                          </p:val>
                                        </p:tav>
                                        <p:tav tm="100000">
                                          <p:val>
                                            <p:strVal val="#ppt_x"/>
                                          </p:val>
                                        </p:tav>
                                      </p:tavLst>
                                    </p:anim>
                                    <p:anim calcmode="lin" valueType="num">
                                      <p:cBhvr>
                                        <p:cTn id="64" dur="500" fill="hold"/>
                                        <p:tgtEl>
                                          <p:spTgt spid="21">
                                            <p:graphicEl>
                                              <a:dgm id="{95EC20E9-3580-42EE-8128-37BE0DCED7C8}"/>
                                            </p:graphicEl>
                                          </p:spTgt>
                                        </p:tgtEl>
                                        <p:attrNameLst>
                                          <p:attrName>ppt_y</p:attrName>
                                        </p:attrNameLst>
                                      </p:cBhvr>
                                      <p:tavLst>
                                        <p:tav tm="0">
                                          <p:val>
                                            <p:strVal val="#ppt_y"/>
                                          </p:val>
                                        </p:tav>
                                        <p:tav tm="100000">
                                          <p:val>
                                            <p:strVal val="#ppt_y"/>
                                          </p:val>
                                        </p:tav>
                                      </p:tavLst>
                                    </p:anim>
                                    <p:anim calcmode="lin" valueType="num">
                                      <p:cBhvr>
                                        <p:cTn id="65" dur="500" fill="hold"/>
                                        <p:tgtEl>
                                          <p:spTgt spid="21">
                                            <p:graphicEl>
                                              <a:dgm id="{95EC20E9-3580-42EE-8128-37BE0DCED7C8}"/>
                                            </p:graphicEl>
                                          </p:spTgt>
                                        </p:tgtEl>
                                        <p:attrNameLst>
                                          <p:attrName>ppt_w</p:attrName>
                                        </p:attrNameLst>
                                      </p:cBhvr>
                                      <p:tavLst>
                                        <p:tav tm="0">
                                          <p:val>
                                            <p:fltVal val="0"/>
                                          </p:val>
                                        </p:tav>
                                        <p:tav tm="100000">
                                          <p:val>
                                            <p:strVal val="#ppt_w"/>
                                          </p:val>
                                        </p:tav>
                                      </p:tavLst>
                                    </p:anim>
                                    <p:anim calcmode="lin" valueType="num">
                                      <p:cBhvr>
                                        <p:cTn id="66" dur="500" fill="hold"/>
                                        <p:tgtEl>
                                          <p:spTgt spid="21">
                                            <p:graphicEl>
                                              <a:dgm id="{95EC20E9-3580-42EE-8128-37BE0DCED7C8}"/>
                                            </p:graphicEl>
                                          </p:spTgt>
                                        </p:tgtEl>
                                        <p:attrNameLst>
                                          <p:attrName>ppt_h</p:attrName>
                                        </p:attrNameLst>
                                      </p:cBhvr>
                                      <p:tavLst>
                                        <p:tav tm="0">
                                          <p:val>
                                            <p:strVal val="#ppt_h"/>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1">
                                            <p:graphicEl>
                                              <a:dgm id="{B4916A51-CBAE-40C0-8E7D-0AD618C29DEF}"/>
                                            </p:graphicEl>
                                          </p:spTgt>
                                        </p:tgtEl>
                                        <p:attrNameLst>
                                          <p:attrName>style.visibility</p:attrName>
                                        </p:attrNameLst>
                                      </p:cBhvr>
                                      <p:to>
                                        <p:strVal val="visible"/>
                                      </p:to>
                                    </p:set>
                                    <p:animEffect transition="in" filter="wipe(left)">
                                      <p:cBhvr>
                                        <p:cTn id="70" dur="500"/>
                                        <p:tgtEl>
                                          <p:spTgt spid="21">
                                            <p:graphicEl>
                                              <a:dgm id="{B4916A51-CBAE-40C0-8E7D-0AD618C29DEF}"/>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17" presetClass="entr" presetSubtype="8" fill="hold" grpId="0" nodeType="clickEffect">
                                  <p:stCondLst>
                                    <p:cond delay="0"/>
                                  </p:stCondLst>
                                  <p:childTnLst>
                                    <p:set>
                                      <p:cBhvr>
                                        <p:cTn id="74" dur="1" fill="hold">
                                          <p:stCondLst>
                                            <p:cond delay="0"/>
                                          </p:stCondLst>
                                        </p:cTn>
                                        <p:tgtEl>
                                          <p:spTgt spid="21">
                                            <p:graphicEl>
                                              <a:dgm id="{AD88A7F4-3CC8-4AD8-9946-F05F96607909}"/>
                                            </p:graphicEl>
                                          </p:spTgt>
                                        </p:tgtEl>
                                        <p:attrNameLst>
                                          <p:attrName>style.visibility</p:attrName>
                                        </p:attrNameLst>
                                      </p:cBhvr>
                                      <p:to>
                                        <p:strVal val="visible"/>
                                      </p:to>
                                    </p:set>
                                    <p:anim calcmode="lin" valueType="num">
                                      <p:cBhvr>
                                        <p:cTn id="75" dur="500" fill="hold"/>
                                        <p:tgtEl>
                                          <p:spTgt spid="21">
                                            <p:graphicEl>
                                              <a:dgm id="{AD88A7F4-3CC8-4AD8-9946-F05F96607909}"/>
                                            </p:graphicEl>
                                          </p:spTgt>
                                        </p:tgtEl>
                                        <p:attrNameLst>
                                          <p:attrName>ppt_x</p:attrName>
                                        </p:attrNameLst>
                                      </p:cBhvr>
                                      <p:tavLst>
                                        <p:tav tm="0">
                                          <p:val>
                                            <p:strVal val="#ppt_x-#ppt_w/2"/>
                                          </p:val>
                                        </p:tav>
                                        <p:tav tm="100000">
                                          <p:val>
                                            <p:strVal val="#ppt_x"/>
                                          </p:val>
                                        </p:tav>
                                      </p:tavLst>
                                    </p:anim>
                                    <p:anim calcmode="lin" valueType="num">
                                      <p:cBhvr>
                                        <p:cTn id="76" dur="500" fill="hold"/>
                                        <p:tgtEl>
                                          <p:spTgt spid="21">
                                            <p:graphicEl>
                                              <a:dgm id="{AD88A7F4-3CC8-4AD8-9946-F05F96607909}"/>
                                            </p:graphicEl>
                                          </p:spTgt>
                                        </p:tgtEl>
                                        <p:attrNameLst>
                                          <p:attrName>ppt_y</p:attrName>
                                        </p:attrNameLst>
                                      </p:cBhvr>
                                      <p:tavLst>
                                        <p:tav tm="0">
                                          <p:val>
                                            <p:strVal val="#ppt_y"/>
                                          </p:val>
                                        </p:tav>
                                        <p:tav tm="100000">
                                          <p:val>
                                            <p:strVal val="#ppt_y"/>
                                          </p:val>
                                        </p:tav>
                                      </p:tavLst>
                                    </p:anim>
                                    <p:anim calcmode="lin" valueType="num">
                                      <p:cBhvr>
                                        <p:cTn id="77" dur="500" fill="hold"/>
                                        <p:tgtEl>
                                          <p:spTgt spid="21">
                                            <p:graphicEl>
                                              <a:dgm id="{AD88A7F4-3CC8-4AD8-9946-F05F96607909}"/>
                                            </p:graphicEl>
                                          </p:spTgt>
                                        </p:tgtEl>
                                        <p:attrNameLst>
                                          <p:attrName>ppt_w</p:attrName>
                                        </p:attrNameLst>
                                      </p:cBhvr>
                                      <p:tavLst>
                                        <p:tav tm="0">
                                          <p:val>
                                            <p:fltVal val="0"/>
                                          </p:val>
                                        </p:tav>
                                        <p:tav tm="100000">
                                          <p:val>
                                            <p:strVal val="#ppt_w"/>
                                          </p:val>
                                        </p:tav>
                                      </p:tavLst>
                                    </p:anim>
                                    <p:anim calcmode="lin" valueType="num">
                                      <p:cBhvr>
                                        <p:cTn id="78" dur="500" fill="hold"/>
                                        <p:tgtEl>
                                          <p:spTgt spid="21">
                                            <p:graphicEl>
                                              <a:dgm id="{AD88A7F4-3CC8-4AD8-9946-F05F96607909}"/>
                                            </p:graphicEl>
                                          </p:spTgt>
                                        </p:tgtEl>
                                        <p:attrNameLst>
                                          <p:attrName>ppt_h</p:attrName>
                                        </p:attrNameLst>
                                      </p:cBhvr>
                                      <p:tavLst>
                                        <p:tav tm="0">
                                          <p:val>
                                            <p:strVal val="#ppt_h"/>
                                          </p:val>
                                        </p:tav>
                                        <p:tav tm="100000">
                                          <p:val>
                                            <p:strVal val="#ppt_h"/>
                                          </p:val>
                                        </p:tav>
                                      </p:tavLst>
                                    </p:anim>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1">
                                            <p:graphicEl>
                                              <a:dgm id="{0BDC1970-CBA1-4720-A341-1B8D5022877C}"/>
                                            </p:graphicEl>
                                          </p:spTgt>
                                        </p:tgtEl>
                                        <p:attrNameLst>
                                          <p:attrName>style.visibility</p:attrName>
                                        </p:attrNameLst>
                                      </p:cBhvr>
                                      <p:to>
                                        <p:strVal val="visible"/>
                                      </p:to>
                                    </p:set>
                                    <p:animEffect transition="in" filter="wipe(left)">
                                      <p:cBhvr>
                                        <p:cTn id="82" dur="500"/>
                                        <p:tgtEl>
                                          <p:spTgt spid="21">
                                            <p:graphicEl>
                                              <a:dgm id="{0BDC1970-CBA1-4720-A341-1B8D5022877C}"/>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3" presetClass="entr" presetSubtype="288" fill="hold" nodeType="click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p:cTn id="87" dur="500" fill="hold"/>
                                        <p:tgtEl>
                                          <p:spTgt spid="18"/>
                                        </p:tgtEl>
                                        <p:attrNameLst>
                                          <p:attrName>ppt_w</p:attrName>
                                        </p:attrNameLst>
                                      </p:cBhvr>
                                      <p:tavLst>
                                        <p:tav tm="0">
                                          <p:val>
                                            <p:strVal val="4/3*#ppt_w"/>
                                          </p:val>
                                        </p:tav>
                                        <p:tav tm="100000">
                                          <p:val>
                                            <p:strVal val="#ppt_w"/>
                                          </p:val>
                                        </p:tav>
                                      </p:tavLst>
                                    </p:anim>
                                    <p:anim calcmode="lin" valueType="num">
                                      <p:cBhvr>
                                        <p:cTn id="88" dur="500" fill="hold"/>
                                        <p:tgtEl>
                                          <p:spTgt spid="18"/>
                                        </p:tgtEl>
                                        <p:attrNameLst>
                                          <p:attrName>ppt_h</p:attrName>
                                        </p:attrNameLst>
                                      </p:cBhvr>
                                      <p:tavLst>
                                        <p:tav tm="0">
                                          <p:val>
                                            <p:strVal val="4/3*#ppt_h"/>
                                          </p:val>
                                        </p:tav>
                                        <p:tav tm="100000">
                                          <p:val>
                                            <p:strVal val="#ppt_h"/>
                                          </p:val>
                                        </p:tav>
                                      </p:tavLst>
                                    </p:anim>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8"/>
                                        </p:tgtEl>
                                        <p:attrNameLst>
                                          <p:attrName>style.visibility</p:attrName>
                                        </p:attrNameLst>
                                      </p:cBhvr>
                                      <p:to>
                                        <p:strVal val="visible"/>
                                      </p:to>
                                    </p:set>
                                    <p:animEffect transition="in" filter="wipe(left)">
                                      <p:cBhvr>
                                        <p:cTn id="92" dur="500"/>
                                        <p:tgtEl>
                                          <p:spTgt spid="8"/>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wipe(left)">
                                      <p:cBhvr>
                                        <p:cTn id="9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1" grpId="0" uiExpand="1">
        <p:bldSub>
          <a:bldDgm bld="one"/>
        </p:bldSub>
      </p:bldGraphic>
      <p:bldP spid="8"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D283523-96DA-495B-C380-0C763AE606F0}"/>
              </a:ext>
            </a:extLst>
          </p:cNvPr>
          <p:cNvSpPr txBox="1"/>
          <p:nvPr/>
        </p:nvSpPr>
        <p:spPr>
          <a:xfrm>
            <a:off x="2355613" y="259249"/>
            <a:ext cx="7702787" cy="5770811"/>
          </a:xfrm>
          <a:prstGeom prst="rect">
            <a:avLst/>
          </a:prstGeom>
          <a:noFill/>
        </p:spPr>
        <p:txBody>
          <a:bodyPr wrap="square">
            <a:spAutoFit/>
          </a:bodyPr>
          <a:lstStyle/>
          <a:p>
            <a:pPr>
              <a:spcBef>
                <a:spcPts val="600"/>
              </a:spcBef>
            </a:pPr>
            <a:r>
              <a:rPr lang="pt-BR" sz="2800" b="1" dirty="0">
                <a:latin typeface="Constantia" panose="02030602050306030303" pitchFamily="18" charset="0"/>
              </a:rPr>
              <a:t>“Quanto à construção do santuário como morada de Deus, Moisés foi instruído a fazê-lo segundo o modelo das coisas nos céus. O Senhor o chamou ao monte e revelou-lhe coisas celestiais; e o tabernáculo, com tudo o que lhe pertence, foi construído à semelhança deles.
Assim Deus revelou a Israel, a quem desejava fazer Sua morada, Seu glorioso ideal de caráter. […] Mas, por conta própria, eles eram impotentes para alcançar esse ideal. A revelação do Sinai só poderia impressioná-los com sua necessidade e desamparo”</a:t>
            </a:r>
            <a:endParaRPr lang="pt-BR" sz="28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070D5D18-6EDB-D910-C040-6798799986FE}"/>
              </a:ext>
            </a:extLst>
          </p:cNvPr>
          <p:cNvSpPr txBox="1"/>
          <p:nvPr/>
        </p:nvSpPr>
        <p:spPr>
          <a:xfrm>
            <a:off x="7320919" y="6429474"/>
            <a:ext cx="2737481" cy="338554"/>
          </a:xfrm>
          <a:prstGeom prst="rect">
            <a:avLst/>
          </a:prstGeom>
          <a:noFill/>
        </p:spPr>
        <p:txBody>
          <a:bodyPr wrap="none" rtlCol="0">
            <a:spAutoFit/>
          </a:bodyPr>
          <a:lstStyle/>
          <a:p>
            <a:pPr algn="r"/>
            <a:r>
              <a:rPr lang="pt-BR" sz="1600" b="1" noProof="0" dirty="0"/>
              <a:t>E. G. W</a:t>
            </a:r>
            <a:r>
              <a:rPr lang="pt-BR" sz="1600" b="1" dirty="0"/>
              <a:t>. (Educação, </a:t>
            </a:r>
            <a:r>
              <a:rPr lang="pt-BR" sz="1600" b="1" noProof="0" dirty="0"/>
              <a:t>pág. 35)</a:t>
            </a:r>
          </a:p>
        </p:txBody>
      </p:sp>
    </p:spTree>
    <p:extLst>
      <p:ext uri="{BB962C8B-B14F-4D97-AF65-F5344CB8AC3E}">
        <p14:creationId xmlns:p14="http://schemas.microsoft.com/office/powerpoint/2010/main" val="122118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 name="Imagen 1" descr="Imagen que contiene hombre, montaña, mujer, gente&#10;&#10;El contenido generado por IA puede ser incorrecto.">
            <a:extLst>
              <a:ext uri="{FF2B5EF4-FFF2-40B4-BE49-F238E27FC236}">
                <a16:creationId xmlns:a16="http://schemas.microsoft.com/office/drawing/2014/main" id="{439FFFEE-EBAB-7E31-A43B-140C48B0730D}"/>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20" y="10"/>
            <a:ext cx="12191980" cy="4998214"/>
          </a:xfrm>
          <a:prstGeom prst="rect">
            <a:avLst/>
          </a:prstGeom>
        </p:spPr>
      </p:pic>
      <p:sp>
        <p:nvSpPr>
          <p:cNvPr id="10" name="Rectangle: Rounded Corners 9">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4447540"/>
            <a:ext cx="9382538" cy="685800"/>
          </a:xfrm>
          <a:prstGeom prst="roundRect">
            <a:avLst>
              <a:gd name="adj" fmla="val 0"/>
            </a:avLst>
          </a:prstGeom>
          <a:solidFill>
            <a:srgbClr val="F3E699"/>
          </a:solidFill>
          <a:ln>
            <a:noFill/>
          </a:ln>
          <a:effectLst>
            <a:innerShdw blurRad="546100">
              <a:srgbClr val="EAAB1E"/>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05FF77E7-B6BF-AD31-F714-36BFB98DB1B6}"/>
              </a:ext>
            </a:extLst>
          </p:cNvPr>
          <p:cNvSpPr txBox="1"/>
          <p:nvPr/>
        </p:nvSpPr>
        <p:spPr>
          <a:xfrm>
            <a:off x="0" y="5143282"/>
            <a:ext cx="12191980" cy="1569660"/>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pt-BR" sz="3200" b="1" dirty="0">
                <a:ln w="12700" cmpd="sng">
                  <a:noFill/>
                  <a:prstDash val="solid"/>
                </a:ln>
                <a:solidFill>
                  <a:srgbClr val="953DA1"/>
                </a:solidFill>
                <a:latin typeface="Comic Sans MS" panose="030F0702030302020204" pitchFamily="66" charset="0"/>
              </a:rPr>
              <a:t>“E Moisés veio e contou ao povo todas as palavras do Senhor e todas as leis. E o povo respondeu a uma só voz: 'Faremos tudo o que o Senhor disser'. </a:t>
            </a:r>
            <a:r>
              <a:rPr kumimoji="0" lang="pt-BR" sz="3200" b="1" i="0" u="none" strike="noStrike" kern="1200" cap="none" spc="0" normalizeH="0" baseline="0" noProof="0" dirty="0">
                <a:ln w="12700" cmpd="sng">
                  <a:noFill/>
                  <a:prstDash val="solid"/>
                </a:ln>
                <a:solidFill>
                  <a:srgbClr val="953DA1"/>
                </a:solidFill>
                <a:effectLst/>
                <a:uLnTx/>
                <a:uFillTx/>
                <a:latin typeface="Comic Sans MS" panose="030F0702030302020204" pitchFamily="66" charset="0"/>
                <a:ea typeface="+mn-ea"/>
                <a:cs typeface="+mn-cs"/>
              </a:rPr>
              <a:t>” </a:t>
            </a:r>
            <a:r>
              <a:rPr kumimoji="0" lang="pt-BR" sz="2400" b="1" i="0" u="none" strike="noStrike" kern="1200" cap="none" spc="0" normalizeH="0" baseline="0" noProof="0" dirty="0">
                <a:ln w="12700" cmpd="sng">
                  <a:noFill/>
                  <a:prstDash val="solid"/>
                </a:ln>
                <a:solidFill>
                  <a:srgbClr val="953DA1"/>
                </a:solidFill>
                <a:effectLst/>
                <a:uLnTx/>
                <a:uFillTx/>
                <a:latin typeface="Comic Sans MS" panose="030F0702030302020204" pitchFamily="66" charset="0"/>
                <a:ea typeface="+mn-ea"/>
                <a:cs typeface="+mn-cs"/>
              </a:rPr>
              <a:t>Êxodo 24:3</a:t>
            </a:r>
          </a:p>
        </p:txBody>
      </p:sp>
    </p:spTree>
    <p:extLst>
      <p:ext uri="{BB962C8B-B14F-4D97-AF65-F5344CB8AC3E}">
        <p14:creationId xmlns:p14="http://schemas.microsoft.com/office/powerpoint/2010/main" val="178654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7F06122-479C-6BD8-B7FF-1A5620C21874}"/>
              </a:ext>
            </a:extLst>
          </p:cNvPr>
          <p:cNvSpPr txBox="1"/>
          <p:nvPr/>
        </p:nvSpPr>
        <p:spPr>
          <a:xfrm>
            <a:off x="6210300" y="3857625"/>
            <a:ext cx="5705475" cy="2785378"/>
          </a:xfrm>
          <a:prstGeom prst="rect">
            <a:avLst/>
          </a:prstGeom>
          <a:noFill/>
        </p:spPr>
        <p:txBody>
          <a:bodyPr wrap="square" rtlCol="0">
            <a:spAutoFit/>
          </a:bodyPr>
          <a:lstStyle/>
          <a:p>
            <a:pPr>
              <a:spcBef>
                <a:spcPts val="600"/>
              </a:spcBef>
            </a:pPr>
            <a:r>
              <a:rPr lang="pt-BR" sz="2000" b="1" noProof="0" dirty="0">
                <a:solidFill>
                  <a:srgbClr val="FFEC00"/>
                </a:solidFill>
                <a:effectLst>
                  <a:outerShdw blurRad="38100" dist="38100" dir="2700000" algn="tl">
                    <a:srgbClr val="000000">
                      <a:alpha val="43137"/>
                    </a:srgbClr>
                  </a:outerShdw>
                </a:effectLst>
                <a:highlight>
                  <a:srgbClr val="4200FF"/>
                </a:highlight>
              </a:rPr>
              <a:t> O pacto:</a:t>
            </a:r>
          </a:p>
          <a:p>
            <a:pPr lvl="1">
              <a:spcBef>
                <a:spcPts val="600"/>
              </a:spcBef>
            </a:pPr>
            <a:r>
              <a:rPr lang="pt-BR" sz="2000" b="1" dirty="0"/>
              <a:t>O Sangue do Pacto </a:t>
            </a:r>
            <a:r>
              <a:rPr lang="pt-BR" sz="2000" b="1" noProof="0" dirty="0"/>
              <a:t>(Êxodo 24:1-6, 8)</a:t>
            </a:r>
          </a:p>
          <a:p>
            <a:pPr lvl="1">
              <a:spcBef>
                <a:spcPts val="600"/>
              </a:spcBef>
            </a:pPr>
            <a:r>
              <a:rPr lang="pt-BR" sz="2000" b="1" dirty="0"/>
              <a:t>O cumprimento do pacto </a:t>
            </a:r>
            <a:r>
              <a:rPr lang="pt-BR" sz="2000" b="1" noProof="0" dirty="0"/>
              <a:t>(Êxodo </a:t>
            </a:r>
            <a:r>
              <a:rPr lang="pt-BR" sz="2000" b="1" dirty="0"/>
              <a:t>24:7) </a:t>
            </a:r>
            <a:br>
              <a:rPr lang="pt-BR" sz="2000" b="1" dirty="0"/>
            </a:br>
            <a:r>
              <a:rPr lang="pt-BR" sz="2000" b="1" dirty="0"/>
              <a:t>O alimento do pacto (</a:t>
            </a:r>
            <a:r>
              <a:rPr lang="pt-BR" sz="2000" b="1" noProof="0" dirty="0"/>
              <a:t>Êxodo 24:9-18)</a:t>
            </a:r>
          </a:p>
          <a:p>
            <a:pPr>
              <a:spcBef>
                <a:spcPts val="1800"/>
              </a:spcBef>
            </a:pPr>
            <a:r>
              <a:rPr lang="pt-BR" sz="2000" b="1" noProof="0" dirty="0">
                <a:solidFill>
                  <a:srgbClr val="D3FF19"/>
                </a:solidFill>
                <a:effectLst>
                  <a:outerShdw blurRad="38100" dist="38100" dir="2700000" algn="tl">
                    <a:srgbClr val="000000">
                      <a:alpha val="43137"/>
                    </a:srgbClr>
                  </a:outerShdw>
                </a:effectLst>
                <a:highlight>
                  <a:srgbClr val="9100C4"/>
                </a:highlight>
              </a:rPr>
              <a:t> O modelo:</a:t>
            </a:r>
          </a:p>
          <a:p>
            <a:pPr lvl="1">
              <a:spcBef>
                <a:spcPts val="600"/>
              </a:spcBef>
            </a:pPr>
            <a:r>
              <a:rPr lang="pt-BR" sz="2000" b="1" dirty="0"/>
              <a:t>O</a:t>
            </a:r>
            <a:r>
              <a:rPr lang="pt-BR" sz="2000" b="1" noProof="0" dirty="0"/>
              <a:t> propósito do modelo (Êxodo 25:1-9)</a:t>
            </a:r>
          </a:p>
          <a:p>
            <a:pPr lvl="1">
              <a:spcBef>
                <a:spcPts val="600"/>
              </a:spcBef>
            </a:pPr>
            <a:r>
              <a:rPr lang="pt-BR" sz="2000" b="1" dirty="0"/>
              <a:t>A</a:t>
            </a:r>
            <a:r>
              <a:rPr lang="pt-BR" sz="2000" b="1" noProof="0" dirty="0"/>
              <a:t> preparação do modelo (Êxodo 31:1-18)</a:t>
            </a:r>
          </a:p>
        </p:txBody>
      </p:sp>
      <p:sp>
        <p:nvSpPr>
          <p:cNvPr id="3" name="CuadroTexto 2">
            <a:extLst>
              <a:ext uri="{FF2B5EF4-FFF2-40B4-BE49-F238E27FC236}">
                <a16:creationId xmlns:a16="http://schemas.microsoft.com/office/drawing/2014/main" id="{58E85338-5679-FC9A-748B-C710C3661B8D}"/>
              </a:ext>
            </a:extLst>
          </p:cNvPr>
          <p:cNvSpPr txBox="1"/>
          <p:nvPr/>
        </p:nvSpPr>
        <p:spPr>
          <a:xfrm>
            <a:off x="258832" y="201643"/>
            <a:ext cx="6953250" cy="1015663"/>
          </a:xfrm>
          <a:prstGeom prst="rect">
            <a:avLst/>
          </a:prstGeom>
          <a:noFill/>
        </p:spPr>
        <p:txBody>
          <a:bodyPr wrap="square" rtlCol="0">
            <a:spAutoFit/>
          </a:bodyPr>
          <a:lstStyle/>
          <a:p>
            <a:pPr>
              <a:spcBef>
                <a:spcPts val="600"/>
              </a:spcBef>
            </a:pPr>
            <a:r>
              <a:rPr lang="pt-BR" sz="2000" b="1" dirty="0"/>
              <a:t>Depois de proclamar em voz alta os Dez Mandamentos e transmitir a Moisés um conjunto básico de leis, Deus queria fazer uma aliança com Israel.</a:t>
            </a:r>
            <a:endParaRPr lang="pt-BR" sz="2000" b="1" noProof="0" dirty="0"/>
          </a:p>
        </p:txBody>
      </p:sp>
      <p:pic>
        <p:nvPicPr>
          <p:cNvPr id="5" name="Imagen 4" descr="Pintura de un grupo de personas en una montaña&#10;&#10;El contenido generado por IA puede ser incorrecto.">
            <a:extLst>
              <a:ext uri="{FF2B5EF4-FFF2-40B4-BE49-F238E27FC236}">
                <a16:creationId xmlns:a16="http://schemas.microsoft.com/office/drawing/2014/main" id="{4B93DC60-4A11-77E8-A2EE-333C304D03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74810" y="208806"/>
            <a:ext cx="4440965" cy="2938522"/>
          </a:xfrm>
          <a:prstGeom prst="snip2DiagRect">
            <a:avLst/>
          </a:prstGeom>
          <a:solidFill>
            <a:srgbClr val="FFFFFF">
              <a:shade val="85000"/>
            </a:srgbClr>
          </a:solidFill>
          <a:ln w="88900" cap="sq">
            <a:solidFill>
              <a:srgbClr val="F9A1C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Dibujo de una persona&#10;&#10;El contenido generado por IA puede ser incorrecto.">
            <a:extLst>
              <a:ext uri="{FF2B5EF4-FFF2-40B4-BE49-F238E27FC236}">
                <a16:creationId xmlns:a16="http://schemas.microsoft.com/office/drawing/2014/main" id="{5E657C33-71D6-3E7E-EA3A-D110FF4D58A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6229" y="3687292"/>
            <a:ext cx="4614600" cy="3016209"/>
          </a:xfrm>
          <a:prstGeom prst="snip2DiagRect">
            <a:avLst/>
          </a:prstGeom>
          <a:solidFill>
            <a:srgbClr val="FFFFFF">
              <a:shade val="85000"/>
            </a:srgbClr>
          </a:solidFill>
          <a:ln w="88900" cap="sq">
            <a:solidFill>
              <a:srgbClr val="75B8D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cono&#10;&#10;El contenido generado por IA puede ser incorrecto.">
            <a:extLst>
              <a:ext uri="{FF2B5EF4-FFF2-40B4-BE49-F238E27FC236}">
                <a16:creationId xmlns:a16="http://schemas.microsoft.com/office/drawing/2014/main" id="{B1ED593F-3404-4766-86ED-85928FA584B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34386" y="5049917"/>
            <a:ext cx="309624" cy="284438"/>
          </a:xfrm>
          <a:prstGeom prst="rect">
            <a:avLst/>
          </a:prstGeom>
          <a:effectLst>
            <a:outerShdw blurRad="50800" dist="38100" dir="8100000" algn="tr" rotWithShape="0">
              <a:prstClr val="black">
                <a:alpha val="40000"/>
              </a:prstClr>
            </a:outerShdw>
          </a:effectLst>
        </p:spPr>
      </p:pic>
      <p:pic>
        <p:nvPicPr>
          <p:cNvPr id="15" name="Imagen 14" descr="Forma&#10;&#10;El contenido generado por IA puede ser incorrecto.">
            <a:extLst>
              <a:ext uri="{FF2B5EF4-FFF2-40B4-BE49-F238E27FC236}">
                <a16:creationId xmlns:a16="http://schemas.microsoft.com/office/drawing/2014/main" id="{4C0F0DFB-6E59-B5A2-2D65-1D07F752D61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34386" y="6356091"/>
            <a:ext cx="309624" cy="284438"/>
          </a:xfrm>
          <a:prstGeom prst="rect">
            <a:avLst/>
          </a:prstGeom>
          <a:effectLst>
            <a:outerShdw blurRad="50800" dist="38100" dir="8100000" algn="tr" rotWithShape="0">
              <a:prstClr val="black">
                <a:alpha val="40000"/>
              </a:prstClr>
            </a:outerShdw>
          </a:effectLst>
        </p:spPr>
      </p:pic>
      <p:pic>
        <p:nvPicPr>
          <p:cNvPr id="21" name="Imagen 20" descr="Icono, nombre de la empresa&#10;&#10;El contenido generado por IA puede ser incorrecto.">
            <a:extLst>
              <a:ext uri="{FF2B5EF4-FFF2-40B4-BE49-F238E27FC236}">
                <a16:creationId xmlns:a16="http://schemas.microsoft.com/office/drawing/2014/main" id="{E4C70535-7981-B10A-0563-8DC365D37B0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34386" y="4663709"/>
            <a:ext cx="309624" cy="284438"/>
          </a:xfrm>
          <a:prstGeom prst="rect">
            <a:avLst/>
          </a:prstGeom>
          <a:effectLst>
            <a:outerShdw blurRad="50800" dist="38100" dir="8100000" algn="tr" rotWithShape="0">
              <a:prstClr val="black">
                <a:alpha val="40000"/>
              </a:prstClr>
            </a:outerShdw>
          </a:effectLst>
        </p:spPr>
      </p:pic>
      <p:pic>
        <p:nvPicPr>
          <p:cNvPr id="23" name="Imagen 22" descr="Forma&#10;&#10;El contenido generado por IA puede ser incorrecto.">
            <a:extLst>
              <a:ext uri="{FF2B5EF4-FFF2-40B4-BE49-F238E27FC236}">
                <a16:creationId xmlns:a16="http://schemas.microsoft.com/office/drawing/2014/main" id="{4370924B-0707-C9D1-E72A-7591E01F5E7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34386" y="5982274"/>
            <a:ext cx="309624" cy="284438"/>
          </a:xfrm>
          <a:prstGeom prst="rect">
            <a:avLst/>
          </a:prstGeom>
          <a:effectLst>
            <a:outerShdw blurRad="50800" dist="38100" dir="8100000" algn="tr" rotWithShape="0">
              <a:prstClr val="black">
                <a:alpha val="40000"/>
              </a:prstClr>
            </a:outerShdw>
          </a:effectLst>
        </p:spPr>
      </p:pic>
      <p:pic>
        <p:nvPicPr>
          <p:cNvPr id="27" name="Imagen 26" descr="Logotipo, Icono, nombre de la empresa&#10;&#10;El contenido generado por IA puede ser incorrecto.">
            <a:extLst>
              <a:ext uri="{FF2B5EF4-FFF2-40B4-BE49-F238E27FC236}">
                <a16:creationId xmlns:a16="http://schemas.microsoft.com/office/drawing/2014/main" id="{8B313AD2-8DF7-91D6-3AC7-1C7412031BB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334386" y="4284272"/>
            <a:ext cx="309624" cy="284438"/>
          </a:xfrm>
          <a:prstGeom prst="rect">
            <a:avLst/>
          </a:prstGeom>
          <a:effectLst>
            <a:outerShdw blurRad="50800" dist="38100" dir="8100000" algn="tr" rotWithShape="0">
              <a:prstClr val="black">
                <a:alpha val="40000"/>
              </a:prstClr>
            </a:outerShdw>
          </a:effectLst>
        </p:spPr>
      </p:pic>
      <p:pic>
        <p:nvPicPr>
          <p:cNvPr id="32" name="Imagen 31" descr="Forma&#10;&#10;El contenido generado por IA puede ser incorrecto.">
            <a:extLst>
              <a:ext uri="{FF2B5EF4-FFF2-40B4-BE49-F238E27FC236}">
                <a16:creationId xmlns:a16="http://schemas.microsoft.com/office/drawing/2014/main" id="{8C316FF6-800C-85E6-754D-EEA4E35895CB}"/>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flipH="1">
            <a:off x="5587994" y="3904695"/>
            <a:ext cx="590774" cy="307466"/>
          </a:xfrm>
          <a:prstGeom prst="rect">
            <a:avLst/>
          </a:prstGeom>
          <a:effectLst>
            <a:outerShdw blurRad="50800" dist="38100" dir="8100000" algn="tr" rotWithShape="0">
              <a:prstClr val="black">
                <a:alpha val="40000"/>
              </a:prstClr>
            </a:outerShdw>
          </a:effectLst>
        </p:spPr>
      </p:pic>
      <p:pic>
        <p:nvPicPr>
          <p:cNvPr id="33" name="Imagen 32" descr="Forma, Patrón de fondo&#10;&#10;El contenido generado por IA puede ser incorrecto.">
            <a:extLst>
              <a:ext uri="{FF2B5EF4-FFF2-40B4-BE49-F238E27FC236}">
                <a16:creationId xmlns:a16="http://schemas.microsoft.com/office/drawing/2014/main" id="{7D72B751-8EA7-11E5-8F0D-0F441C0E534D}"/>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5587994" y="5570464"/>
            <a:ext cx="590774" cy="30746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BEF1E2F8-CA98-EA8C-EB6E-0767CB9AE824}"/>
              </a:ext>
            </a:extLst>
          </p:cNvPr>
          <p:cNvSpPr txBox="1"/>
          <p:nvPr/>
        </p:nvSpPr>
        <p:spPr>
          <a:xfrm>
            <a:off x="316228" y="1909803"/>
            <a:ext cx="6895853" cy="1631216"/>
          </a:xfrm>
          <a:prstGeom prst="rect">
            <a:avLst/>
          </a:prstGeom>
          <a:noFill/>
        </p:spPr>
        <p:txBody>
          <a:bodyPr wrap="square">
            <a:spAutoFit/>
          </a:bodyPr>
          <a:lstStyle/>
          <a:p>
            <a:pPr>
              <a:spcBef>
                <a:spcPts val="600"/>
              </a:spcBef>
            </a:pPr>
            <a:r>
              <a:rPr lang="pt-BR" sz="2000" b="1" dirty="0"/>
              <a:t>Depois de escrever o pacto em um pergaminho, ambas as partes tiveram que ratificá-lo. O povo ratificou-o dizendo que iria cumpri-lo. Como Deus ratificou isso? Com sangue; com um banquete; e com um modelo que os ajudasse a entender o convênio.</a:t>
            </a:r>
            <a:endParaRPr lang="pt-BR" sz="2000" b="1" noProof="0" dirty="0"/>
          </a:p>
        </p:txBody>
      </p:sp>
      <p:sp>
        <p:nvSpPr>
          <p:cNvPr id="9" name="CuadroTexto 8">
            <a:extLst>
              <a:ext uri="{FF2B5EF4-FFF2-40B4-BE49-F238E27FC236}">
                <a16:creationId xmlns:a16="http://schemas.microsoft.com/office/drawing/2014/main" id="{6CB441D0-0F67-6617-C44B-1F93D1081B97}"/>
              </a:ext>
            </a:extLst>
          </p:cNvPr>
          <p:cNvSpPr txBox="1"/>
          <p:nvPr/>
        </p:nvSpPr>
        <p:spPr>
          <a:xfrm>
            <a:off x="316227" y="1217306"/>
            <a:ext cx="6895853" cy="707886"/>
          </a:xfrm>
          <a:prstGeom prst="rect">
            <a:avLst/>
          </a:prstGeom>
          <a:noFill/>
        </p:spPr>
        <p:txBody>
          <a:bodyPr wrap="square">
            <a:spAutoFit/>
          </a:bodyPr>
          <a:lstStyle/>
          <a:p>
            <a:pPr>
              <a:spcBef>
                <a:spcPts val="600"/>
              </a:spcBef>
            </a:pPr>
            <a:r>
              <a:rPr lang="pt-BR" sz="2000" b="1" dirty="0"/>
              <a:t>A aliança era simples: Eu serei o seu Deus, eu o protegerei e o abençoarei; Obedeça às minhas leis.</a:t>
            </a:r>
            <a:endParaRPr lang="pt-BR" sz="2000" b="1" noProof="0" dirty="0"/>
          </a:p>
        </p:txBody>
      </p:sp>
    </p:spTree>
    <p:extLst>
      <p:ext uri="{BB962C8B-B14F-4D97-AF65-F5344CB8AC3E}">
        <p14:creationId xmlns:p14="http://schemas.microsoft.com/office/powerpoint/2010/main" val="87215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500" fill="hold"/>
                                        <p:tgtEl>
                                          <p:spTgt spid="32"/>
                                        </p:tgtEl>
                                        <p:attrNameLst>
                                          <p:attrName>ppt_w</p:attrName>
                                        </p:attrNameLst>
                                      </p:cBhvr>
                                      <p:tavLst>
                                        <p:tav tm="0">
                                          <p:val>
                                            <p:strVal val="#ppt_w+.3"/>
                                          </p:val>
                                        </p:tav>
                                        <p:tav tm="100000">
                                          <p:val>
                                            <p:strVal val="#ppt_w"/>
                                          </p:val>
                                        </p:tav>
                                      </p:tavLst>
                                    </p:anim>
                                    <p:anim calcmode="lin" valueType="num">
                                      <p:cBhvr>
                                        <p:cTn id="37" dur="500" fill="hold"/>
                                        <p:tgtEl>
                                          <p:spTgt spid="32"/>
                                        </p:tgtEl>
                                        <p:attrNameLst>
                                          <p:attrName>ppt_h</p:attrName>
                                        </p:attrNameLst>
                                      </p:cBhvr>
                                      <p:tavLst>
                                        <p:tav tm="0">
                                          <p:val>
                                            <p:strVal val="#ppt_h"/>
                                          </p:val>
                                        </p:tav>
                                        <p:tav tm="100000">
                                          <p:val>
                                            <p:strVal val="#ppt_h"/>
                                          </p:val>
                                        </p:tav>
                                      </p:tavLst>
                                    </p:anim>
                                    <p:animEffect transition="in" filter="fade">
                                      <p:cBhvr>
                                        <p:cTn id="38" dur="500"/>
                                        <p:tgtEl>
                                          <p:spTgt spid="3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Effect transition="in" filter="wipe(left)">
                                      <p:cBhvr>
                                        <p:cTn id="42" dur="500"/>
                                        <p:tgtEl>
                                          <p:spTgt spid="2">
                                            <p:txEl>
                                              <p:pRg st="0" end="0"/>
                                            </p:txEl>
                                          </p:spTgt>
                                        </p:tgtEl>
                                      </p:cBhvr>
                                    </p:animEffect>
                                  </p:childTnLst>
                                </p:cTn>
                              </p:par>
                            </p:childTnLst>
                          </p:cTn>
                        </p:par>
                        <p:par>
                          <p:cTn id="43" fill="hold">
                            <p:stCondLst>
                              <p:cond delay="1000"/>
                            </p:stCondLst>
                            <p:childTnLst>
                              <p:par>
                                <p:cTn id="44" presetID="17" presetClass="entr" presetSubtype="4"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ppt_x</p:attrName>
                                        </p:attrNameLst>
                                      </p:cBhvr>
                                      <p:tavLst>
                                        <p:tav tm="0">
                                          <p:val>
                                            <p:strVal val="#ppt_x"/>
                                          </p:val>
                                        </p:tav>
                                        <p:tav tm="100000">
                                          <p:val>
                                            <p:strVal val="#ppt_x"/>
                                          </p:val>
                                        </p:tav>
                                      </p:tavLst>
                                    </p:anim>
                                    <p:anim calcmode="lin" valueType="num">
                                      <p:cBhvr>
                                        <p:cTn id="47" dur="500" fill="hold"/>
                                        <p:tgtEl>
                                          <p:spTgt spid="27"/>
                                        </p:tgtEl>
                                        <p:attrNameLst>
                                          <p:attrName>ppt_y</p:attrName>
                                        </p:attrNameLst>
                                      </p:cBhvr>
                                      <p:tavLst>
                                        <p:tav tm="0">
                                          <p:val>
                                            <p:strVal val="#ppt_y+#ppt_h/2"/>
                                          </p:val>
                                        </p:tav>
                                        <p:tav tm="100000">
                                          <p:val>
                                            <p:strVal val="#ppt_y"/>
                                          </p:val>
                                        </p:tav>
                                      </p:tavLst>
                                    </p:anim>
                                    <p:anim calcmode="lin" valueType="num">
                                      <p:cBhvr>
                                        <p:cTn id="48" dur="500" fill="hold"/>
                                        <p:tgtEl>
                                          <p:spTgt spid="27"/>
                                        </p:tgtEl>
                                        <p:attrNameLst>
                                          <p:attrName>ppt_w</p:attrName>
                                        </p:attrNameLst>
                                      </p:cBhvr>
                                      <p:tavLst>
                                        <p:tav tm="0">
                                          <p:val>
                                            <p:strVal val="#ppt_w"/>
                                          </p:val>
                                        </p:tav>
                                        <p:tav tm="100000">
                                          <p:val>
                                            <p:strVal val="#ppt_w"/>
                                          </p:val>
                                        </p:tav>
                                      </p:tavLst>
                                    </p:anim>
                                    <p:anim calcmode="lin" valueType="num">
                                      <p:cBhvr>
                                        <p:cTn id="49" dur="500" fill="hold"/>
                                        <p:tgtEl>
                                          <p:spTgt spid="27"/>
                                        </p:tgtEl>
                                        <p:attrNameLst>
                                          <p:attrName>ppt_h</p:attrName>
                                        </p:attrNameLst>
                                      </p:cBhvr>
                                      <p:tavLst>
                                        <p:tav tm="0">
                                          <p:val>
                                            <p:fltVal val="0"/>
                                          </p:val>
                                        </p:tav>
                                        <p:tav tm="100000">
                                          <p:val>
                                            <p:strVal val="#ppt_h"/>
                                          </p:val>
                                        </p:tav>
                                      </p:tavLst>
                                    </p:anim>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2">
                                            <p:txEl>
                                              <p:pRg st="1" end="1"/>
                                            </p:txEl>
                                          </p:spTgt>
                                        </p:tgtEl>
                                        <p:attrNameLst>
                                          <p:attrName>style.visibility</p:attrName>
                                        </p:attrNameLst>
                                      </p:cBhvr>
                                      <p:to>
                                        <p:strVal val="visible"/>
                                      </p:to>
                                    </p:set>
                                    <p:animEffect transition="in" filter="wipe(left)">
                                      <p:cBhvr>
                                        <p:cTn id="53" dur="500"/>
                                        <p:tgtEl>
                                          <p:spTgt spid="2">
                                            <p:txEl>
                                              <p:pRg st="1" end="1"/>
                                            </p:txEl>
                                          </p:spTgt>
                                        </p:tgtEl>
                                      </p:cBhvr>
                                    </p:animEffect>
                                  </p:childTnLst>
                                </p:cTn>
                              </p:par>
                            </p:childTnLst>
                          </p:cTn>
                        </p:par>
                        <p:par>
                          <p:cTn id="54" fill="hold">
                            <p:stCondLst>
                              <p:cond delay="2000"/>
                            </p:stCondLst>
                            <p:childTnLst>
                              <p:par>
                                <p:cTn id="55" presetID="17" presetClass="entr" presetSubtype="4"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ppt_x</p:attrName>
                                        </p:attrNameLst>
                                      </p:cBhvr>
                                      <p:tavLst>
                                        <p:tav tm="0">
                                          <p:val>
                                            <p:strVal val="#ppt_x"/>
                                          </p:val>
                                        </p:tav>
                                        <p:tav tm="100000">
                                          <p:val>
                                            <p:strVal val="#ppt_x"/>
                                          </p:val>
                                        </p:tav>
                                      </p:tavLst>
                                    </p:anim>
                                    <p:anim calcmode="lin" valueType="num">
                                      <p:cBhvr>
                                        <p:cTn id="58" dur="500" fill="hold"/>
                                        <p:tgtEl>
                                          <p:spTgt spid="21"/>
                                        </p:tgtEl>
                                        <p:attrNameLst>
                                          <p:attrName>ppt_y</p:attrName>
                                        </p:attrNameLst>
                                      </p:cBhvr>
                                      <p:tavLst>
                                        <p:tav tm="0">
                                          <p:val>
                                            <p:strVal val="#ppt_y+#ppt_h/2"/>
                                          </p:val>
                                        </p:tav>
                                        <p:tav tm="100000">
                                          <p:val>
                                            <p:strVal val="#ppt_y"/>
                                          </p:val>
                                        </p:tav>
                                      </p:tavLst>
                                    </p:anim>
                                    <p:anim calcmode="lin" valueType="num">
                                      <p:cBhvr>
                                        <p:cTn id="59" dur="500" fill="hold"/>
                                        <p:tgtEl>
                                          <p:spTgt spid="21"/>
                                        </p:tgtEl>
                                        <p:attrNameLst>
                                          <p:attrName>ppt_w</p:attrName>
                                        </p:attrNameLst>
                                      </p:cBhvr>
                                      <p:tavLst>
                                        <p:tav tm="0">
                                          <p:val>
                                            <p:strVal val="#ppt_w"/>
                                          </p:val>
                                        </p:tav>
                                        <p:tav tm="100000">
                                          <p:val>
                                            <p:strVal val="#ppt_w"/>
                                          </p:val>
                                        </p:tav>
                                      </p:tavLst>
                                    </p:anim>
                                    <p:anim calcmode="lin" valueType="num">
                                      <p:cBhvr>
                                        <p:cTn id="60" dur="500" fill="hold"/>
                                        <p:tgtEl>
                                          <p:spTgt spid="21"/>
                                        </p:tgtEl>
                                        <p:attrNameLst>
                                          <p:attrName>ppt_h</p:attrName>
                                        </p:attrNameLst>
                                      </p:cBhvr>
                                      <p:tavLst>
                                        <p:tav tm="0">
                                          <p:val>
                                            <p:fltVal val="0"/>
                                          </p:val>
                                        </p:tav>
                                        <p:tav tm="100000">
                                          <p:val>
                                            <p:strVal val="#ppt_h"/>
                                          </p:val>
                                        </p:tav>
                                      </p:tavLst>
                                    </p:anim>
                                  </p:childTnLst>
                                </p:cTn>
                              </p:par>
                            </p:childTnLst>
                          </p:cTn>
                        </p:par>
                        <p:par>
                          <p:cTn id="61" fill="hold">
                            <p:stCondLst>
                              <p:cond delay="2500"/>
                            </p:stCondLst>
                            <p:childTnLst>
                              <p:par>
                                <p:cTn id="62" presetID="22" presetClass="entr" presetSubtype="8" fill="hold" grpId="0" nodeType="afterEffect">
                                  <p:stCondLst>
                                    <p:cond delay="0"/>
                                  </p:stCondLst>
                                  <p:childTnLst>
                                    <p:set>
                                      <p:cBhvr>
                                        <p:cTn id="63" dur="1" fill="hold">
                                          <p:stCondLst>
                                            <p:cond delay="0"/>
                                          </p:stCondLst>
                                        </p:cTn>
                                        <p:tgtEl>
                                          <p:spTgt spid="2">
                                            <p:txEl>
                                              <p:pRg st="2" end="2"/>
                                            </p:txEl>
                                          </p:spTgt>
                                        </p:tgtEl>
                                        <p:attrNameLst>
                                          <p:attrName>style.visibility</p:attrName>
                                        </p:attrNameLst>
                                      </p:cBhvr>
                                      <p:to>
                                        <p:strVal val="visible"/>
                                      </p:to>
                                    </p:set>
                                    <p:animEffect transition="in" filter="wipe(left)">
                                      <p:cBhvr>
                                        <p:cTn id="64" dur="500"/>
                                        <p:tgtEl>
                                          <p:spTgt spid="2">
                                            <p:txEl>
                                              <p:pRg st="2" end="2"/>
                                            </p:txEl>
                                          </p:spTgt>
                                        </p:tgtEl>
                                      </p:cBhvr>
                                    </p:animEffect>
                                  </p:childTnLst>
                                </p:cTn>
                              </p:par>
                            </p:childTnLst>
                          </p:cTn>
                        </p:par>
                        <p:par>
                          <p:cTn id="65" fill="hold">
                            <p:stCondLst>
                              <p:cond delay="3000"/>
                            </p:stCondLst>
                            <p:childTnLst>
                              <p:par>
                                <p:cTn id="66" presetID="17" presetClass="entr" presetSubtype="4" fill="hold" nodeType="after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p:cTn id="68" dur="500" fill="hold"/>
                                        <p:tgtEl>
                                          <p:spTgt spid="11"/>
                                        </p:tgtEl>
                                        <p:attrNameLst>
                                          <p:attrName>ppt_x</p:attrName>
                                        </p:attrNameLst>
                                      </p:cBhvr>
                                      <p:tavLst>
                                        <p:tav tm="0">
                                          <p:val>
                                            <p:strVal val="#ppt_x"/>
                                          </p:val>
                                        </p:tav>
                                        <p:tav tm="100000">
                                          <p:val>
                                            <p:strVal val="#ppt_x"/>
                                          </p:val>
                                        </p:tav>
                                      </p:tavLst>
                                    </p:anim>
                                    <p:anim calcmode="lin" valueType="num">
                                      <p:cBhvr>
                                        <p:cTn id="69" dur="500" fill="hold"/>
                                        <p:tgtEl>
                                          <p:spTgt spid="11"/>
                                        </p:tgtEl>
                                        <p:attrNameLst>
                                          <p:attrName>ppt_y</p:attrName>
                                        </p:attrNameLst>
                                      </p:cBhvr>
                                      <p:tavLst>
                                        <p:tav tm="0">
                                          <p:val>
                                            <p:strVal val="#ppt_y+#ppt_h/2"/>
                                          </p:val>
                                        </p:tav>
                                        <p:tav tm="100000">
                                          <p:val>
                                            <p:strVal val="#ppt_y"/>
                                          </p:val>
                                        </p:tav>
                                      </p:tavLst>
                                    </p:anim>
                                    <p:anim calcmode="lin" valueType="num">
                                      <p:cBhvr>
                                        <p:cTn id="70" dur="500" fill="hold"/>
                                        <p:tgtEl>
                                          <p:spTgt spid="11"/>
                                        </p:tgtEl>
                                        <p:attrNameLst>
                                          <p:attrName>ppt_w</p:attrName>
                                        </p:attrNameLst>
                                      </p:cBhvr>
                                      <p:tavLst>
                                        <p:tav tm="0">
                                          <p:val>
                                            <p:strVal val="#ppt_w"/>
                                          </p:val>
                                        </p:tav>
                                        <p:tav tm="100000">
                                          <p:val>
                                            <p:strVal val="#ppt_w"/>
                                          </p:val>
                                        </p:tav>
                                      </p:tavLst>
                                    </p:anim>
                                    <p:anim calcmode="lin" valueType="num">
                                      <p:cBhvr>
                                        <p:cTn id="71"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50" presetClass="entr" presetSubtype="0" decel="100000"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anim calcmode="lin" valueType="num">
                                      <p:cBhvr>
                                        <p:cTn id="76" dur="500" fill="hold"/>
                                        <p:tgtEl>
                                          <p:spTgt spid="33"/>
                                        </p:tgtEl>
                                        <p:attrNameLst>
                                          <p:attrName>ppt_w</p:attrName>
                                        </p:attrNameLst>
                                      </p:cBhvr>
                                      <p:tavLst>
                                        <p:tav tm="0">
                                          <p:val>
                                            <p:strVal val="#ppt_w+.3"/>
                                          </p:val>
                                        </p:tav>
                                        <p:tav tm="100000">
                                          <p:val>
                                            <p:strVal val="#ppt_w"/>
                                          </p:val>
                                        </p:tav>
                                      </p:tavLst>
                                    </p:anim>
                                    <p:anim calcmode="lin" valueType="num">
                                      <p:cBhvr>
                                        <p:cTn id="77" dur="500" fill="hold"/>
                                        <p:tgtEl>
                                          <p:spTgt spid="33"/>
                                        </p:tgtEl>
                                        <p:attrNameLst>
                                          <p:attrName>ppt_h</p:attrName>
                                        </p:attrNameLst>
                                      </p:cBhvr>
                                      <p:tavLst>
                                        <p:tav tm="0">
                                          <p:val>
                                            <p:strVal val="#ppt_h"/>
                                          </p:val>
                                        </p:tav>
                                        <p:tav tm="100000">
                                          <p:val>
                                            <p:strVal val="#ppt_h"/>
                                          </p:val>
                                        </p:tav>
                                      </p:tavLst>
                                    </p:anim>
                                    <p:animEffect transition="in" filter="fade">
                                      <p:cBhvr>
                                        <p:cTn id="78" dur="500"/>
                                        <p:tgtEl>
                                          <p:spTgt spid="33"/>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3" end="3"/>
                                            </p:txEl>
                                          </p:spTgt>
                                        </p:tgtEl>
                                        <p:attrNameLst>
                                          <p:attrName>style.visibility</p:attrName>
                                        </p:attrNameLst>
                                      </p:cBhvr>
                                      <p:to>
                                        <p:strVal val="visible"/>
                                      </p:to>
                                    </p:set>
                                    <p:animEffect transition="in" filter="wipe(left)">
                                      <p:cBhvr>
                                        <p:cTn id="82" dur="500"/>
                                        <p:tgtEl>
                                          <p:spTgt spid="2">
                                            <p:txEl>
                                              <p:pRg st="3" end="3"/>
                                            </p:txEl>
                                          </p:spTgt>
                                        </p:tgtEl>
                                      </p:cBhvr>
                                    </p:animEffect>
                                  </p:childTnLst>
                                </p:cTn>
                              </p:par>
                            </p:childTnLst>
                          </p:cTn>
                        </p:par>
                        <p:par>
                          <p:cTn id="83" fill="hold">
                            <p:stCondLst>
                              <p:cond delay="1000"/>
                            </p:stCondLst>
                            <p:childTnLst>
                              <p:par>
                                <p:cTn id="84" presetID="17" presetClass="entr" presetSubtype="4" fill="hold" nodeType="after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p:cTn id="86" dur="500" fill="hold"/>
                                        <p:tgtEl>
                                          <p:spTgt spid="23"/>
                                        </p:tgtEl>
                                        <p:attrNameLst>
                                          <p:attrName>ppt_x</p:attrName>
                                        </p:attrNameLst>
                                      </p:cBhvr>
                                      <p:tavLst>
                                        <p:tav tm="0">
                                          <p:val>
                                            <p:strVal val="#ppt_x"/>
                                          </p:val>
                                        </p:tav>
                                        <p:tav tm="100000">
                                          <p:val>
                                            <p:strVal val="#ppt_x"/>
                                          </p:val>
                                        </p:tav>
                                      </p:tavLst>
                                    </p:anim>
                                    <p:anim calcmode="lin" valueType="num">
                                      <p:cBhvr>
                                        <p:cTn id="87" dur="500" fill="hold"/>
                                        <p:tgtEl>
                                          <p:spTgt spid="23"/>
                                        </p:tgtEl>
                                        <p:attrNameLst>
                                          <p:attrName>ppt_y</p:attrName>
                                        </p:attrNameLst>
                                      </p:cBhvr>
                                      <p:tavLst>
                                        <p:tav tm="0">
                                          <p:val>
                                            <p:strVal val="#ppt_y+#ppt_h/2"/>
                                          </p:val>
                                        </p:tav>
                                        <p:tav tm="100000">
                                          <p:val>
                                            <p:strVal val="#ppt_y"/>
                                          </p:val>
                                        </p:tav>
                                      </p:tavLst>
                                    </p:anim>
                                    <p:anim calcmode="lin" valueType="num">
                                      <p:cBhvr>
                                        <p:cTn id="88" dur="500" fill="hold"/>
                                        <p:tgtEl>
                                          <p:spTgt spid="23"/>
                                        </p:tgtEl>
                                        <p:attrNameLst>
                                          <p:attrName>ppt_w</p:attrName>
                                        </p:attrNameLst>
                                      </p:cBhvr>
                                      <p:tavLst>
                                        <p:tav tm="0">
                                          <p:val>
                                            <p:strVal val="#ppt_w"/>
                                          </p:val>
                                        </p:tav>
                                        <p:tav tm="100000">
                                          <p:val>
                                            <p:strVal val="#ppt_w"/>
                                          </p:val>
                                        </p:tav>
                                      </p:tavLst>
                                    </p:anim>
                                    <p:anim calcmode="lin" valueType="num">
                                      <p:cBhvr>
                                        <p:cTn id="89" dur="500" fill="hold"/>
                                        <p:tgtEl>
                                          <p:spTgt spid="23"/>
                                        </p:tgtEl>
                                        <p:attrNameLst>
                                          <p:attrName>ppt_h</p:attrName>
                                        </p:attrNameLst>
                                      </p:cBhvr>
                                      <p:tavLst>
                                        <p:tav tm="0">
                                          <p:val>
                                            <p:fltVal val="0"/>
                                          </p:val>
                                        </p:tav>
                                        <p:tav tm="100000">
                                          <p:val>
                                            <p:strVal val="#ppt_h"/>
                                          </p:val>
                                        </p:tav>
                                      </p:tavLst>
                                    </p:anim>
                                  </p:childTnLst>
                                </p:cTn>
                              </p:par>
                            </p:childTnLst>
                          </p:cTn>
                        </p:par>
                        <p:par>
                          <p:cTn id="90" fill="hold">
                            <p:stCondLst>
                              <p:cond delay="1500"/>
                            </p:stCondLst>
                            <p:childTnLst>
                              <p:par>
                                <p:cTn id="91" presetID="22" presetClass="entr" presetSubtype="8"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left)">
                                      <p:cBhvr>
                                        <p:cTn id="93" dur="500"/>
                                        <p:tgtEl>
                                          <p:spTgt spid="2">
                                            <p:txEl>
                                              <p:pRg st="4" end="4"/>
                                            </p:txEl>
                                          </p:spTgt>
                                        </p:tgtEl>
                                      </p:cBhvr>
                                    </p:animEffect>
                                  </p:childTnLst>
                                </p:cTn>
                              </p:par>
                            </p:childTnLst>
                          </p:cTn>
                        </p:par>
                        <p:par>
                          <p:cTn id="94" fill="hold">
                            <p:stCondLst>
                              <p:cond delay="2000"/>
                            </p:stCondLst>
                            <p:childTnLst>
                              <p:par>
                                <p:cTn id="95" presetID="17" presetClass="entr" presetSubtype="4" fill="hold" nodeType="afterEffect">
                                  <p:stCondLst>
                                    <p:cond delay="0"/>
                                  </p:stCondLst>
                                  <p:childTnLst>
                                    <p:set>
                                      <p:cBhvr>
                                        <p:cTn id="96" dur="1" fill="hold">
                                          <p:stCondLst>
                                            <p:cond delay="0"/>
                                          </p:stCondLst>
                                        </p:cTn>
                                        <p:tgtEl>
                                          <p:spTgt spid="15"/>
                                        </p:tgtEl>
                                        <p:attrNameLst>
                                          <p:attrName>style.visibility</p:attrName>
                                        </p:attrNameLst>
                                      </p:cBhvr>
                                      <p:to>
                                        <p:strVal val="visible"/>
                                      </p:to>
                                    </p:set>
                                    <p:anim calcmode="lin" valueType="num">
                                      <p:cBhvr>
                                        <p:cTn id="97" dur="500" fill="hold"/>
                                        <p:tgtEl>
                                          <p:spTgt spid="15"/>
                                        </p:tgtEl>
                                        <p:attrNameLst>
                                          <p:attrName>ppt_x</p:attrName>
                                        </p:attrNameLst>
                                      </p:cBhvr>
                                      <p:tavLst>
                                        <p:tav tm="0">
                                          <p:val>
                                            <p:strVal val="#ppt_x"/>
                                          </p:val>
                                        </p:tav>
                                        <p:tav tm="100000">
                                          <p:val>
                                            <p:strVal val="#ppt_x"/>
                                          </p:val>
                                        </p:tav>
                                      </p:tavLst>
                                    </p:anim>
                                    <p:anim calcmode="lin" valueType="num">
                                      <p:cBhvr>
                                        <p:cTn id="98" dur="500" fill="hold"/>
                                        <p:tgtEl>
                                          <p:spTgt spid="15"/>
                                        </p:tgtEl>
                                        <p:attrNameLst>
                                          <p:attrName>ppt_y</p:attrName>
                                        </p:attrNameLst>
                                      </p:cBhvr>
                                      <p:tavLst>
                                        <p:tav tm="0">
                                          <p:val>
                                            <p:strVal val="#ppt_y+#ppt_h/2"/>
                                          </p:val>
                                        </p:tav>
                                        <p:tav tm="100000">
                                          <p:val>
                                            <p:strVal val="#ppt_y"/>
                                          </p:val>
                                        </p:tav>
                                      </p:tavLst>
                                    </p:anim>
                                    <p:anim calcmode="lin" valueType="num">
                                      <p:cBhvr>
                                        <p:cTn id="99" dur="500" fill="hold"/>
                                        <p:tgtEl>
                                          <p:spTgt spid="15"/>
                                        </p:tgtEl>
                                        <p:attrNameLst>
                                          <p:attrName>ppt_w</p:attrName>
                                        </p:attrNameLst>
                                      </p:cBhvr>
                                      <p:tavLst>
                                        <p:tav tm="0">
                                          <p:val>
                                            <p:strVal val="#ppt_w"/>
                                          </p:val>
                                        </p:tav>
                                        <p:tav tm="100000">
                                          <p:val>
                                            <p:strVal val="#ppt_w"/>
                                          </p:val>
                                        </p:tav>
                                      </p:tavLst>
                                    </p:anim>
                                    <p:anim calcmode="lin" valueType="num">
                                      <p:cBhvr>
                                        <p:cTn id="100" dur="500" fill="hold"/>
                                        <p:tgtEl>
                                          <p:spTgt spid="15"/>
                                        </p:tgtEl>
                                        <p:attrNameLst>
                                          <p:attrName>ppt_h</p:attrName>
                                        </p:attrNameLst>
                                      </p:cBhvr>
                                      <p:tavLst>
                                        <p:tav tm="0">
                                          <p:val>
                                            <p:fltVal val="0"/>
                                          </p:val>
                                        </p:tav>
                                        <p:tav tm="100000">
                                          <p:val>
                                            <p:strVal val="#ppt_h"/>
                                          </p:val>
                                        </p:tav>
                                      </p:tavLst>
                                    </p:anim>
                                  </p:childTnLst>
                                </p:cTn>
                              </p:par>
                            </p:childTnLst>
                          </p:cTn>
                        </p:par>
                        <p:par>
                          <p:cTn id="101" fill="hold">
                            <p:stCondLst>
                              <p:cond delay="2500"/>
                            </p:stCondLst>
                            <p:childTnLst>
                              <p:par>
                                <p:cTn id="102" presetID="22" presetClass="entr" presetSubtype="8" fill="hold" grpId="0" nodeType="afterEffect">
                                  <p:stCondLst>
                                    <p:cond delay="0"/>
                                  </p:stCondLst>
                                  <p:childTnLst>
                                    <p:set>
                                      <p:cBhvr>
                                        <p:cTn id="103" dur="1" fill="hold">
                                          <p:stCondLst>
                                            <p:cond delay="0"/>
                                          </p:stCondLst>
                                        </p:cTn>
                                        <p:tgtEl>
                                          <p:spTgt spid="2">
                                            <p:txEl>
                                              <p:pRg st="5" end="5"/>
                                            </p:txEl>
                                          </p:spTgt>
                                        </p:tgtEl>
                                        <p:attrNameLst>
                                          <p:attrName>style.visibility</p:attrName>
                                        </p:attrNameLst>
                                      </p:cBhvr>
                                      <p:to>
                                        <p:strVal val="visible"/>
                                      </p:to>
                                    </p:set>
                                    <p:animEffect transition="in" filter="wipe(left)">
                                      <p:cBhvr>
                                        <p:cTn id="104"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9CC31A-53B9-B4EB-C3D7-E8ADBBD9B939}"/>
            </a:ext>
          </a:extLst>
        </p:cNvPr>
        <p:cNvGrpSpPr/>
        <p:nvPr/>
      </p:nvGrpSpPr>
      <p:grpSpPr>
        <a:xfrm>
          <a:off x="0" y="0"/>
          <a:ext cx="0" cy="0"/>
          <a:chOff x="0" y="0"/>
          <a:chExt cx="0" cy="0"/>
        </a:xfrm>
      </p:grpSpPr>
      <p:pic>
        <p:nvPicPr>
          <p:cNvPr id="4" name="Imagen 3" descr="Pintura de un grupo de personas en una montaña&#10;&#10;El contenido generado por IA puede ser incorrecto.">
            <a:extLst>
              <a:ext uri="{FF2B5EF4-FFF2-40B4-BE49-F238E27FC236}">
                <a16:creationId xmlns:a16="http://schemas.microsoft.com/office/drawing/2014/main" id="{39E0389F-2BF8-42DD-4625-051E96A150BE}"/>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59297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515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7444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5F929F1F-210B-3804-D226-AFD6C4DFEDE3}"/>
              </a:ext>
            </a:extLst>
          </p:cNvPr>
          <p:cNvSpPr txBox="1"/>
          <p:nvPr/>
        </p:nvSpPr>
        <p:spPr>
          <a:xfrm>
            <a:off x="1" y="5854154"/>
            <a:ext cx="12191999" cy="830997"/>
          </a:xfrm>
          <a:prstGeom prst="rect">
            <a:avLst/>
          </a:prstGeom>
          <a:noFill/>
        </p:spPr>
        <p:txBody>
          <a:bodyPr wrap="square">
            <a:spAutoFit/>
            <a:scene3d>
              <a:camera prst="orthographicFront"/>
              <a:lightRig rig="threePt" dir="t"/>
            </a:scene3d>
            <a:sp3d extrusionH="57150">
              <a:bevelT w="38100" h="38100" prst="angle"/>
            </a:sp3d>
          </a:bodyPr>
          <a:lstStyle/>
          <a:p>
            <a:pPr algn="ctr"/>
            <a:r>
              <a:rPr lang="pt-BR" sz="4800" b="1" spc="15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a:t>
            </a:r>
            <a:r>
              <a:rPr lang="pt-BR" sz="4800" b="1" spc="1500" noProof="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PACTO</a:t>
            </a:r>
          </a:p>
        </p:txBody>
      </p:sp>
    </p:spTree>
    <p:extLst>
      <p:ext uri="{BB962C8B-B14F-4D97-AF65-F5344CB8AC3E}">
        <p14:creationId xmlns:p14="http://schemas.microsoft.com/office/powerpoint/2010/main" val="15767304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DF37F44-A00D-1A69-C9A3-0DFC563A6A19}"/>
              </a:ext>
            </a:extLst>
          </p:cNvPr>
          <p:cNvSpPr txBox="1"/>
          <p:nvPr/>
        </p:nvSpPr>
        <p:spPr>
          <a:xfrm>
            <a:off x="0" y="0"/>
            <a:ext cx="12192000" cy="769441"/>
          </a:xfrm>
          <a:prstGeom prst="rect">
            <a:avLst/>
          </a:prstGeom>
          <a:noFill/>
        </p:spPr>
        <p:txBody>
          <a:bodyPr wrap="square">
            <a:spAutoFit/>
            <a:scene3d>
              <a:camera prst="orthographicFront"/>
              <a:lightRig rig="sunset" dir="t"/>
            </a:scene3d>
            <a:sp3d extrusionH="57150" prstMaterial="matte">
              <a:bevelT w="63500" h="12700" prst="angle"/>
              <a:contourClr>
                <a:schemeClr val="bg1">
                  <a:lumMod val="65000"/>
                </a:schemeClr>
              </a:contourClr>
            </a:sp3d>
          </a:bodyPr>
          <a:lstStyle/>
          <a:p>
            <a:pPr algn="ctr"/>
            <a:r>
              <a:rPr lang="pt-BR" sz="4400" b="1" spc="300" dirty="0">
                <a:ln/>
                <a:solidFill>
                  <a:srgbClr val="FF0000"/>
                </a:solidFill>
                <a:effectLst>
                  <a:glow rad="127000">
                    <a:schemeClr val="accent3"/>
                  </a:glow>
                </a:effectLst>
              </a:rPr>
              <a:t>O SANGUE DA ALIANÇA</a:t>
            </a:r>
            <a:endParaRPr lang="pt-BR" sz="4400" b="1" spc="300" noProof="0" dirty="0">
              <a:ln/>
              <a:solidFill>
                <a:srgbClr val="FF0000"/>
              </a:solidFill>
              <a:effectLst>
                <a:glow rad="127000">
                  <a:schemeClr val="accent3"/>
                </a:glow>
              </a:effectLst>
            </a:endParaRPr>
          </a:p>
        </p:txBody>
      </p:sp>
      <p:sp>
        <p:nvSpPr>
          <p:cNvPr id="5" name="CuadroTexto 4">
            <a:extLst>
              <a:ext uri="{FF2B5EF4-FFF2-40B4-BE49-F238E27FC236}">
                <a16:creationId xmlns:a16="http://schemas.microsoft.com/office/drawing/2014/main" id="{CDB9B470-32B5-B3BE-8B03-9F70FD150E17}"/>
              </a:ext>
            </a:extLst>
          </p:cNvPr>
          <p:cNvSpPr txBox="1"/>
          <p:nvPr/>
        </p:nvSpPr>
        <p:spPr>
          <a:xfrm>
            <a:off x="762000" y="667047"/>
            <a:ext cx="10668000" cy="646331"/>
          </a:xfrm>
          <a:prstGeom prst="rect">
            <a:avLst/>
          </a:prstGeom>
          <a:noFill/>
        </p:spPr>
        <p:txBody>
          <a:bodyPr wrap="square">
            <a:spAutoFit/>
          </a:bodyPr>
          <a:lstStyle/>
          <a:p>
            <a:pPr algn="ctr"/>
            <a:r>
              <a:rPr lang="pt-BR" b="1" dirty="0">
                <a:solidFill>
                  <a:srgbClr val="2A4111"/>
                </a:solidFill>
                <a:latin typeface="Comic Sans MS" panose="030F0702030302020204" pitchFamily="66" charset="0"/>
              </a:rPr>
              <a:t>“Então Moisés tomou o sangue, espargiu-o sobre o povo e disse: Eis aqui o sangue da aliança que o Senhor fez convosco sobre todas estas coisas” </a:t>
            </a:r>
            <a:r>
              <a:rPr lang="pt-BR" sz="1400" b="1" noProof="0" dirty="0">
                <a:solidFill>
                  <a:srgbClr val="2A4111"/>
                </a:solidFill>
                <a:latin typeface="Comic Sans MS" panose="030F0702030302020204" pitchFamily="66" charset="0"/>
              </a:rPr>
              <a:t>(Êxodo 24:8)</a:t>
            </a:r>
          </a:p>
        </p:txBody>
      </p:sp>
      <p:sp>
        <p:nvSpPr>
          <p:cNvPr id="6" name="CuadroTexto 5">
            <a:extLst>
              <a:ext uri="{FF2B5EF4-FFF2-40B4-BE49-F238E27FC236}">
                <a16:creationId xmlns:a16="http://schemas.microsoft.com/office/drawing/2014/main" id="{8CF45E17-916B-727E-4E8B-901A3483705D}"/>
              </a:ext>
            </a:extLst>
          </p:cNvPr>
          <p:cNvSpPr txBox="1"/>
          <p:nvPr/>
        </p:nvSpPr>
        <p:spPr>
          <a:xfrm>
            <a:off x="342900" y="1389578"/>
            <a:ext cx="4276725" cy="400110"/>
          </a:xfrm>
          <a:prstGeom prst="rect">
            <a:avLst/>
          </a:prstGeom>
          <a:noFill/>
        </p:spPr>
        <p:txBody>
          <a:bodyPr wrap="square" rtlCol="0">
            <a:spAutoFit/>
          </a:bodyPr>
          <a:lstStyle/>
          <a:p>
            <a:pPr>
              <a:spcBef>
                <a:spcPts val="600"/>
              </a:spcBef>
            </a:pPr>
            <a:r>
              <a:rPr lang="pt-BR" sz="2000" b="1" dirty="0">
                <a:solidFill>
                  <a:schemeClr val="bg1"/>
                </a:solidFill>
                <a:effectLst>
                  <a:outerShdw blurRad="38100" dist="38100" dir="2700000" algn="tl">
                    <a:srgbClr val="000000">
                      <a:alpha val="43137"/>
                    </a:srgbClr>
                  </a:outerShdw>
                </a:effectLst>
              </a:rPr>
              <a:t>Como foi feito o pacto?</a:t>
            </a:r>
            <a:endParaRPr lang="pt-BR" sz="2000" b="1" noProof="0" dirty="0">
              <a:solidFill>
                <a:schemeClr val="bg1"/>
              </a:solidFill>
              <a:effectLst>
                <a:outerShdw blurRad="38100" dist="38100" dir="2700000" algn="tl">
                  <a:srgbClr val="000000">
                    <a:alpha val="43137"/>
                  </a:srgbClr>
                </a:outerShdw>
              </a:effectLst>
            </a:endParaRPr>
          </a:p>
        </p:txBody>
      </p:sp>
      <p:sp>
        <p:nvSpPr>
          <p:cNvPr id="7" name="CuadroTexto 6">
            <a:extLst>
              <a:ext uri="{FF2B5EF4-FFF2-40B4-BE49-F238E27FC236}">
                <a16:creationId xmlns:a16="http://schemas.microsoft.com/office/drawing/2014/main" id="{DF607DFB-AB74-7C50-14AF-64686A232CBB}"/>
              </a:ext>
            </a:extLst>
          </p:cNvPr>
          <p:cNvSpPr txBox="1"/>
          <p:nvPr/>
        </p:nvSpPr>
        <p:spPr>
          <a:xfrm>
            <a:off x="184590" y="1862442"/>
            <a:ext cx="8616510" cy="3785652"/>
          </a:xfrm>
          <a:prstGeom prst="rect">
            <a:avLst/>
          </a:prstGeom>
          <a:noFill/>
        </p:spPr>
        <p:txBody>
          <a:bodyPr wrap="square" rtlCol="0">
            <a:spAutoFit/>
          </a:bodyPr>
          <a:lstStyle/>
          <a:p>
            <a:pPr marL="447675" indent="-447675">
              <a:buFont typeface="+mj-lt"/>
              <a:buAutoNum type="arabicPeriod"/>
            </a:pPr>
            <a:r>
              <a:rPr lang="pt-BR" sz="2000" b="1" dirty="0">
                <a:solidFill>
                  <a:schemeClr val="accent1">
                    <a:lumMod val="20000"/>
                    <a:lumOff val="80000"/>
                  </a:schemeClr>
                </a:solidFill>
                <a:effectLst>
                  <a:outerShdw blurRad="38100" dist="38100" dir="2700000" algn="tl">
                    <a:srgbClr val="000000">
                      <a:alpha val="43137"/>
                    </a:srgbClr>
                  </a:outerShdw>
                </a:effectLst>
              </a:rPr>
              <a:t>O pacto foi lido </a:t>
            </a:r>
            <a:r>
              <a:rPr lang="pt-BR" sz="2000" b="1" noProof="0" dirty="0">
                <a:solidFill>
                  <a:schemeClr val="accent1">
                    <a:lumMod val="20000"/>
                    <a:lumOff val="80000"/>
                  </a:schemeClr>
                </a:solidFill>
                <a:effectLst>
                  <a:outerShdw blurRad="38100" dist="38100" dir="2700000" algn="tl">
                    <a:srgbClr val="000000">
                      <a:alpha val="43137"/>
                    </a:srgbClr>
                  </a:outerShdw>
                </a:effectLst>
              </a:rPr>
              <a:t>(</a:t>
            </a:r>
            <a:r>
              <a:rPr lang="pt-BR" sz="2000" b="1" dirty="0">
                <a:solidFill>
                  <a:schemeClr val="accent1">
                    <a:lumMod val="20000"/>
                    <a:lumOff val="80000"/>
                  </a:schemeClr>
                </a:solidFill>
                <a:effectLst>
                  <a:outerShdw blurRad="38100" dist="38100" dir="2700000" algn="tl">
                    <a:srgbClr val="000000">
                      <a:alpha val="43137"/>
                    </a:srgbClr>
                  </a:outerShdw>
                </a:effectLst>
              </a:rPr>
              <a:t>Ê</a:t>
            </a:r>
            <a:r>
              <a:rPr lang="pt-BR" sz="2000" b="1" noProof="0" dirty="0">
                <a:solidFill>
                  <a:schemeClr val="accent1">
                    <a:lumMod val="20000"/>
                    <a:lumOff val="80000"/>
                  </a:schemeClr>
                </a:solidFill>
                <a:effectLst>
                  <a:outerShdw blurRad="38100" dist="38100" dir="2700000" algn="tl">
                    <a:srgbClr val="000000">
                      <a:alpha val="43137"/>
                    </a:srgbClr>
                  </a:outerShdw>
                </a:effectLst>
              </a:rPr>
              <a:t>x. 24:3a)</a:t>
            </a:r>
          </a:p>
          <a:p>
            <a:pPr marL="447675" indent="-447675">
              <a:buFont typeface="+mj-lt"/>
              <a:buAutoNum type="arabicPeriod"/>
            </a:pPr>
            <a:r>
              <a:rPr lang="pt-BR" sz="2000" b="1" dirty="0">
                <a:solidFill>
                  <a:schemeClr val="accent2">
                    <a:lumMod val="20000"/>
                    <a:lumOff val="80000"/>
                  </a:schemeClr>
                </a:solidFill>
                <a:effectLst>
                  <a:outerShdw blurRad="38100" dist="38100" dir="2700000" algn="tl">
                    <a:srgbClr val="000000">
                      <a:alpha val="43137"/>
                    </a:srgbClr>
                  </a:outerShdw>
                </a:effectLst>
              </a:rPr>
              <a:t>O povo respondeu afirmativamente </a:t>
            </a:r>
            <a:r>
              <a:rPr lang="pt-BR" sz="2000" b="1" noProof="0" dirty="0">
                <a:solidFill>
                  <a:schemeClr val="accent2">
                    <a:lumMod val="20000"/>
                    <a:lumOff val="80000"/>
                  </a:schemeClr>
                </a:solidFill>
                <a:effectLst>
                  <a:outerShdw blurRad="38100" dist="38100" dir="2700000" algn="tl">
                    <a:srgbClr val="000000">
                      <a:alpha val="43137"/>
                    </a:srgbClr>
                  </a:outerShdw>
                </a:effectLst>
              </a:rPr>
              <a:t>(</a:t>
            </a:r>
            <a:r>
              <a:rPr lang="pt-BR" sz="2000" b="1" noProof="0" dirty="0" err="1">
                <a:solidFill>
                  <a:schemeClr val="accent2">
                    <a:lumMod val="20000"/>
                    <a:lumOff val="80000"/>
                  </a:schemeClr>
                </a:solidFill>
                <a:effectLst>
                  <a:outerShdw blurRad="38100" dist="38100" dir="2700000" algn="tl">
                    <a:srgbClr val="000000">
                      <a:alpha val="43137"/>
                    </a:srgbClr>
                  </a:outerShdw>
                </a:effectLst>
              </a:rPr>
              <a:t>Êx</a:t>
            </a:r>
            <a:r>
              <a:rPr lang="pt-BR" sz="2000" b="1" noProof="0" dirty="0">
                <a:solidFill>
                  <a:schemeClr val="accent2">
                    <a:lumMod val="20000"/>
                    <a:lumOff val="80000"/>
                  </a:schemeClr>
                </a:solidFill>
                <a:effectLst>
                  <a:outerShdw blurRad="38100" dist="38100" dir="2700000" algn="tl">
                    <a:srgbClr val="000000">
                      <a:alpha val="43137"/>
                    </a:srgbClr>
                  </a:outerShdw>
                </a:effectLst>
              </a:rPr>
              <a:t>. 24:3b)</a:t>
            </a:r>
          </a:p>
          <a:p>
            <a:pPr marL="447675" indent="-447675">
              <a:buFont typeface="+mj-lt"/>
              <a:buAutoNum type="arabicPeriod"/>
            </a:pPr>
            <a:r>
              <a:rPr lang="pt-BR" sz="2000" b="1" dirty="0">
                <a:solidFill>
                  <a:schemeClr val="accent3">
                    <a:lumMod val="20000"/>
                    <a:lumOff val="80000"/>
                  </a:schemeClr>
                </a:solidFill>
                <a:effectLst>
                  <a:outerShdw blurRad="38100" dist="38100" dir="2700000" algn="tl">
                    <a:srgbClr val="000000">
                      <a:alpha val="43137"/>
                    </a:srgbClr>
                  </a:outerShdw>
                </a:effectLst>
              </a:rPr>
              <a:t>Foi registado por escrito </a:t>
            </a:r>
            <a:r>
              <a:rPr lang="pt-BR" sz="2000" b="1" noProof="0" dirty="0">
                <a:solidFill>
                  <a:schemeClr val="accent3">
                    <a:lumMod val="20000"/>
                    <a:lumOff val="80000"/>
                  </a:schemeClr>
                </a:solidFill>
                <a:effectLst>
                  <a:outerShdw blurRad="38100" dist="38100" dir="2700000" algn="tl">
                    <a:srgbClr val="000000">
                      <a:alpha val="43137"/>
                    </a:srgbClr>
                  </a:outerShdw>
                </a:effectLst>
              </a:rPr>
              <a:t>(</a:t>
            </a:r>
            <a:r>
              <a:rPr lang="pt-BR" sz="2000" b="1" noProof="0" dirty="0" err="1">
                <a:solidFill>
                  <a:schemeClr val="accent3">
                    <a:lumMod val="20000"/>
                    <a:lumOff val="80000"/>
                  </a:schemeClr>
                </a:solidFill>
                <a:effectLst>
                  <a:outerShdw blurRad="38100" dist="38100" dir="2700000" algn="tl">
                    <a:srgbClr val="000000">
                      <a:alpha val="43137"/>
                    </a:srgbClr>
                  </a:outerShdw>
                </a:effectLst>
              </a:rPr>
              <a:t>Êx</a:t>
            </a:r>
            <a:r>
              <a:rPr lang="pt-BR" sz="2000" b="1" noProof="0" dirty="0">
                <a:solidFill>
                  <a:schemeClr val="accent3">
                    <a:lumMod val="20000"/>
                    <a:lumOff val="80000"/>
                  </a:schemeClr>
                </a:solidFill>
                <a:effectLst>
                  <a:outerShdw blurRad="38100" dist="38100" dir="2700000" algn="tl">
                    <a:srgbClr val="000000">
                      <a:alpha val="43137"/>
                    </a:srgbClr>
                  </a:outerShdw>
                </a:effectLst>
              </a:rPr>
              <a:t>. 24:4a)</a:t>
            </a:r>
          </a:p>
          <a:p>
            <a:pPr marL="447675" indent="-447675">
              <a:buFont typeface="+mj-lt"/>
              <a:buAutoNum type="arabicPeriod"/>
            </a:pPr>
            <a:r>
              <a:rPr lang="pt-BR" sz="2000" b="1" dirty="0">
                <a:solidFill>
                  <a:schemeClr val="accent4">
                    <a:lumMod val="20000"/>
                    <a:lumOff val="80000"/>
                  </a:schemeClr>
                </a:solidFill>
                <a:effectLst>
                  <a:outerShdw blurRad="38100" dist="38100" dir="2700000" algn="tl">
                    <a:srgbClr val="000000">
                      <a:alpha val="43137"/>
                    </a:srgbClr>
                  </a:outerShdw>
                </a:effectLst>
              </a:rPr>
              <a:t>Um altar foi construído </a:t>
            </a:r>
            <a:r>
              <a:rPr lang="pt-BR" sz="2000" b="1" noProof="0" dirty="0">
                <a:solidFill>
                  <a:schemeClr val="accent4">
                    <a:lumMod val="20000"/>
                    <a:lumOff val="80000"/>
                  </a:schemeClr>
                </a:solidFill>
                <a:effectLst>
                  <a:outerShdw blurRad="38100" dist="38100" dir="2700000" algn="tl">
                    <a:srgbClr val="000000">
                      <a:alpha val="43137"/>
                    </a:srgbClr>
                  </a:outerShdw>
                </a:effectLst>
              </a:rPr>
              <a:t>(</a:t>
            </a:r>
            <a:r>
              <a:rPr lang="pt-BR" sz="2000" b="1" dirty="0">
                <a:solidFill>
                  <a:schemeClr val="accent4">
                    <a:lumMod val="20000"/>
                    <a:lumOff val="80000"/>
                  </a:schemeClr>
                </a:solidFill>
                <a:effectLst>
                  <a:outerShdw blurRad="38100" dist="38100" dir="2700000" algn="tl">
                    <a:srgbClr val="000000">
                      <a:alpha val="43137"/>
                    </a:srgbClr>
                  </a:outerShdw>
                </a:effectLst>
              </a:rPr>
              <a:t>Ê</a:t>
            </a:r>
            <a:r>
              <a:rPr lang="pt-BR" sz="2000" b="1" noProof="0" dirty="0">
                <a:solidFill>
                  <a:schemeClr val="accent4">
                    <a:lumMod val="20000"/>
                    <a:lumOff val="80000"/>
                  </a:schemeClr>
                </a:solidFill>
                <a:effectLst>
                  <a:outerShdw blurRad="38100" dist="38100" dir="2700000" algn="tl">
                    <a:srgbClr val="000000">
                      <a:alpha val="43137"/>
                    </a:srgbClr>
                  </a:outerShdw>
                </a:effectLst>
              </a:rPr>
              <a:t>x. 24:4b)</a:t>
            </a:r>
          </a:p>
          <a:p>
            <a:pPr marL="447675" indent="-447675">
              <a:buFont typeface="+mj-lt"/>
              <a:buAutoNum type="arabicPeriod"/>
            </a:pPr>
            <a:r>
              <a:rPr lang="pt-BR" sz="2000" b="1" noProof="0" dirty="0">
                <a:solidFill>
                  <a:schemeClr val="accent5">
                    <a:lumMod val="20000"/>
                    <a:lumOff val="80000"/>
                  </a:schemeClr>
                </a:solidFill>
                <a:effectLst>
                  <a:outerShdw blurRad="38100" dist="38100" dir="2700000" algn="tl">
                    <a:srgbClr val="000000">
                      <a:alpha val="43137"/>
                    </a:srgbClr>
                  </a:outerShdw>
                </a:effectLst>
              </a:rPr>
              <a:t>Se levantaram 12 colunas (</a:t>
            </a:r>
            <a:r>
              <a:rPr lang="pt-BR" sz="2000" b="1" dirty="0">
                <a:solidFill>
                  <a:schemeClr val="accent5">
                    <a:lumMod val="20000"/>
                    <a:lumOff val="80000"/>
                  </a:schemeClr>
                </a:solidFill>
                <a:effectLst>
                  <a:outerShdw blurRad="38100" dist="38100" dir="2700000" algn="tl">
                    <a:srgbClr val="000000">
                      <a:alpha val="43137"/>
                    </a:srgbClr>
                  </a:outerShdw>
                </a:effectLst>
              </a:rPr>
              <a:t>Ê</a:t>
            </a:r>
            <a:r>
              <a:rPr lang="pt-BR" sz="2000" b="1" noProof="0" dirty="0">
                <a:solidFill>
                  <a:schemeClr val="accent5">
                    <a:lumMod val="20000"/>
                    <a:lumOff val="80000"/>
                  </a:schemeClr>
                </a:solidFill>
                <a:effectLst>
                  <a:outerShdw blurRad="38100" dist="38100" dir="2700000" algn="tl">
                    <a:srgbClr val="000000">
                      <a:alpha val="43137"/>
                    </a:srgbClr>
                  </a:outerShdw>
                </a:effectLst>
              </a:rPr>
              <a:t>x. 24:4c)</a:t>
            </a:r>
          </a:p>
          <a:p>
            <a:pPr marL="447675" indent="-447675">
              <a:buFont typeface="+mj-lt"/>
              <a:buAutoNum type="arabicPeriod"/>
            </a:pPr>
            <a:r>
              <a:rPr lang="pt-BR" sz="2000" b="1" dirty="0">
                <a:solidFill>
                  <a:schemeClr val="accent6">
                    <a:lumMod val="20000"/>
                    <a:lumOff val="80000"/>
                  </a:schemeClr>
                </a:solidFill>
                <a:effectLst>
                  <a:outerShdw blurRad="38100" dist="38100" dir="2700000" algn="tl">
                    <a:srgbClr val="000000">
                      <a:alpha val="43137"/>
                    </a:srgbClr>
                  </a:outerShdw>
                </a:effectLst>
              </a:rPr>
              <a:t>Eles ofereceram holocaustos </a:t>
            </a:r>
            <a:r>
              <a:rPr lang="pt-BR" sz="2000" b="1" noProof="0" dirty="0">
                <a:solidFill>
                  <a:schemeClr val="accent6">
                    <a:lumMod val="20000"/>
                    <a:lumOff val="80000"/>
                  </a:schemeClr>
                </a:solidFill>
                <a:effectLst>
                  <a:outerShdw blurRad="38100" dist="38100" dir="2700000" algn="tl">
                    <a:srgbClr val="000000">
                      <a:alpha val="43137"/>
                    </a:srgbClr>
                  </a:outerShdw>
                </a:effectLst>
              </a:rPr>
              <a:t>(</a:t>
            </a:r>
            <a:r>
              <a:rPr lang="pt-BR" sz="2000" b="1" dirty="0">
                <a:solidFill>
                  <a:schemeClr val="accent6">
                    <a:lumMod val="20000"/>
                    <a:lumOff val="80000"/>
                  </a:schemeClr>
                </a:solidFill>
                <a:effectLst>
                  <a:outerShdw blurRad="38100" dist="38100" dir="2700000" algn="tl">
                    <a:srgbClr val="000000">
                      <a:alpha val="43137"/>
                    </a:srgbClr>
                  </a:outerShdw>
                </a:effectLst>
              </a:rPr>
              <a:t>Ê</a:t>
            </a:r>
            <a:r>
              <a:rPr lang="pt-BR" sz="2000" b="1" noProof="0" dirty="0">
                <a:solidFill>
                  <a:schemeClr val="accent6">
                    <a:lumMod val="20000"/>
                    <a:lumOff val="80000"/>
                  </a:schemeClr>
                </a:solidFill>
                <a:effectLst>
                  <a:outerShdw blurRad="38100" dist="38100" dir="2700000" algn="tl">
                    <a:srgbClr val="000000">
                      <a:alpha val="43137"/>
                    </a:srgbClr>
                  </a:outerShdw>
                </a:effectLst>
              </a:rPr>
              <a:t>x. 24:5)</a:t>
            </a:r>
          </a:p>
          <a:p>
            <a:pPr marL="447675" indent="-447675">
              <a:buFont typeface="+mj-lt"/>
              <a:buAutoNum type="arabicPeriod"/>
            </a:pPr>
            <a:r>
              <a:rPr lang="pt-BR" sz="2000" b="1" dirty="0">
                <a:solidFill>
                  <a:srgbClr val="E4D2F2"/>
                </a:solidFill>
                <a:effectLst>
                  <a:outerShdw blurRad="38100" dist="38100" dir="2700000" algn="tl">
                    <a:srgbClr val="000000">
                      <a:alpha val="43137"/>
                    </a:srgbClr>
                  </a:outerShdw>
                </a:effectLst>
              </a:rPr>
              <a:t>Metade do sangue foi aspergido sobre o altar </a:t>
            </a:r>
            <a:r>
              <a:rPr lang="pt-BR" sz="2000" b="1" noProof="0" dirty="0">
                <a:solidFill>
                  <a:srgbClr val="E4D2F2"/>
                </a:solidFill>
                <a:effectLst>
                  <a:outerShdw blurRad="38100" dist="38100" dir="2700000" algn="tl">
                    <a:srgbClr val="000000">
                      <a:alpha val="43137"/>
                    </a:srgbClr>
                  </a:outerShdw>
                </a:effectLst>
              </a:rPr>
              <a:t>(</a:t>
            </a:r>
            <a:r>
              <a:rPr lang="pt-BR" sz="2000" b="1" noProof="0" dirty="0" err="1">
                <a:solidFill>
                  <a:srgbClr val="E4D2F2"/>
                </a:solidFill>
                <a:effectLst>
                  <a:outerShdw blurRad="38100" dist="38100" dir="2700000" algn="tl">
                    <a:srgbClr val="000000">
                      <a:alpha val="43137"/>
                    </a:srgbClr>
                  </a:outerShdw>
                </a:effectLst>
              </a:rPr>
              <a:t>Êx</a:t>
            </a:r>
            <a:r>
              <a:rPr lang="pt-BR" sz="2000" b="1" noProof="0" dirty="0">
                <a:solidFill>
                  <a:srgbClr val="E4D2F2"/>
                </a:solidFill>
                <a:effectLst>
                  <a:outerShdw blurRad="38100" dist="38100" dir="2700000" algn="tl">
                    <a:srgbClr val="000000">
                      <a:alpha val="43137"/>
                    </a:srgbClr>
                  </a:outerShdw>
                </a:effectLst>
              </a:rPr>
              <a:t>. 24:6)</a:t>
            </a:r>
          </a:p>
          <a:p>
            <a:pPr marL="447675" indent="-447675">
              <a:buFont typeface="+mj-lt"/>
              <a:buAutoNum type="arabicPeriod"/>
            </a:pPr>
            <a:r>
              <a:rPr lang="pt-BR" sz="2000" b="1" dirty="0">
                <a:solidFill>
                  <a:srgbClr val="E0FFC1"/>
                </a:solidFill>
                <a:effectLst>
                  <a:outerShdw blurRad="38100" dist="38100" dir="2700000" algn="tl">
                    <a:srgbClr val="000000">
                      <a:alpha val="43137"/>
                    </a:srgbClr>
                  </a:outerShdw>
                </a:effectLst>
              </a:rPr>
              <a:t>O pacto foi lido novamente </a:t>
            </a:r>
            <a:r>
              <a:rPr lang="pt-BR" sz="2000" b="1" noProof="0" dirty="0">
                <a:solidFill>
                  <a:srgbClr val="E0FFC1"/>
                </a:solidFill>
                <a:effectLst>
                  <a:outerShdw blurRad="38100" dist="38100" dir="2700000" algn="tl">
                    <a:srgbClr val="000000">
                      <a:alpha val="43137"/>
                    </a:srgbClr>
                  </a:outerShdw>
                </a:effectLst>
              </a:rPr>
              <a:t>(</a:t>
            </a:r>
            <a:r>
              <a:rPr lang="pt-BR" sz="2000" b="1" noProof="0" dirty="0" err="1">
                <a:solidFill>
                  <a:srgbClr val="E0FFC1"/>
                </a:solidFill>
                <a:effectLst>
                  <a:outerShdw blurRad="38100" dist="38100" dir="2700000" algn="tl">
                    <a:srgbClr val="000000">
                      <a:alpha val="43137"/>
                    </a:srgbClr>
                  </a:outerShdw>
                </a:effectLst>
              </a:rPr>
              <a:t>Êx</a:t>
            </a:r>
            <a:r>
              <a:rPr lang="pt-BR" sz="2000" b="1" noProof="0" dirty="0">
                <a:solidFill>
                  <a:srgbClr val="E0FFC1"/>
                </a:solidFill>
                <a:effectLst>
                  <a:outerShdw blurRad="38100" dist="38100" dir="2700000" algn="tl">
                    <a:srgbClr val="000000">
                      <a:alpha val="43137"/>
                    </a:srgbClr>
                  </a:outerShdw>
                </a:effectLst>
              </a:rPr>
              <a:t>. 24:7a)</a:t>
            </a:r>
          </a:p>
          <a:p>
            <a:pPr marL="447675" indent="-447675">
              <a:buFont typeface="+mj-lt"/>
              <a:buAutoNum type="arabicPeriod"/>
            </a:pPr>
            <a:r>
              <a:rPr lang="pt-BR" sz="2000" b="1" dirty="0">
                <a:solidFill>
                  <a:srgbClr val="FFBEAF"/>
                </a:solidFill>
                <a:effectLst>
                  <a:outerShdw blurRad="38100" dist="38100" dir="2700000" algn="tl">
                    <a:srgbClr val="000000">
                      <a:alpha val="43137"/>
                    </a:srgbClr>
                  </a:outerShdw>
                </a:effectLst>
              </a:rPr>
              <a:t>O povo novamente respondeu afirmativamente </a:t>
            </a:r>
            <a:r>
              <a:rPr lang="pt-BR" sz="2000" b="1" noProof="0" dirty="0">
                <a:solidFill>
                  <a:srgbClr val="FFBEAF"/>
                </a:solidFill>
                <a:effectLst>
                  <a:outerShdw blurRad="38100" dist="38100" dir="2700000" algn="tl">
                    <a:srgbClr val="000000">
                      <a:alpha val="43137"/>
                    </a:srgbClr>
                  </a:outerShdw>
                </a:effectLst>
              </a:rPr>
              <a:t>(</a:t>
            </a:r>
            <a:r>
              <a:rPr lang="pt-BR" sz="2000" b="1" dirty="0">
                <a:solidFill>
                  <a:srgbClr val="FFBEAF"/>
                </a:solidFill>
                <a:effectLst>
                  <a:outerShdw blurRad="38100" dist="38100" dir="2700000" algn="tl">
                    <a:srgbClr val="000000">
                      <a:alpha val="43137"/>
                    </a:srgbClr>
                  </a:outerShdw>
                </a:effectLst>
              </a:rPr>
              <a:t>Ê</a:t>
            </a:r>
            <a:r>
              <a:rPr lang="pt-BR" sz="2000" b="1" noProof="0" dirty="0">
                <a:solidFill>
                  <a:srgbClr val="FFBEAF"/>
                </a:solidFill>
                <a:effectLst>
                  <a:outerShdw blurRad="38100" dist="38100" dir="2700000" algn="tl">
                    <a:srgbClr val="000000">
                      <a:alpha val="43137"/>
                    </a:srgbClr>
                  </a:outerShdw>
                </a:effectLst>
              </a:rPr>
              <a:t>x. 24:7b)</a:t>
            </a:r>
          </a:p>
          <a:p>
            <a:pPr marL="447675" indent="-447675">
              <a:buFont typeface="+mj-lt"/>
              <a:buAutoNum type="arabicPeriod"/>
            </a:pPr>
            <a:r>
              <a:rPr lang="pt-BR" sz="2000" b="1" dirty="0">
                <a:solidFill>
                  <a:srgbClr val="BDD3FF"/>
                </a:solidFill>
                <a:effectLst>
                  <a:outerShdw blurRad="38100" dist="38100" dir="2700000" algn="tl">
                    <a:srgbClr val="000000">
                      <a:alpha val="43137"/>
                    </a:srgbClr>
                  </a:outerShdw>
                </a:effectLst>
              </a:rPr>
              <a:t>A outra metade do sangue foi aspergida sobre o povo </a:t>
            </a:r>
            <a:r>
              <a:rPr lang="pt-BR" sz="2000" b="1" noProof="0" dirty="0">
                <a:solidFill>
                  <a:srgbClr val="BDD3FF"/>
                </a:solidFill>
                <a:effectLst>
                  <a:outerShdw blurRad="38100" dist="38100" dir="2700000" algn="tl">
                    <a:srgbClr val="000000">
                      <a:alpha val="43137"/>
                    </a:srgbClr>
                  </a:outerShdw>
                </a:effectLst>
              </a:rPr>
              <a:t>(</a:t>
            </a:r>
            <a:r>
              <a:rPr lang="pt-BR" sz="2000" b="1" noProof="0" dirty="0" err="1">
                <a:solidFill>
                  <a:srgbClr val="BDD3FF"/>
                </a:solidFill>
                <a:effectLst>
                  <a:outerShdw blurRad="38100" dist="38100" dir="2700000" algn="tl">
                    <a:srgbClr val="000000">
                      <a:alpha val="43137"/>
                    </a:srgbClr>
                  </a:outerShdw>
                </a:effectLst>
              </a:rPr>
              <a:t>Êx</a:t>
            </a:r>
            <a:r>
              <a:rPr lang="pt-BR" sz="2000" b="1" noProof="0" dirty="0">
                <a:solidFill>
                  <a:srgbClr val="BDD3FF"/>
                </a:solidFill>
                <a:effectLst>
                  <a:outerShdw blurRad="38100" dist="38100" dir="2700000" algn="tl">
                    <a:srgbClr val="000000">
                      <a:alpha val="43137"/>
                    </a:srgbClr>
                  </a:outerShdw>
                </a:effectLst>
              </a:rPr>
              <a:t>. 24:8a)</a:t>
            </a:r>
          </a:p>
          <a:p>
            <a:pPr marL="447675" indent="-447675">
              <a:buFont typeface="+mj-lt"/>
              <a:buAutoNum type="arabicPeriod"/>
            </a:pPr>
            <a:r>
              <a:rPr lang="pt-BR" sz="2000" b="1" dirty="0">
                <a:solidFill>
                  <a:srgbClr val="FFDDAB"/>
                </a:solidFill>
                <a:effectLst>
                  <a:outerShdw blurRad="38100" dist="38100" dir="2700000" algn="tl">
                    <a:srgbClr val="000000">
                      <a:alpha val="43137"/>
                    </a:srgbClr>
                  </a:outerShdw>
                </a:effectLst>
              </a:rPr>
              <a:t>Moisés declarou que era "o sangue da aliança” </a:t>
            </a:r>
            <a:r>
              <a:rPr lang="pt-BR" sz="2000" b="1" noProof="0" dirty="0">
                <a:solidFill>
                  <a:srgbClr val="FFDDAB"/>
                </a:solidFill>
                <a:effectLst>
                  <a:outerShdw blurRad="38100" dist="38100" dir="2700000" algn="tl">
                    <a:srgbClr val="000000">
                      <a:alpha val="43137"/>
                    </a:srgbClr>
                  </a:outerShdw>
                </a:effectLst>
              </a:rPr>
              <a:t>(</a:t>
            </a:r>
            <a:r>
              <a:rPr lang="pt-BR" sz="2000" b="1" noProof="0" dirty="0" err="1">
                <a:solidFill>
                  <a:srgbClr val="FFDDAB"/>
                </a:solidFill>
                <a:effectLst>
                  <a:outerShdw blurRad="38100" dist="38100" dir="2700000" algn="tl">
                    <a:srgbClr val="000000">
                      <a:alpha val="43137"/>
                    </a:srgbClr>
                  </a:outerShdw>
                </a:effectLst>
              </a:rPr>
              <a:t>Êx</a:t>
            </a:r>
            <a:r>
              <a:rPr lang="pt-BR" sz="2000" b="1" noProof="0" dirty="0">
                <a:solidFill>
                  <a:srgbClr val="FFDDAB"/>
                </a:solidFill>
                <a:effectLst>
                  <a:outerShdw blurRad="38100" dist="38100" dir="2700000" algn="tl">
                    <a:srgbClr val="000000">
                      <a:alpha val="43137"/>
                    </a:srgbClr>
                  </a:outerShdw>
                </a:effectLst>
              </a:rPr>
              <a:t>. 24:8b; </a:t>
            </a:r>
            <a:r>
              <a:rPr lang="pt-BR" sz="2000" b="1" noProof="0" dirty="0" err="1">
                <a:solidFill>
                  <a:srgbClr val="FFDDAB"/>
                </a:solidFill>
                <a:effectLst>
                  <a:outerShdw blurRad="38100" dist="38100" dir="2700000" algn="tl">
                    <a:srgbClr val="000000">
                      <a:alpha val="43137"/>
                    </a:srgbClr>
                  </a:outerShdw>
                </a:effectLst>
              </a:rPr>
              <a:t>Mt</a:t>
            </a:r>
            <a:r>
              <a:rPr lang="pt-BR" sz="2000" b="1" noProof="0" dirty="0">
                <a:solidFill>
                  <a:srgbClr val="FFDDAB"/>
                </a:solidFill>
                <a:effectLst>
                  <a:outerShdw blurRad="38100" dist="38100" dir="2700000" algn="tl">
                    <a:srgbClr val="000000">
                      <a:alpha val="43137"/>
                    </a:srgbClr>
                  </a:outerShdw>
                </a:effectLst>
              </a:rPr>
              <a:t>. 26:28)</a:t>
            </a:r>
          </a:p>
          <a:p>
            <a:pPr marL="447675" indent="-447675">
              <a:buFont typeface="+mj-lt"/>
              <a:buAutoNum type="arabicPeriod"/>
            </a:pPr>
            <a:r>
              <a:rPr lang="pt-BR" sz="2000" b="1" dirty="0">
                <a:solidFill>
                  <a:srgbClr val="FFFFCC"/>
                </a:solidFill>
                <a:effectLst>
                  <a:outerShdw blurRad="38100" dist="38100" dir="2700000" algn="tl">
                    <a:srgbClr val="000000">
                      <a:alpha val="43137"/>
                    </a:srgbClr>
                  </a:outerShdw>
                </a:effectLst>
              </a:rPr>
              <a:t>Uma refeição foi realizada para ratificar o pacto </a:t>
            </a:r>
            <a:r>
              <a:rPr lang="pt-BR" sz="2000" b="1" noProof="0" dirty="0">
                <a:solidFill>
                  <a:srgbClr val="FFFFCC"/>
                </a:solidFill>
                <a:effectLst>
                  <a:outerShdw blurRad="38100" dist="38100" dir="2700000" algn="tl">
                    <a:srgbClr val="000000">
                      <a:alpha val="43137"/>
                    </a:srgbClr>
                  </a:outerShdw>
                </a:effectLst>
              </a:rPr>
              <a:t>(</a:t>
            </a:r>
            <a:r>
              <a:rPr lang="pt-BR" sz="2000" b="1" dirty="0">
                <a:solidFill>
                  <a:srgbClr val="FFFFCC"/>
                </a:solidFill>
                <a:effectLst>
                  <a:outerShdw blurRad="38100" dist="38100" dir="2700000" algn="tl">
                    <a:srgbClr val="000000">
                      <a:alpha val="43137"/>
                    </a:srgbClr>
                  </a:outerShdw>
                </a:effectLst>
              </a:rPr>
              <a:t>Ê</a:t>
            </a:r>
            <a:r>
              <a:rPr lang="pt-BR" sz="2000" b="1" noProof="0" dirty="0">
                <a:solidFill>
                  <a:srgbClr val="FFFFCC"/>
                </a:solidFill>
                <a:effectLst>
                  <a:outerShdw blurRad="38100" dist="38100" dir="2700000" algn="tl">
                    <a:srgbClr val="000000">
                      <a:alpha val="43137"/>
                    </a:srgbClr>
                  </a:outerShdw>
                </a:effectLst>
              </a:rPr>
              <a:t>x. 24:9-11)</a:t>
            </a:r>
          </a:p>
        </p:txBody>
      </p:sp>
      <p:sp>
        <p:nvSpPr>
          <p:cNvPr id="8" name="CuadroTexto 7">
            <a:extLst>
              <a:ext uri="{FF2B5EF4-FFF2-40B4-BE49-F238E27FC236}">
                <a16:creationId xmlns:a16="http://schemas.microsoft.com/office/drawing/2014/main" id="{4F9AC2D2-1FB1-7187-C1D2-FE00DE69DF58}"/>
              </a:ext>
            </a:extLst>
          </p:cNvPr>
          <p:cNvSpPr txBox="1"/>
          <p:nvPr/>
        </p:nvSpPr>
        <p:spPr>
          <a:xfrm>
            <a:off x="342900" y="5720849"/>
            <a:ext cx="11372850" cy="707886"/>
          </a:xfrm>
          <a:prstGeom prst="rect">
            <a:avLst/>
          </a:prstGeom>
          <a:noFill/>
        </p:spPr>
        <p:txBody>
          <a:bodyPr wrap="square" rtlCol="0">
            <a:spAutoFit/>
          </a:bodyPr>
          <a:lstStyle/>
          <a:p>
            <a:pPr>
              <a:spcBef>
                <a:spcPts val="600"/>
              </a:spcBef>
            </a:pPr>
            <a:r>
              <a:rPr lang="pt-BR" sz="2000" b="1" dirty="0">
                <a:solidFill>
                  <a:schemeClr val="bg1"/>
                </a:solidFill>
                <a:effectLst>
                  <a:outerShdw blurRad="38100" dist="38100" dir="2700000" algn="tl">
                    <a:srgbClr val="000000">
                      <a:alpha val="43137"/>
                    </a:srgbClr>
                  </a:outerShdw>
                </a:effectLst>
              </a:rPr>
              <a:t>Deus reconheceu Israel como um povo (12 colunas); ele valorizava especialmente os jovens; e se envolveu com cada pessoa individualmente (aspergindo seu sangue sobre eles).</a:t>
            </a:r>
            <a:endParaRPr lang="pt-BR" sz="2000" b="1" noProof="0" dirty="0">
              <a:solidFill>
                <a:schemeClr val="bg1"/>
              </a:solidFill>
              <a:effectLst>
                <a:outerShdw blurRad="38100" dist="38100" dir="2700000" algn="tl">
                  <a:srgbClr val="000000">
                    <a:alpha val="43137"/>
                  </a:srgbClr>
                </a:outerShdw>
              </a:effectLst>
            </a:endParaRPr>
          </a:p>
        </p:txBody>
      </p:sp>
      <p:pic>
        <p:nvPicPr>
          <p:cNvPr id="9" name="Imagen 8" descr="Imagen que contiene persona, colorido, pasto, niño&#10;&#10;El contenido generado por IA puede ser incorrecto.">
            <a:extLst>
              <a:ext uri="{FF2B5EF4-FFF2-40B4-BE49-F238E27FC236}">
                <a16:creationId xmlns:a16="http://schemas.microsoft.com/office/drawing/2014/main" id="{7D2BFF90-7163-4140-E8A3-4E41F15258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86786" y="1490772"/>
            <a:ext cx="2596824" cy="1947618"/>
          </a:xfrm>
          <a:prstGeom prst="round2DiagRect">
            <a:avLst>
              <a:gd name="adj1" fmla="val 0"/>
              <a:gd name="adj2" fmla="val 20540"/>
            </a:avLst>
          </a:prstGeom>
          <a:ln w="38100" cap="sq">
            <a:solidFill>
              <a:srgbClr val="E0FFC1"/>
            </a:solidFill>
            <a:miter lim="800000"/>
          </a:ln>
          <a:effectLst>
            <a:outerShdw blurRad="254000" algn="tl" rotWithShape="0">
              <a:srgbClr val="000000">
                <a:alpha val="43000"/>
              </a:srgbClr>
            </a:outerShdw>
          </a:effectLst>
        </p:spPr>
      </p:pic>
      <p:pic>
        <p:nvPicPr>
          <p:cNvPr id="11" name="Imagen 10" descr="Un grupo de personas disfrazadas&#10;&#10;El contenido generado por IA puede ser incorrecto.">
            <a:extLst>
              <a:ext uri="{FF2B5EF4-FFF2-40B4-BE49-F238E27FC236}">
                <a16:creationId xmlns:a16="http://schemas.microsoft.com/office/drawing/2014/main" id="{9B58D51A-BF4B-5227-2059-9061E4BE236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28113" y="3623403"/>
            <a:ext cx="2655497" cy="1923603"/>
          </a:xfrm>
          <a:prstGeom prst="round2DiagRect">
            <a:avLst>
              <a:gd name="adj1" fmla="val 16667"/>
              <a:gd name="adj2" fmla="val 0"/>
            </a:avLst>
          </a:prstGeom>
          <a:ln w="38100" cap="sq">
            <a:solidFill>
              <a:srgbClr val="BDD3FF"/>
            </a:solidFill>
            <a:miter lim="800000"/>
          </a:ln>
          <a:effectLst>
            <a:outerShdw blurRad="254000" algn="tl" rotWithShape="0">
              <a:srgbClr val="000000">
                <a:alpha val="43000"/>
              </a:srgbClr>
            </a:outerShdw>
          </a:effectLst>
        </p:spPr>
      </p:pic>
      <p:pic>
        <p:nvPicPr>
          <p:cNvPr id="13" name="Imagen 12" descr="Dibujo de una persona&#10;&#10;El contenido generado por IA puede ser incorrecto.">
            <a:extLst>
              <a:ext uri="{FF2B5EF4-FFF2-40B4-BE49-F238E27FC236}">
                <a16:creationId xmlns:a16="http://schemas.microsoft.com/office/drawing/2014/main" id="{D6DBC46B-A5D8-6E90-8DCD-47042AE239B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88301" y="1494581"/>
            <a:ext cx="2596823" cy="1947618"/>
          </a:xfrm>
          <a:prstGeom prst="round2DiagRect">
            <a:avLst>
              <a:gd name="adj1" fmla="val 16667"/>
              <a:gd name="adj2" fmla="val 0"/>
            </a:avLst>
          </a:prstGeom>
          <a:ln w="38100" cap="sq">
            <a:solidFill>
              <a:schemeClr val="accent1">
                <a:lumMod val="20000"/>
                <a:lumOff val="80000"/>
              </a:schemeClr>
            </a:solidFill>
            <a:miter lim="800000"/>
          </a:ln>
          <a:effectLst>
            <a:outerShdw blurRad="254000" algn="tl" rotWithShape="0">
              <a:srgbClr val="000000">
                <a:alpha val="43000"/>
              </a:srgbClr>
            </a:outerShdw>
          </a:effectLst>
        </p:spPr>
      </p:pic>
      <p:sp>
        <p:nvSpPr>
          <p:cNvPr id="4" name="CuadroTexto 3">
            <a:extLst>
              <a:ext uri="{FF2B5EF4-FFF2-40B4-BE49-F238E27FC236}">
                <a16:creationId xmlns:a16="http://schemas.microsoft.com/office/drawing/2014/main" id="{31810980-5D61-427B-A9C2-ECC46A4E1AC0}"/>
              </a:ext>
            </a:extLst>
          </p:cNvPr>
          <p:cNvSpPr txBox="1"/>
          <p:nvPr/>
        </p:nvSpPr>
        <p:spPr>
          <a:xfrm>
            <a:off x="342900" y="6428735"/>
            <a:ext cx="11849100" cy="400110"/>
          </a:xfrm>
          <a:prstGeom prst="rect">
            <a:avLst/>
          </a:prstGeom>
          <a:noFill/>
        </p:spPr>
        <p:txBody>
          <a:bodyPr wrap="square">
            <a:spAutoFit/>
          </a:bodyPr>
          <a:lstStyle/>
          <a:p>
            <a:pPr>
              <a:spcBef>
                <a:spcPts val="600"/>
              </a:spcBef>
            </a:pPr>
            <a:r>
              <a:rPr lang="pt-BR" sz="2000" b="1" dirty="0">
                <a:solidFill>
                  <a:schemeClr val="bg1"/>
                </a:solidFill>
                <a:effectLst>
                  <a:outerShdw blurRad="38100" dist="38100" dir="2700000" algn="tl">
                    <a:srgbClr val="000000">
                      <a:alpha val="43137"/>
                    </a:srgbClr>
                  </a:outerShdw>
                </a:effectLst>
              </a:rPr>
              <a:t>Deus deseja um relacionamento conosco, individualmente e como comunidade de crentes.</a:t>
            </a:r>
            <a:endParaRPr lang="pt-BR" sz="2000" b="1" noProof="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1089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 calcmode="lin" valueType="num">
                                      <p:cBhvr>
                                        <p:cTn id="35" dur="500" fill="hold"/>
                                        <p:tgtEl>
                                          <p:spTgt spid="13"/>
                                        </p:tgtEl>
                                        <p:attrNameLst>
                                          <p:attrName>style.rotation</p:attrName>
                                        </p:attrNameLst>
                                      </p:cBhvr>
                                      <p:tavLst>
                                        <p:tav tm="0">
                                          <p:val>
                                            <p:fltVal val="360"/>
                                          </p:val>
                                        </p:tav>
                                        <p:tav tm="100000">
                                          <p:val>
                                            <p:fltVal val="0"/>
                                          </p:val>
                                        </p:tav>
                                      </p:tavLst>
                                    </p:anim>
                                    <p:animEffect transition="in" filter="fade">
                                      <p:cBhvr>
                                        <p:cTn id="36" dur="500"/>
                                        <p:tgtEl>
                                          <p:spTgt spid="13"/>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xEl>
                                              <p:pRg st="1" end="1"/>
                                            </p:txEl>
                                          </p:spTgt>
                                        </p:tgtEl>
                                        <p:attrNameLst>
                                          <p:attrName>style.visibility</p:attrName>
                                        </p:attrNameLst>
                                      </p:cBhvr>
                                      <p:to>
                                        <p:strVal val="visible"/>
                                      </p:to>
                                    </p:set>
                                    <p:animEffect transition="in" filter="wipe(left)">
                                      <p:cBhvr>
                                        <p:cTn id="45" dur="500"/>
                                        <p:tgtEl>
                                          <p:spTgt spid="7">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xEl>
                                              <p:pRg st="2" end="2"/>
                                            </p:txEl>
                                          </p:spTgt>
                                        </p:tgtEl>
                                        <p:attrNameLst>
                                          <p:attrName>style.visibility</p:attrName>
                                        </p:attrNameLst>
                                      </p:cBhvr>
                                      <p:to>
                                        <p:strVal val="visible"/>
                                      </p:to>
                                    </p:set>
                                    <p:animEffect transition="in" filter="wipe(left)">
                                      <p:cBhvr>
                                        <p:cTn id="50" dur="500"/>
                                        <p:tgtEl>
                                          <p:spTgt spid="7">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xEl>
                                              <p:pRg st="3" end="3"/>
                                            </p:txEl>
                                          </p:spTgt>
                                        </p:tgtEl>
                                        <p:attrNameLst>
                                          <p:attrName>style.visibility</p:attrName>
                                        </p:attrNameLst>
                                      </p:cBhvr>
                                      <p:to>
                                        <p:strVal val="visible"/>
                                      </p:to>
                                    </p:set>
                                    <p:animEffect transition="in" filter="wipe(left)">
                                      <p:cBhvr>
                                        <p:cTn id="55" dur="500"/>
                                        <p:tgtEl>
                                          <p:spTgt spid="7">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7">
                                            <p:txEl>
                                              <p:pRg st="4" end="4"/>
                                            </p:txEl>
                                          </p:spTgt>
                                        </p:tgtEl>
                                        <p:attrNameLst>
                                          <p:attrName>style.visibility</p:attrName>
                                        </p:attrNameLst>
                                      </p:cBhvr>
                                      <p:to>
                                        <p:strVal val="visible"/>
                                      </p:to>
                                    </p:set>
                                    <p:animEffect transition="in" filter="wipe(left)">
                                      <p:cBhvr>
                                        <p:cTn id="60" dur="500"/>
                                        <p:tgtEl>
                                          <p:spTgt spid="7">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49" presetClass="entr" presetSubtype="0" decel="100000"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500" fill="hold"/>
                                        <p:tgtEl>
                                          <p:spTgt spid="9"/>
                                        </p:tgtEl>
                                        <p:attrNameLst>
                                          <p:attrName>ppt_w</p:attrName>
                                        </p:attrNameLst>
                                      </p:cBhvr>
                                      <p:tavLst>
                                        <p:tav tm="0">
                                          <p:val>
                                            <p:fltVal val="0"/>
                                          </p:val>
                                        </p:tav>
                                        <p:tav tm="100000">
                                          <p:val>
                                            <p:strVal val="#ppt_w"/>
                                          </p:val>
                                        </p:tav>
                                      </p:tavLst>
                                    </p:anim>
                                    <p:anim calcmode="lin" valueType="num">
                                      <p:cBhvr>
                                        <p:cTn id="66" dur="500" fill="hold"/>
                                        <p:tgtEl>
                                          <p:spTgt spid="9"/>
                                        </p:tgtEl>
                                        <p:attrNameLst>
                                          <p:attrName>ppt_h</p:attrName>
                                        </p:attrNameLst>
                                      </p:cBhvr>
                                      <p:tavLst>
                                        <p:tav tm="0">
                                          <p:val>
                                            <p:fltVal val="0"/>
                                          </p:val>
                                        </p:tav>
                                        <p:tav tm="100000">
                                          <p:val>
                                            <p:strVal val="#ppt_h"/>
                                          </p:val>
                                        </p:tav>
                                      </p:tavLst>
                                    </p:anim>
                                    <p:anim calcmode="lin" valueType="num">
                                      <p:cBhvr>
                                        <p:cTn id="67" dur="500" fill="hold"/>
                                        <p:tgtEl>
                                          <p:spTgt spid="9"/>
                                        </p:tgtEl>
                                        <p:attrNameLst>
                                          <p:attrName>style.rotation</p:attrName>
                                        </p:attrNameLst>
                                      </p:cBhvr>
                                      <p:tavLst>
                                        <p:tav tm="0">
                                          <p:val>
                                            <p:fltVal val="360"/>
                                          </p:val>
                                        </p:tav>
                                        <p:tav tm="100000">
                                          <p:val>
                                            <p:fltVal val="0"/>
                                          </p:val>
                                        </p:tav>
                                      </p:tavLst>
                                    </p:anim>
                                    <p:animEffect transition="in" filter="fade">
                                      <p:cBhvr>
                                        <p:cTn id="68" dur="500"/>
                                        <p:tgtEl>
                                          <p:spTgt spid="9"/>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7">
                                            <p:txEl>
                                              <p:pRg st="5" end="5"/>
                                            </p:txEl>
                                          </p:spTgt>
                                        </p:tgtEl>
                                        <p:attrNameLst>
                                          <p:attrName>style.visibility</p:attrName>
                                        </p:attrNameLst>
                                      </p:cBhvr>
                                      <p:to>
                                        <p:strVal val="visible"/>
                                      </p:to>
                                    </p:set>
                                    <p:animEffect transition="in" filter="wipe(left)">
                                      <p:cBhvr>
                                        <p:cTn id="72" dur="500"/>
                                        <p:tgtEl>
                                          <p:spTgt spid="7">
                                            <p:txEl>
                                              <p:pRg st="5" end="5"/>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7">
                                            <p:txEl>
                                              <p:pRg st="6" end="6"/>
                                            </p:txEl>
                                          </p:spTgt>
                                        </p:tgtEl>
                                        <p:attrNameLst>
                                          <p:attrName>style.visibility</p:attrName>
                                        </p:attrNameLst>
                                      </p:cBhvr>
                                      <p:to>
                                        <p:strVal val="visible"/>
                                      </p:to>
                                    </p:set>
                                    <p:animEffect transition="in" filter="wipe(left)">
                                      <p:cBhvr>
                                        <p:cTn id="77" dur="500"/>
                                        <p:tgtEl>
                                          <p:spTgt spid="7">
                                            <p:txEl>
                                              <p:pRg st="6" end="6"/>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7">
                                            <p:txEl>
                                              <p:pRg st="7" end="7"/>
                                            </p:txEl>
                                          </p:spTgt>
                                        </p:tgtEl>
                                        <p:attrNameLst>
                                          <p:attrName>style.visibility</p:attrName>
                                        </p:attrNameLst>
                                      </p:cBhvr>
                                      <p:to>
                                        <p:strVal val="visible"/>
                                      </p:to>
                                    </p:set>
                                    <p:animEffect transition="in" filter="wipe(left)">
                                      <p:cBhvr>
                                        <p:cTn id="82" dur="500"/>
                                        <p:tgtEl>
                                          <p:spTgt spid="7">
                                            <p:txEl>
                                              <p:pRg st="7" end="7"/>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7">
                                            <p:txEl>
                                              <p:pRg st="8" end="8"/>
                                            </p:txEl>
                                          </p:spTgt>
                                        </p:tgtEl>
                                        <p:attrNameLst>
                                          <p:attrName>style.visibility</p:attrName>
                                        </p:attrNameLst>
                                      </p:cBhvr>
                                      <p:to>
                                        <p:strVal val="visible"/>
                                      </p:to>
                                    </p:set>
                                    <p:animEffect transition="in" filter="wipe(left)">
                                      <p:cBhvr>
                                        <p:cTn id="87" dur="500"/>
                                        <p:tgtEl>
                                          <p:spTgt spid="7">
                                            <p:txEl>
                                              <p:pRg st="8" end="8"/>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49" presetClass="entr" presetSubtype="0" decel="100000" fill="hold" nodeType="clickEffect">
                                  <p:stCondLst>
                                    <p:cond delay="0"/>
                                  </p:stCondLst>
                                  <p:childTnLst>
                                    <p:set>
                                      <p:cBhvr>
                                        <p:cTn id="91" dur="1" fill="hold">
                                          <p:stCondLst>
                                            <p:cond delay="0"/>
                                          </p:stCondLst>
                                        </p:cTn>
                                        <p:tgtEl>
                                          <p:spTgt spid="11"/>
                                        </p:tgtEl>
                                        <p:attrNameLst>
                                          <p:attrName>style.visibility</p:attrName>
                                        </p:attrNameLst>
                                      </p:cBhvr>
                                      <p:to>
                                        <p:strVal val="visible"/>
                                      </p:to>
                                    </p:set>
                                    <p:anim calcmode="lin" valueType="num">
                                      <p:cBhvr>
                                        <p:cTn id="92" dur="500" fill="hold"/>
                                        <p:tgtEl>
                                          <p:spTgt spid="11"/>
                                        </p:tgtEl>
                                        <p:attrNameLst>
                                          <p:attrName>ppt_w</p:attrName>
                                        </p:attrNameLst>
                                      </p:cBhvr>
                                      <p:tavLst>
                                        <p:tav tm="0">
                                          <p:val>
                                            <p:fltVal val="0"/>
                                          </p:val>
                                        </p:tav>
                                        <p:tav tm="100000">
                                          <p:val>
                                            <p:strVal val="#ppt_w"/>
                                          </p:val>
                                        </p:tav>
                                      </p:tavLst>
                                    </p:anim>
                                    <p:anim calcmode="lin" valueType="num">
                                      <p:cBhvr>
                                        <p:cTn id="93" dur="500" fill="hold"/>
                                        <p:tgtEl>
                                          <p:spTgt spid="11"/>
                                        </p:tgtEl>
                                        <p:attrNameLst>
                                          <p:attrName>ppt_h</p:attrName>
                                        </p:attrNameLst>
                                      </p:cBhvr>
                                      <p:tavLst>
                                        <p:tav tm="0">
                                          <p:val>
                                            <p:fltVal val="0"/>
                                          </p:val>
                                        </p:tav>
                                        <p:tav tm="100000">
                                          <p:val>
                                            <p:strVal val="#ppt_h"/>
                                          </p:val>
                                        </p:tav>
                                      </p:tavLst>
                                    </p:anim>
                                    <p:anim calcmode="lin" valueType="num">
                                      <p:cBhvr>
                                        <p:cTn id="94" dur="500" fill="hold"/>
                                        <p:tgtEl>
                                          <p:spTgt spid="11"/>
                                        </p:tgtEl>
                                        <p:attrNameLst>
                                          <p:attrName>style.rotation</p:attrName>
                                        </p:attrNameLst>
                                      </p:cBhvr>
                                      <p:tavLst>
                                        <p:tav tm="0">
                                          <p:val>
                                            <p:fltVal val="360"/>
                                          </p:val>
                                        </p:tav>
                                        <p:tav tm="100000">
                                          <p:val>
                                            <p:fltVal val="0"/>
                                          </p:val>
                                        </p:tav>
                                      </p:tavLst>
                                    </p:anim>
                                    <p:animEffect transition="in" filter="fade">
                                      <p:cBhvr>
                                        <p:cTn id="95" dur="500"/>
                                        <p:tgtEl>
                                          <p:spTgt spid="11"/>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7">
                                            <p:txEl>
                                              <p:pRg st="9" end="9"/>
                                            </p:txEl>
                                          </p:spTgt>
                                        </p:tgtEl>
                                        <p:attrNameLst>
                                          <p:attrName>style.visibility</p:attrName>
                                        </p:attrNameLst>
                                      </p:cBhvr>
                                      <p:to>
                                        <p:strVal val="visible"/>
                                      </p:to>
                                    </p:set>
                                    <p:animEffect transition="in" filter="wipe(left)">
                                      <p:cBhvr>
                                        <p:cTn id="99" dur="500"/>
                                        <p:tgtEl>
                                          <p:spTgt spid="7">
                                            <p:txEl>
                                              <p:pRg st="9" end="9"/>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7">
                                            <p:txEl>
                                              <p:pRg st="10" end="10"/>
                                            </p:txEl>
                                          </p:spTgt>
                                        </p:tgtEl>
                                        <p:attrNameLst>
                                          <p:attrName>style.visibility</p:attrName>
                                        </p:attrNameLst>
                                      </p:cBhvr>
                                      <p:to>
                                        <p:strVal val="visible"/>
                                      </p:to>
                                    </p:set>
                                    <p:animEffect transition="in" filter="wipe(left)">
                                      <p:cBhvr>
                                        <p:cTn id="104" dur="500"/>
                                        <p:tgtEl>
                                          <p:spTgt spid="7">
                                            <p:txEl>
                                              <p:pRg st="10" end="10"/>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7">
                                            <p:txEl>
                                              <p:pRg st="11" end="11"/>
                                            </p:txEl>
                                          </p:spTgt>
                                        </p:tgtEl>
                                        <p:attrNameLst>
                                          <p:attrName>style.visibility</p:attrName>
                                        </p:attrNameLst>
                                      </p:cBhvr>
                                      <p:to>
                                        <p:strVal val="visible"/>
                                      </p:to>
                                    </p:set>
                                    <p:animEffect transition="in" filter="wipe(left)">
                                      <p:cBhvr>
                                        <p:cTn id="109" dur="500"/>
                                        <p:tgtEl>
                                          <p:spTgt spid="7">
                                            <p:txEl>
                                              <p:pRg st="11" end="11"/>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8"/>
                                        </p:tgtEl>
                                        <p:attrNameLst>
                                          <p:attrName>style.visibility</p:attrName>
                                        </p:attrNameLst>
                                      </p:cBhvr>
                                      <p:to>
                                        <p:strVal val="visible"/>
                                      </p:to>
                                    </p:set>
                                    <p:animEffect transition="in" filter="wipe(left)">
                                      <p:cBhvr>
                                        <p:cTn id="114" dur="500"/>
                                        <p:tgtEl>
                                          <p:spTgt spid="8"/>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4"/>
                                        </p:tgtEl>
                                        <p:attrNameLst>
                                          <p:attrName>style.visibility</p:attrName>
                                        </p:attrNameLst>
                                      </p:cBhvr>
                                      <p:to>
                                        <p:strVal val="visible"/>
                                      </p:to>
                                    </p:set>
                                    <p:animEffect transition="in" filter="wipe(left)">
                                      <p:cBhvr>
                                        <p:cTn id="1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uiExpand="1" build="p"/>
      <p:bldP spid="8"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3AC663-39D8-3CC1-92D4-BCC7DD2C56B3}"/>
              </a:ext>
            </a:extLst>
          </p:cNvPr>
          <p:cNvSpPr txBox="1"/>
          <p:nvPr/>
        </p:nvSpPr>
        <p:spPr>
          <a:xfrm>
            <a:off x="228599" y="0"/>
            <a:ext cx="11772901" cy="769441"/>
          </a:xfrm>
          <a:prstGeom prst="rect">
            <a:avLst/>
          </a:prstGeom>
          <a:noFill/>
        </p:spPr>
        <p:txBody>
          <a:bodyPr wrap="square">
            <a:spAutoFit/>
          </a:bodyPr>
          <a:lstStyle/>
          <a:p>
            <a:pPr algn="ctr"/>
            <a:r>
              <a:rPr lang="pt-BR" sz="4400" b="1" dirty="0">
                <a:ln w="10160">
                  <a:solidFill>
                    <a:schemeClr val="accent5"/>
                  </a:solidFill>
                  <a:prstDash val="solid"/>
                </a:ln>
                <a:solidFill>
                  <a:srgbClr val="FFFFFF"/>
                </a:solidFill>
                <a:effectLst>
                  <a:outerShdw blurRad="38100" dist="22860" dir="5400000" algn="tl" rotWithShape="0">
                    <a:srgbClr val="000000"/>
                  </a:outerShdw>
                </a:effectLst>
              </a:rPr>
              <a:t>O CUMPRIMENTO DO PACTO</a:t>
            </a:r>
            <a:endParaRPr lang="pt-BR" sz="4400" b="1" noProof="0" dirty="0">
              <a:ln w="10160">
                <a:solidFill>
                  <a:schemeClr val="accent5"/>
                </a:solidFill>
                <a:prstDash val="solid"/>
              </a:ln>
              <a:solidFill>
                <a:srgbClr val="FFFFFF"/>
              </a:solidFill>
              <a:effectLst>
                <a:outerShdw blurRad="38100" dist="22860" dir="5400000" algn="tl" rotWithShape="0">
                  <a:srgbClr val="000000"/>
                </a:outerShdw>
              </a:effectLst>
            </a:endParaRPr>
          </a:p>
        </p:txBody>
      </p:sp>
      <p:sp>
        <p:nvSpPr>
          <p:cNvPr id="5" name="CuadroTexto 4">
            <a:extLst>
              <a:ext uri="{FF2B5EF4-FFF2-40B4-BE49-F238E27FC236}">
                <a16:creationId xmlns:a16="http://schemas.microsoft.com/office/drawing/2014/main" id="{942B1F81-C725-3749-52BA-653BEDAA6EE0}"/>
              </a:ext>
            </a:extLst>
          </p:cNvPr>
          <p:cNvSpPr txBox="1"/>
          <p:nvPr/>
        </p:nvSpPr>
        <p:spPr>
          <a:xfrm>
            <a:off x="671512" y="657522"/>
            <a:ext cx="10848975" cy="646331"/>
          </a:xfrm>
          <a:prstGeom prst="rect">
            <a:avLst/>
          </a:prstGeom>
          <a:noFill/>
        </p:spPr>
        <p:txBody>
          <a:bodyPr wrap="square">
            <a:spAutoFit/>
            <a:scene3d>
              <a:camera prst="orthographicFront"/>
              <a:lightRig rig="threePt" dir="t"/>
            </a:scene3d>
            <a:sp3d extrusionH="57150">
              <a:bevelT w="38100" h="38100"/>
            </a:sp3d>
          </a:bodyPr>
          <a:lstStyle/>
          <a:p>
            <a:pPr algn="ctr"/>
            <a:r>
              <a:rPr lang="pt-BR" b="1" dirty="0">
                <a:solidFill>
                  <a:srgbClr val="037CD8"/>
                </a:solidFill>
                <a:latin typeface="Comic Sans MS" panose="030F0702030302020204" pitchFamily="66" charset="0"/>
              </a:rPr>
              <a:t>“E tomou o livro da aliança e o leu aos ouvidos do povo, que disse: Faremos tudo quanto o Senhor disser, e obedeceremos” </a:t>
            </a:r>
            <a:r>
              <a:rPr lang="pt-BR" sz="1400" b="1" noProof="0" dirty="0">
                <a:solidFill>
                  <a:srgbClr val="037CD8"/>
                </a:solidFill>
                <a:latin typeface="Comic Sans MS" panose="030F0702030302020204" pitchFamily="66" charset="0"/>
              </a:rPr>
              <a:t>(Êxodo 24:7)</a:t>
            </a:r>
          </a:p>
        </p:txBody>
      </p:sp>
      <p:sp>
        <p:nvSpPr>
          <p:cNvPr id="6" name="CuadroTexto 5">
            <a:extLst>
              <a:ext uri="{FF2B5EF4-FFF2-40B4-BE49-F238E27FC236}">
                <a16:creationId xmlns:a16="http://schemas.microsoft.com/office/drawing/2014/main" id="{A96E7160-CE8C-23DC-3071-B47C846702E4}"/>
              </a:ext>
            </a:extLst>
          </p:cNvPr>
          <p:cNvSpPr txBox="1"/>
          <p:nvPr/>
        </p:nvSpPr>
        <p:spPr>
          <a:xfrm>
            <a:off x="2949371" y="1533465"/>
            <a:ext cx="8958264" cy="707886"/>
          </a:xfrm>
          <a:prstGeom prst="rect">
            <a:avLst/>
          </a:prstGeom>
          <a:noFill/>
        </p:spPr>
        <p:txBody>
          <a:bodyPr wrap="square" rtlCol="0">
            <a:spAutoFit/>
          </a:bodyPr>
          <a:lstStyle/>
          <a:p>
            <a:pPr>
              <a:spcBef>
                <a:spcPts val="600"/>
              </a:spcBef>
            </a:pPr>
            <a:r>
              <a:rPr lang="pt-BR" sz="2000" b="1" dirty="0"/>
              <a:t>De forma totalmente sincera, o povo se comprometeu a guardar a aliança. Esse compromisso durou pouco </a:t>
            </a:r>
            <a:r>
              <a:rPr lang="pt-BR" sz="2000" b="1" noProof="0" dirty="0"/>
              <a:t>(</a:t>
            </a:r>
            <a:r>
              <a:rPr lang="pt-BR" sz="2000" b="1" dirty="0"/>
              <a:t>Ê</a:t>
            </a:r>
            <a:r>
              <a:rPr lang="pt-BR" sz="2000" b="1" noProof="0" dirty="0"/>
              <a:t>x. 32:8).</a:t>
            </a:r>
          </a:p>
        </p:txBody>
      </p:sp>
      <p:pic>
        <p:nvPicPr>
          <p:cNvPr id="7" name="Imagen 6" descr="Imagen que contiene colorido, montar a caballo, camión, hombre&#10;&#10;El contenido generado por IA puede ser incorrecto.">
            <a:extLst>
              <a:ext uri="{FF2B5EF4-FFF2-40B4-BE49-F238E27FC236}">
                <a16:creationId xmlns:a16="http://schemas.microsoft.com/office/drawing/2014/main" id="{DE62E0C3-D328-3D2F-F1DF-51390260B7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599" y="1533465"/>
            <a:ext cx="2640044" cy="1980033"/>
          </a:xfrm>
          <a:prstGeom prst="roundRect">
            <a:avLst>
              <a:gd name="adj" fmla="val 1089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descr="Pintura de una persona con un vestido de flores&#10;&#10;El contenido generado por IA puede ser incorrecto.">
            <a:extLst>
              <a:ext uri="{FF2B5EF4-FFF2-40B4-BE49-F238E27FC236}">
                <a16:creationId xmlns:a16="http://schemas.microsoft.com/office/drawing/2014/main" id="{21DB2B50-E0DF-4C93-7068-4B5541A6B63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8599" y="3659166"/>
            <a:ext cx="2646420" cy="3048993"/>
          </a:xfrm>
          <a:prstGeom prst="roundRect">
            <a:avLst>
              <a:gd name="adj" fmla="val 1105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descr="Imagen que contiene persona, viendo, hombre, parado&#10;&#10;El contenido generado por IA puede ser incorrecto.">
            <a:extLst>
              <a:ext uri="{FF2B5EF4-FFF2-40B4-BE49-F238E27FC236}">
                <a16:creationId xmlns:a16="http://schemas.microsoft.com/office/drawing/2014/main" id="{176496CA-B4A7-3CC8-261A-00108A9F5CB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14327" y="3704282"/>
            <a:ext cx="4091527" cy="2045764"/>
          </a:xfrm>
          <a:prstGeom prst="roundRect">
            <a:avLst>
              <a:gd name="adj" fmla="val 1061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n 12" descr="Imagen que contiene persona, celular, teléfono, hombre&#10;&#10;El contenido generado por IA puede ser incorrecto.">
            <a:extLst>
              <a:ext uri="{FF2B5EF4-FFF2-40B4-BE49-F238E27FC236}">
                <a16:creationId xmlns:a16="http://schemas.microsoft.com/office/drawing/2014/main" id="{8F49658B-9A30-3AFC-5314-A0AC2521BC9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0013081" y="3704282"/>
            <a:ext cx="1894554" cy="2050384"/>
          </a:xfrm>
          <a:prstGeom prst="ellipse">
            <a:avLst/>
          </a:prstGeom>
          <a:ln w="63500" cap="rnd">
            <a:solidFill>
              <a:srgbClr val="037CD8"/>
            </a:solidFill>
          </a:ln>
          <a:effectLst/>
          <a:scene3d>
            <a:camera prst="orthographicFront"/>
            <a:lightRig rig="contrasting" dir="t">
              <a:rot lat="0" lon="0" rev="3000000"/>
            </a:lightRig>
          </a:scene3d>
          <a:sp3d contourW="7620">
            <a:bevelT w="95250" h="31750"/>
            <a:contourClr>
              <a:srgbClr val="333333"/>
            </a:contourClr>
          </a:sp3d>
        </p:spPr>
      </p:pic>
      <p:sp>
        <p:nvSpPr>
          <p:cNvPr id="15" name="CuadroTexto 14">
            <a:extLst>
              <a:ext uri="{FF2B5EF4-FFF2-40B4-BE49-F238E27FC236}">
                <a16:creationId xmlns:a16="http://schemas.microsoft.com/office/drawing/2014/main" id="{94E5A4D2-60EA-B91E-52CA-85BF1AB52B8A}"/>
              </a:ext>
            </a:extLst>
          </p:cNvPr>
          <p:cNvSpPr txBox="1"/>
          <p:nvPr/>
        </p:nvSpPr>
        <p:spPr>
          <a:xfrm>
            <a:off x="2949371" y="3704282"/>
            <a:ext cx="2755210" cy="1938992"/>
          </a:xfrm>
          <a:prstGeom prst="rect">
            <a:avLst/>
          </a:prstGeom>
          <a:noFill/>
        </p:spPr>
        <p:txBody>
          <a:bodyPr wrap="square">
            <a:spAutoFit/>
          </a:bodyPr>
          <a:lstStyle/>
          <a:p>
            <a:pPr>
              <a:spcBef>
                <a:spcPts val="600"/>
              </a:spcBef>
            </a:pPr>
            <a:r>
              <a:rPr lang="pt-BR" sz="2000" b="1" dirty="0"/>
              <a:t>Por natureza, somos desobedientes (</a:t>
            </a:r>
            <a:r>
              <a:rPr lang="pt-BR" sz="2000" b="1" dirty="0" err="1"/>
              <a:t>Rm</a:t>
            </a:r>
            <a:r>
              <a:rPr lang="pt-BR" sz="2000" b="1" dirty="0"/>
              <a:t> 7:18) e não podemos fazer nada para mudar nossa tendência </a:t>
            </a:r>
            <a:r>
              <a:rPr lang="pt-BR" sz="2000" b="1" noProof="0" dirty="0"/>
              <a:t>(</a:t>
            </a:r>
            <a:r>
              <a:rPr lang="pt-BR" sz="2000" b="1" noProof="0" dirty="0" err="1"/>
              <a:t>Ro</a:t>
            </a:r>
            <a:r>
              <a:rPr lang="pt-BR" sz="2000" b="1" noProof="0" dirty="0"/>
              <a:t>. 7:24).</a:t>
            </a:r>
          </a:p>
        </p:txBody>
      </p:sp>
      <p:sp>
        <p:nvSpPr>
          <p:cNvPr id="17" name="CuadroTexto 16">
            <a:extLst>
              <a:ext uri="{FF2B5EF4-FFF2-40B4-BE49-F238E27FC236}">
                <a16:creationId xmlns:a16="http://schemas.microsoft.com/office/drawing/2014/main" id="{7FBC6086-6E2C-B98D-1DCD-8EDFCD46668F}"/>
              </a:ext>
            </a:extLst>
          </p:cNvPr>
          <p:cNvSpPr txBox="1"/>
          <p:nvPr/>
        </p:nvSpPr>
        <p:spPr>
          <a:xfrm>
            <a:off x="2949371" y="5750046"/>
            <a:ext cx="8958264" cy="1015663"/>
          </a:xfrm>
          <a:prstGeom prst="rect">
            <a:avLst/>
          </a:prstGeom>
          <a:noFill/>
        </p:spPr>
        <p:txBody>
          <a:bodyPr wrap="square">
            <a:spAutoFit/>
          </a:bodyPr>
          <a:lstStyle/>
          <a:p>
            <a:pPr>
              <a:spcBef>
                <a:spcPts val="600"/>
              </a:spcBef>
            </a:pPr>
            <a:r>
              <a:rPr lang="pt-BR" sz="2000" b="1" dirty="0"/>
              <a:t>Mas, se permitirmos, Deus pode mudar nossa natureza (Ezequiel 36.26-27). Ele limpa, remove, dá e coloca para que possamos obedecê-Lo. Só Ele nos fortalece </a:t>
            </a:r>
            <a:r>
              <a:rPr lang="pt-BR" sz="2000" b="1" noProof="0" dirty="0"/>
              <a:t>(2Co. 12:10).</a:t>
            </a:r>
          </a:p>
        </p:txBody>
      </p:sp>
      <p:sp>
        <p:nvSpPr>
          <p:cNvPr id="4" name="CuadroTexto 3">
            <a:extLst>
              <a:ext uri="{FF2B5EF4-FFF2-40B4-BE49-F238E27FC236}">
                <a16:creationId xmlns:a16="http://schemas.microsoft.com/office/drawing/2014/main" id="{F3BD188C-1936-473F-A21C-D45A6DD7B3EC}"/>
              </a:ext>
            </a:extLst>
          </p:cNvPr>
          <p:cNvSpPr txBox="1"/>
          <p:nvPr/>
        </p:nvSpPr>
        <p:spPr>
          <a:xfrm>
            <a:off x="2949371" y="3250786"/>
            <a:ext cx="8958264" cy="400110"/>
          </a:xfrm>
          <a:prstGeom prst="rect">
            <a:avLst/>
          </a:prstGeom>
          <a:noFill/>
        </p:spPr>
        <p:txBody>
          <a:bodyPr wrap="square">
            <a:spAutoFit/>
          </a:bodyPr>
          <a:lstStyle/>
          <a:p>
            <a:pPr>
              <a:spcBef>
                <a:spcPts val="600"/>
              </a:spcBef>
            </a:pPr>
            <a:r>
              <a:rPr lang="pt-BR" sz="2000" b="1" dirty="0"/>
              <a:t>O que nos impede de obedecer a Deus, apesar de nossas boas intenções?</a:t>
            </a:r>
            <a:endParaRPr lang="pt-BR" sz="2000" b="1" noProof="0" dirty="0"/>
          </a:p>
        </p:txBody>
      </p:sp>
      <p:sp>
        <p:nvSpPr>
          <p:cNvPr id="10" name="CuadroTexto 9">
            <a:extLst>
              <a:ext uri="{FF2B5EF4-FFF2-40B4-BE49-F238E27FC236}">
                <a16:creationId xmlns:a16="http://schemas.microsoft.com/office/drawing/2014/main" id="{D4225183-E718-5AB2-76D9-3A85C50393D8}"/>
              </a:ext>
            </a:extLst>
          </p:cNvPr>
          <p:cNvSpPr txBox="1"/>
          <p:nvPr/>
        </p:nvSpPr>
        <p:spPr>
          <a:xfrm>
            <a:off x="2949371" y="2241351"/>
            <a:ext cx="8958264" cy="1015663"/>
          </a:xfrm>
          <a:prstGeom prst="rect">
            <a:avLst/>
          </a:prstGeom>
          <a:noFill/>
        </p:spPr>
        <p:txBody>
          <a:bodyPr wrap="square">
            <a:spAutoFit/>
          </a:bodyPr>
          <a:lstStyle/>
          <a:p>
            <a:pPr>
              <a:spcBef>
                <a:spcPts val="600"/>
              </a:spcBef>
            </a:pPr>
            <a:r>
              <a:rPr lang="pt-BR" sz="2000" b="1" dirty="0"/>
              <a:t>A próxima geração também se comprometeu a guardar a aliança (Josué 24.18b). Mas Josué os advertiu claramente: "Não podereis servir a Jeová." </a:t>
            </a:r>
            <a:r>
              <a:rPr lang="pt-BR" sz="2000" b="1" noProof="0" dirty="0"/>
              <a:t>(Jos. 24:19).</a:t>
            </a:r>
          </a:p>
        </p:txBody>
      </p:sp>
    </p:spTree>
    <p:extLst>
      <p:ext uri="{BB962C8B-B14F-4D97-AF65-F5344CB8AC3E}">
        <p14:creationId xmlns:p14="http://schemas.microsoft.com/office/powerpoint/2010/main" val="116762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21"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75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750"/>
                                        <p:tgtEl>
                                          <p:spTgt spid="9"/>
                                        </p:tgtEl>
                                      </p:cBhvr>
                                    </p:animEffect>
                                  </p:childTnLst>
                                </p:cTn>
                              </p:par>
                            </p:childTnLst>
                          </p:cTn>
                        </p:par>
                        <p:par>
                          <p:cTn id="31" fill="hold">
                            <p:stCondLst>
                              <p:cond delay="75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217">
                                          <p:stCondLst>
                                            <p:cond delay="0"/>
                                          </p:stCondLst>
                                        </p:cTn>
                                        <p:tgtEl>
                                          <p:spTgt spid="11"/>
                                        </p:tgtEl>
                                      </p:cBhvr>
                                    </p:animEffect>
                                    <p:anim calcmode="lin" valueType="num">
                                      <p:cBhvr>
                                        <p:cTn id="40" dur="683"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24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249" tmFilter="0, 0; 0.125,0.2665; 0.25,0.4; 0.375,0.465; 0.5,0.5;  0.625,0.535; 0.75,0.6; 0.875,0.7335; 1,1">
                                          <p:stCondLst>
                                            <p:cond delay="249"/>
                                          </p:stCondLst>
                                        </p:cTn>
                                        <p:tgtEl>
                                          <p:spTgt spid="11"/>
                                        </p:tgtEl>
                                        <p:attrNameLst>
                                          <p:attrName>ppt_y</p:attrName>
                                        </p:attrNameLst>
                                      </p:cBhvr>
                                      <p:tavLst>
                                        <p:tav tm="0" fmla="#ppt_y-sin(pi*$)/9">
                                          <p:val>
                                            <p:fltVal val="0"/>
                                          </p:val>
                                        </p:tav>
                                        <p:tav tm="100000">
                                          <p:val>
                                            <p:fltVal val="1"/>
                                          </p:val>
                                        </p:tav>
                                      </p:tavLst>
                                    </p:anim>
                                    <p:anim calcmode="lin" valueType="num">
                                      <p:cBhvr>
                                        <p:cTn id="43" dur="124" tmFilter="0, 0; 0.125,0.2665; 0.25,0.4; 0.375,0.465; 0.5,0.5;  0.625,0.535; 0.75,0.6; 0.875,0.7335; 1,1">
                                          <p:stCondLst>
                                            <p:cond delay="497"/>
                                          </p:stCondLst>
                                        </p:cTn>
                                        <p:tgtEl>
                                          <p:spTgt spid="11"/>
                                        </p:tgtEl>
                                        <p:attrNameLst>
                                          <p:attrName>ppt_y</p:attrName>
                                        </p:attrNameLst>
                                      </p:cBhvr>
                                      <p:tavLst>
                                        <p:tav tm="0" fmla="#ppt_y-sin(pi*$)/27">
                                          <p:val>
                                            <p:fltVal val="0"/>
                                          </p:val>
                                        </p:tav>
                                        <p:tav tm="100000">
                                          <p:val>
                                            <p:fltVal val="1"/>
                                          </p:val>
                                        </p:tav>
                                      </p:tavLst>
                                    </p:anim>
                                    <p:anim calcmode="lin" valueType="num">
                                      <p:cBhvr>
                                        <p:cTn id="44" dur="62" tmFilter="0, 0; 0.125,0.2665; 0.25,0.4; 0.375,0.465; 0.5,0.5;  0.625,0.535; 0.75,0.6; 0.875,0.7335; 1,1">
                                          <p:stCondLst>
                                            <p:cond delay="621"/>
                                          </p:stCondLst>
                                        </p:cTn>
                                        <p:tgtEl>
                                          <p:spTgt spid="11"/>
                                        </p:tgtEl>
                                        <p:attrNameLst>
                                          <p:attrName>ppt_y</p:attrName>
                                        </p:attrNameLst>
                                      </p:cBhvr>
                                      <p:tavLst>
                                        <p:tav tm="0" fmla="#ppt_y-sin(pi*$)/81">
                                          <p:val>
                                            <p:fltVal val="0"/>
                                          </p:val>
                                        </p:tav>
                                        <p:tav tm="100000">
                                          <p:val>
                                            <p:fltVal val="1"/>
                                          </p:val>
                                        </p:tav>
                                      </p:tavLst>
                                    </p:anim>
                                    <p:animScale>
                                      <p:cBhvr>
                                        <p:cTn id="45" dur="10">
                                          <p:stCondLst>
                                            <p:cond delay="244"/>
                                          </p:stCondLst>
                                        </p:cTn>
                                        <p:tgtEl>
                                          <p:spTgt spid="11"/>
                                        </p:tgtEl>
                                      </p:cBhvr>
                                      <p:to x="100000" y="60000"/>
                                    </p:animScale>
                                    <p:animScale>
                                      <p:cBhvr>
                                        <p:cTn id="46" dur="62" decel="50000">
                                          <p:stCondLst>
                                            <p:cond delay="254"/>
                                          </p:stCondLst>
                                        </p:cTn>
                                        <p:tgtEl>
                                          <p:spTgt spid="11"/>
                                        </p:tgtEl>
                                      </p:cBhvr>
                                      <p:to x="100000" y="100000"/>
                                    </p:animScale>
                                    <p:animScale>
                                      <p:cBhvr>
                                        <p:cTn id="47" dur="10">
                                          <p:stCondLst>
                                            <p:cond delay="492"/>
                                          </p:stCondLst>
                                        </p:cTn>
                                        <p:tgtEl>
                                          <p:spTgt spid="11"/>
                                        </p:tgtEl>
                                      </p:cBhvr>
                                      <p:to x="100000" y="80000"/>
                                    </p:animScale>
                                    <p:animScale>
                                      <p:cBhvr>
                                        <p:cTn id="48" dur="62" decel="50000">
                                          <p:stCondLst>
                                            <p:cond delay="502"/>
                                          </p:stCondLst>
                                        </p:cTn>
                                        <p:tgtEl>
                                          <p:spTgt spid="11"/>
                                        </p:tgtEl>
                                      </p:cBhvr>
                                      <p:to x="100000" y="100000"/>
                                    </p:animScale>
                                    <p:animScale>
                                      <p:cBhvr>
                                        <p:cTn id="49" dur="10">
                                          <p:stCondLst>
                                            <p:cond delay="616"/>
                                          </p:stCondLst>
                                        </p:cTn>
                                        <p:tgtEl>
                                          <p:spTgt spid="11"/>
                                        </p:tgtEl>
                                      </p:cBhvr>
                                      <p:to x="100000" y="90000"/>
                                    </p:animScale>
                                    <p:animScale>
                                      <p:cBhvr>
                                        <p:cTn id="50" dur="62" decel="50000">
                                          <p:stCondLst>
                                            <p:cond delay="625"/>
                                          </p:stCondLst>
                                        </p:cTn>
                                        <p:tgtEl>
                                          <p:spTgt spid="11"/>
                                        </p:tgtEl>
                                      </p:cBhvr>
                                      <p:to x="100000" y="100000"/>
                                    </p:animScale>
                                    <p:animScale>
                                      <p:cBhvr>
                                        <p:cTn id="51" dur="10">
                                          <p:stCondLst>
                                            <p:cond delay="678"/>
                                          </p:stCondLst>
                                        </p:cTn>
                                        <p:tgtEl>
                                          <p:spTgt spid="11"/>
                                        </p:tgtEl>
                                      </p:cBhvr>
                                      <p:to x="100000" y="95000"/>
                                    </p:animScale>
                                    <p:animScale>
                                      <p:cBhvr>
                                        <p:cTn id="52" dur="62" decel="50000">
                                          <p:stCondLst>
                                            <p:cond delay="688"/>
                                          </p:stCondLst>
                                        </p:cTn>
                                        <p:tgtEl>
                                          <p:spTgt spid="11"/>
                                        </p:tgtEl>
                                      </p:cBhvr>
                                      <p:to x="100000" y="100000"/>
                                    </p:animScale>
                                  </p:childTnLst>
                                </p:cTn>
                              </p:par>
                            </p:childTnLst>
                          </p:cTn>
                        </p:par>
                        <p:par>
                          <p:cTn id="53" fill="hold">
                            <p:stCondLst>
                              <p:cond delay="750"/>
                            </p:stCondLst>
                            <p:childTnLst>
                              <p:par>
                                <p:cTn id="54" presetID="22" presetClass="entr" presetSubtype="8"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left)">
                                      <p:cBhvr>
                                        <p:cTn id="56" dur="5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left)">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8"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heel(8)">
                                      <p:cBhvr>
                                        <p:cTn id="66" dur="750"/>
                                        <p:tgtEl>
                                          <p:spTgt spid="13"/>
                                        </p:tgtEl>
                                      </p:cBhvr>
                                    </p:animEffect>
                                  </p:childTnLst>
                                </p:cTn>
                              </p:par>
                            </p:childTnLst>
                          </p:cTn>
                        </p:par>
                        <p:par>
                          <p:cTn id="67" fill="hold">
                            <p:stCondLst>
                              <p:cond delay="750"/>
                            </p:stCondLst>
                            <p:childTnLst>
                              <p:par>
                                <p:cTn id="68" presetID="22" presetClass="entr" presetSubtype="8"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left)">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17" grpId="0"/>
      <p:bldP spid="4"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4">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22FFE000-7AD3-7F08-9DE7-AA5EED72A711}"/>
              </a:ext>
            </a:extLst>
          </p:cNvPr>
          <p:cNvSpPr>
            <a:spLocks noGrp="1" noRot="1" noMove="1" noResize="1" noEditPoints="1" noAdjustHandles="1" noChangeArrowheads="1" noChangeShapeType="1"/>
          </p:cNvSpPr>
          <p:nvPr/>
        </p:nvSpPr>
        <p:spPr>
          <a:xfrm>
            <a:off x="0" y="0"/>
            <a:ext cx="12192000" cy="1367432"/>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C1E68F90-F4E8-5145-095D-3213FF415C3D}"/>
              </a:ext>
            </a:extLst>
          </p:cNvPr>
          <p:cNvSpPr txBox="1"/>
          <p:nvPr/>
        </p:nvSpPr>
        <p:spPr>
          <a:xfrm>
            <a:off x="0" y="-28169"/>
            <a:ext cx="9237967"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pt-BR" sz="4400" b="1" spc="300" dirty="0">
                <a:ln/>
                <a:solidFill>
                  <a:schemeClr val="accent4"/>
                </a:solidFill>
                <a:effectLst>
                  <a:outerShdw blurRad="38100" dist="12700" dir="2700000" algn="tl">
                    <a:srgbClr val="000000">
                      <a:alpha val="43137"/>
                    </a:srgbClr>
                  </a:outerShdw>
                </a:effectLst>
              </a:rPr>
              <a:t>O ALIMENTO DA ALIANÇA</a:t>
            </a:r>
            <a:endParaRPr lang="pt-BR" sz="4400" b="1" spc="300" noProof="0" dirty="0">
              <a:ln/>
              <a:solidFill>
                <a:schemeClr val="accent4"/>
              </a:solidFill>
              <a:effectLst>
                <a:outerShdw blurRad="38100" dist="12700" dir="2700000" algn="tl">
                  <a:srgbClr val="000000">
                    <a:alpha val="43137"/>
                  </a:srgbClr>
                </a:outerShdw>
              </a:effectLst>
            </a:endParaRPr>
          </a:p>
        </p:txBody>
      </p:sp>
      <p:sp>
        <p:nvSpPr>
          <p:cNvPr id="5" name="CuadroTexto 4">
            <a:extLst>
              <a:ext uri="{FF2B5EF4-FFF2-40B4-BE49-F238E27FC236}">
                <a16:creationId xmlns:a16="http://schemas.microsoft.com/office/drawing/2014/main" id="{F6E4E75D-F7E9-5B5A-05B9-197550B1AD3D}"/>
              </a:ext>
            </a:extLst>
          </p:cNvPr>
          <p:cNvSpPr txBox="1"/>
          <p:nvPr/>
        </p:nvSpPr>
        <p:spPr>
          <a:xfrm>
            <a:off x="1" y="629168"/>
            <a:ext cx="9237966" cy="646331"/>
          </a:xfrm>
          <a:prstGeom prst="rect">
            <a:avLst/>
          </a:prstGeom>
          <a:noFill/>
        </p:spPr>
        <p:txBody>
          <a:bodyPr wrap="square">
            <a:spAutoFit/>
            <a:scene3d>
              <a:camera prst="orthographicFront"/>
              <a:lightRig rig="threePt" dir="t"/>
            </a:scene3d>
            <a:sp3d extrusionH="57150">
              <a:bevelT w="38100" h="38100"/>
            </a:sp3d>
          </a:bodyPr>
          <a:lstStyle/>
          <a:p>
            <a:pPr algn="ctr"/>
            <a:r>
              <a:rPr lang="pt-BR" b="1" dirty="0">
                <a:solidFill>
                  <a:schemeClr val="accent5">
                    <a:lumMod val="50000"/>
                  </a:schemeClr>
                </a:solidFill>
                <a:latin typeface="Comic Sans MS" panose="030F0702030302020204" pitchFamily="66" charset="0"/>
              </a:rPr>
              <a:t>“E subiram Moisés, Arão, Nadabe, Abiú e setenta dos anciãos de Israel; […] e viram a Deus, e comeram e beberam” </a:t>
            </a:r>
            <a:r>
              <a:rPr lang="pt-BR" sz="1400" b="1" noProof="0" dirty="0">
                <a:solidFill>
                  <a:schemeClr val="accent5">
                    <a:lumMod val="50000"/>
                  </a:schemeClr>
                </a:solidFill>
                <a:latin typeface="Comic Sans MS" panose="030F0702030302020204" pitchFamily="66" charset="0"/>
              </a:rPr>
              <a:t>(Êxodo 24:9, 11b)</a:t>
            </a:r>
            <a:endParaRPr lang="pt-BR" b="1" noProof="0" dirty="0">
              <a:solidFill>
                <a:schemeClr val="accent5">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4B518814-BECB-E545-3F7C-C14B8ECEC5CC}"/>
              </a:ext>
            </a:extLst>
          </p:cNvPr>
          <p:cNvSpPr txBox="1"/>
          <p:nvPr/>
        </p:nvSpPr>
        <p:spPr>
          <a:xfrm>
            <a:off x="137201" y="1367432"/>
            <a:ext cx="9100765" cy="1015663"/>
          </a:xfrm>
          <a:prstGeom prst="rect">
            <a:avLst/>
          </a:prstGeom>
          <a:noFill/>
        </p:spPr>
        <p:txBody>
          <a:bodyPr wrap="square" rtlCol="0">
            <a:spAutoFit/>
          </a:bodyPr>
          <a:lstStyle/>
          <a:p>
            <a:pPr>
              <a:spcBef>
                <a:spcPts val="600"/>
              </a:spcBef>
            </a:pPr>
            <a:r>
              <a:rPr lang="pt-BR" sz="2000" b="1" dirty="0"/>
              <a:t>Como vemos no exemplo de Jacó e Labão, no antigo Oriente, a ratificação de uma aliança incluía uma refeição compartilhada por ambas as partes (</a:t>
            </a:r>
            <a:r>
              <a:rPr lang="pt-BR" sz="2000" b="1" noProof="0" dirty="0"/>
              <a:t>Gn. 31:44-54).</a:t>
            </a:r>
          </a:p>
        </p:txBody>
      </p:sp>
      <p:pic>
        <p:nvPicPr>
          <p:cNvPr id="4" name="Imagen 3" descr="Dibujo de una persona&#10;&#10;El contenido generado por IA puede ser incorrecto.">
            <a:extLst>
              <a:ext uri="{FF2B5EF4-FFF2-40B4-BE49-F238E27FC236}">
                <a16:creationId xmlns:a16="http://schemas.microsoft.com/office/drawing/2014/main" id="{23399E4F-93D2-203D-4822-63F4BC7CAC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5083" y="2494687"/>
            <a:ext cx="4654982" cy="3482616"/>
          </a:xfrm>
          <a:prstGeom prst="rect">
            <a:avLst/>
          </a:prstGeom>
          <a:effectLst>
            <a:innerShdw blurRad="114300">
              <a:prstClr val="black"/>
            </a:innerShdw>
          </a:effectLst>
        </p:spPr>
      </p:pic>
      <p:pic>
        <p:nvPicPr>
          <p:cNvPr id="8" name="Imagen 7" descr="Una caricatura de una persona&#10;&#10;El contenido generado por IA puede ser incorrecto.">
            <a:extLst>
              <a:ext uri="{FF2B5EF4-FFF2-40B4-BE49-F238E27FC236}">
                <a16:creationId xmlns:a16="http://schemas.microsoft.com/office/drawing/2014/main" id="{3E37A7CE-F8F1-B7DD-BA88-ED8449BCEFE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37967" y="108883"/>
            <a:ext cx="2811780" cy="2057400"/>
          </a:xfrm>
          <a:prstGeom prst="rect">
            <a:avLst/>
          </a:prstGeom>
          <a:effectLst>
            <a:innerShdw blurRad="114300">
              <a:prstClr val="black"/>
            </a:innerShdw>
          </a:effectLst>
        </p:spPr>
      </p:pic>
      <p:pic>
        <p:nvPicPr>
          <p:cNvPr id="10" name="Imagen 9" descr="Un grupo de personas disfrazadas&#10;&#10;El contenido generado por IA puede ser incorrecto.">
            <a:extLst>
              <a:ext uri="{FF2B5EF4-FFF2-40B4-BE49-F238E27FC236}">
                <a16:creationId xmlns:a16="http://schemas.microsoft.com/office/drawing/2014/main" id="{13D4220B-476E-D72A-8D91-9A5A2A802BCB}"/>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8398030" y="3875776"/>
            <a:ext cx="3722844" cy="2879387"/>
          </a:xfrm>
          <a:prstGeom prst="rect">
            <a:avLst/>
          </a:prstGeom>
          <a:effectLst>
            <a:innerShdw blurRad="114300">
              <a:prstClr val="black"/>
            </a:innerShdw>
          </a:effectLst>
        </p:spPr>
      </p:pic>
      <p:sp>
        <p:nvSpPr>
          <p:cNvPr id="12" name="CuadroTexto 11">
            <a:extLst>
              <a:ext uri="{FF2B5EF4-FFF2-40B4-BE49-F238E27FC236}">
                <a16:creationId xmlns:a16="http://schemas.microsoft.com/office/drawing/2014/main" id="{B71E6420-964D-C88B-0B1C-A234591C2808}"/>
              </a:ext>
            </a:extLst>
          </p:cNvPr>
          <p:cNvSpPr txBox="1"/>
          <p:nvPr/>
        </p:nvSpPr>
        <p:spPr>
          <a:xfrm>
            <a:off x="4820066" y="3196163"/>
            <a:ext cx="7281052" cy="707886"/>
          </a:xfrm>
          <a:prstGeom prst="rect">
            <a:avLst/>
          </a:prstGeom>
          <a:noFill/>
        </p:spPr>
        <p:txBody>
          <a:bodyPr wrap="square">
            <a:spAutoFit/>
          </a:bodyPr>
          <a:lstStyle/>
          <a:p>
            <a:pPr>
              <a:spcBef>
                <a:spcPts val="600"/>
              </a:spcBef>
            </a:pPr>
            <a:r>
              <a:rPr lang="pt-BR" sz="2000" b="1" dirty="0"/>
              <a:t>Quando Jesus instituiu a nova aliança, Ele também o fez ao compartilhar Sua refeição com os 12 apóstolos (</a:t>
            </a:r>
            <a:r>
              <a:rPr lang="pt-BR" sz="2000" b="1" dirty="0" err="1"/>
              <a:t>Mt</a:t>
            </a:r>
            <a:r>
              <a:rPr lang="pt-BR" sz="2000" b="1" dirty="0"/>
              <a:t> 26:26-28).</a:t>
            </a:r>
            <a:endParaRPr lang="pt-BR" sz="2000" b="1" noProof="0" dirty="0"/>
          </a:p>
        </p:txBody>
      </p:sp>
      <p:sp>
        <p:nvSpPr>
          <p:cNvPr id="14" name="CuadroTexto 13">
            <a:extLst>
              <a:ext uri="{FF2B5EF4-FFF2-40B4-BE49-F238E27FC236}">
                <a16:creationId xmlns:a16="http://schemas.microsoft.com/office/drawing/2014/main" id="{ABC4F9C4-1A21-1ADC-349A-D3FE217A5060}"/>
              </a:ext>
            </a:extLst>
          </p:cNvPr>
          <p:cNvSpPr txBox="1"/>
          <p:nvPr/>
        </p:nvSpPr>
        <p:spPr>
          <a:xfrm>
            <a:off x="4820066" y="3875776"/>
            <a:ext cx="3506838" cy="2246769"/>
          </a:xfrm>
          <a:prstGeom prst="rect">
            <a:avLst/>
          </a:prstGeom>
          <a:noFill/>
        </p:spPr>
        <p:txBody>
          <a:bodyPr wrap="square">
            <a:spAutoFit/>
          </a:bodyPr>
          <a:lstStyle/>
          <a:p>
            <a:pPr>
              <a:spcBef>
                <a:spcPts val="600"/>
              </a:spcBef>
            </a:pPr>
            <a:r>
              <a:rPr lang="pt-BR" sz="2000" b="1" dirty="0"/>
              <a:t>Toda vez que participamos da Santa Ceia, estamos renovando nosso pacto com Deus. Ao tomar o pão e o vinho, celebramos o perdão e a salvação que temos em Jesus </a:t>
            </a:r>
            <a:r>
              <a:rPr lang="pt-BR" sz="2000" b="1" noProof="0" dirty="0"/>
              <a:t>(1Co. 11:26).</a:t>
            </a:r>
          </a:p>
        </p:txBody>
      </p:sp>
      <p:sp>
        <p:nvSpPr>
          <p:cNvPr id="16" name="CuadroTexto 15">
            <a:extLst>
              <a:ext uri="{FF2B5EF4-FFF2-40B4-BE49-F238E27FC236}">
                <a16:creationId xmlns:a16="http://schemas.microsoft.com/office/drawing/2014/main" id="{502132F6-983E-D7DC-1ED6-7A51CEF05579}"/>
              </a:ext>
            </a:extLst>
          </p:cNvPr>
          <p:cNvSpPr txBox="1"/>
          <p:nvPr/>
        </p:nvSpPr>
        <p:spPr>
          <a:xfrm>
            <a:off x="4820066" y="2208773"/>
            <a:ext cx="7281052" cy="1015663"/>
          </a:xfrm>
          <a:prstGeom prst="rect">
            <a:avLst/>
          </a:prstGeom>
          <a:noFill/>
        </p:spPr>
        <p:txBody>
          <a:bodyPr wrap="square">
            <a:spAutoFit/>
          </a:bodyPr>
          <a:lstStyle/>
          <a:p>
            <a:pPr>
              <a:spcBef>
                <a:spcPts val="600"/>
              </a:spcBef>
            </a:pPr>
            <a:r>
              <a:rPr lang="pt-BR" sz="2000" b="1" dirty="0"/>
              <a:t>No Sinai, Deus ofereceu uma "refeição da aliança" a 74 pessoas: Moisés, Arão, Nadabe, Abiú e 70 anciãos, representando todo o povo (Êxodo 24:9-11).</a:t>
            </a:r>
            <a:endParaRPr lang="pt-BR" sz="2000" b="1" noProof="0" dirty="0"/>
          </a:p>
        </p:txBody>
      </p:sp>
      <p:sp>
        <p:nvSpPr>
          <p:cNvPr id="18" name="CuadroTexto 17">
            <a:extLst>
              <a:ext uri="{FF2B5EF4-FFF2-40B4-BE49-F238E27FC236}">
                <a16:creationId xmlns:a16="http://schemas.microsoft.com/office/drawing/2014/main" id="{1BE48802-1DDF-0A73-CECA-5006732F9E68}"/>
              </a:ext>
            </a:extLst>
          </p:cNvPr>
          <p:cNvSpPr txBox="1"/>
          <p:nvPr/>
        </p:nvSpPr>
        <p:spPr>
          <a:xfrm>
            <a:off x="66674" y="6094273"/>
            <a:ext cx="8162925" cy="707886"/>
          </a:xfrm>
          <a:prstGeom prst="rect">
            <a:avLst/>
          </a:prstGeom>
          <a:noFill/>
        </p:spPr>
        <p:txBody>
          <a:bodyPr wrap="square">
            <a:spAutoFit/>
          </a:bodyPr>
          <a:lstStyle/>
          <a:p>
            <a:pPr>
              <a:spcBef>
                <a:spcPts val="600"/>
              </a:spcBef>
            </a:pPr>
            <a:r>
              <a:rPr lang="pt-BR" sz="2000" b="1" dirty="0"/>
              <a:t>Apesar de sua rejeição final da salvação, nem Nadabe, nem Abiú, nem Judas foram excluídos dessa "refeição pactuada".</a:t>
            </a:r>
            <a:endParaRPr lang="pt-BR" sz="2000" b="1" noProof="0" dirty="0"/>
          </a:p>
        </p:txBody>
      </p:sp>
    </p:spTree>
    <p:extLst>
      <p:ext uri="{BB962C8B-B14F-4D97-AF65-F5344CB8AC3E}">
        <p14:creationId xmlns:p14="http://schemas.microsoft.com/office/powerpoint/2010/main" val="71887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ox(in)">
                                      <p:cBhvr>
                                        <p:cTn id="24" dur="750"/>
                                        <p:tgtEl>
                                          <p:spTgt spid="8"/>
                                        </p:tgtEl>
                                      </p:cBhvr>
                                    </p:animEffect>
                                  </p:childTnLst>
                                </p:cTn>
                              </p:par>
                            </p:childTnLst>
                          </p:cTn>
                        </p:par>
                        <p:par>
                          <p:cTn id="25" fill="hold">
                            <p:stCondLst>
                              <p:cond delay="75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ox(in)">
                                      <p:cBhvr>
                                        <p:cTn id="33" dur="750"/>
                                        <p:tgtEl>
                                          <p:spTgt spid="4"/>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ox(in)">
                                      <p:cBhvr>
                                        <p:cTn id="42" dur="750"/>
                                        <p:tgtEl>
                                          <p:spTgt spid="10"/>
                                        </p:tgtEl>
                                      </p:cBhvr>
                                    </p:animEffect>
                                  </p:child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left)">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6810BF-B6B9-68FD-44DC-877E876DEFE8}"/>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D3F6C445-7DC5-AE3D-49F7-B29472970C3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ABF8372F-16D8-3961-C0AE-FEE6FAA7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59297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cxnSp>
        <p:nvCxnSpPr>
          <p:cNvPr id="11" name="Straight Connector 10">
            <a:extLst>
              <a:ext uri="{FF2B5EF4-FFF2-40B4-BE49-F238E27FC236}">
                <a16:creationId xmlns:a16="http://schemas.microsoft.com/office/drawing/2014/main" id="{E70333EE-86A6-B438-8CE5-A325A33430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515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488C089-E772-BADD-F908-B5E17B6B35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7444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AFEF0782-DE6E-194C-908A-1CFD90844BEA}"/>
              </a:ext>
            </a:extLst>
          </p:cNvPr>
          <p:cNvSpPr txBox="1"/>
          <p:nvPr/>
        </p:nvSpPr>
        <p:spPr>
          <a:xfrm>
            <a:off x="1" y="5854154"/>
            <a:ext cx="12191999" cy="830997"/>
          </a:xfrm>
          <a:prstGeom prst="rect">
            <a:avLst/>
          </a:prstGeom>
          <a:noFill/>
        </p:spPr>
        <p:txBody>
          <a:bodyPr wrap="square">
            <a:spAutoFit/>
            <a:scene3d>
              <a:camera prst="orthographicFront"/>
              <a:lightRig rig="threePt" dir="t"/>
            </a:scene3d>
            <a:sp3d extrusionH="57150">
              <a:bevelT w="38100" h="38100" prst="angle"/>
            </a:sp3d>
          </a:bodyPr>
          <a:lstStyle/>
          <a:p>
            <a:pPr algn="ctr"/>
            <a:r>
              <a:rPr lang="pt-BR" sz="4800" b="1" spc="1500" dirty="0">
                <a:ln w="0"/>
                <a:gradFill>
                  <a:gsLst>
                    <a:gs pos="25000">
                      <a:srgbClr val="3B4C95"/>
                    </a:gs>
                    <a:gs pos="57000">
                      <a:srgbClr val="C00000"/>
                    </a:gs>
                    <a:gs pos="100000">
                      <a:srgbClr val="FFA7A7"/>
                    </a:gs>
                  </a:gsLst>
                  <a:lin ang="5400000"/>
                </a:gradFill>
                <a:effectLst>
                  <a:reflection blurRad="6350" stA="53000" endA="300" endPos="35500" dir="5400000" sy="-90000" algn="bl" rotWithShape="0"/>
                </a:effectLst>
              </a:rPr>
              <a:t>O</a:t>
            </a:r>
            <a:r>
              <a:rPr lang="pt-BR" sz="4800" b="1" spc="1500" noProof="0" dirty="0">
                <a:ln w="0"/>
                <a:gradFill>
                  <a:gsLst>
                    <a:gs pos="25000">
                      <a:srgbClr val="3B4C95"/>
                    </a:gs>
                    <a:gs pos="57000">
                      <a:srgbClr val="C00000"/>
                    </a:gs>
                    <a:gs pos="100000">
                      <a:srgbClr val="FFA7A7"/>
                    </a:gs>
                  </a:gsLst>
                  <a:lin ang="5400000"/>
                </a:gradFill>
                <a:effectLst>
                  <a:reflection blurRad="6350" stA="53000" endA="300" endPos="35500" dir="5400000" sy="-90000" algn="bl" rotWithShape="0"/>
                </a:effectLst>
              </a:rPr>
              <a:t> MODELO</a:t>
            </a:r>
          </a:p>
        </p:txBody>
      </p:sp>
    </p:spTree>
    <p:extLst>
      <p:ext uri="{BB962C8B-B14F-4D97-AF65-F5344CB8AC3E}">
        <p14:creationId xmlns:p14="http://schemas.microsoft.com/office/powerpoint/2010/main" val="6767086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9881D1E-F168-30B2-E22C-BBCD0BE71C67}"/>
              </a:ext>
            </a:extLst>
          </p:cNvPr>
          <p:cNvSpPr txBox="1"/>
          <p:nvPr/>
        </p:nvSpPr>
        <p:spPr>
          <a:xfrm>
            <a:off x="2176008" y="-29184"/>
            <a:ext cx="10015992" cy="769441"/>
          </a:xfrm>
          <a:prstGeom prst="rect">
            <a:avLst/>
          </a:prstGeom>
          <a:noFill/>
          <a:effectLst>
            <a:outerShdw blurRad="50800" dist="25400" dir="5400000" algn="ctr" rotWithShape="0">
              <a:schemeClr val="tx1"/>
            </a:outerShdw>
          </a:effectLst>
        </p:spPr>
        <p:txBody>
          <a:bodyPr wrap="square">
            <a:spAutoFit/>
          </a:bodyPr>
          <a:lstStyle/>
          <a:p>
            <a:pPr algn="ctr"/>
            <a:r>
              <a:rPr lang="pt-BR" sz="4400" b="1" dirty="0">
                <a:ln w="12700">
                  <a:solidFill>
                    <a:schemeClr val="accent3">
                      <a:lumMod val="50000"/>
                    </a:schemeClr>
                  </a:solidFill>
                  <a:prstDash val="solid"/>
                </a:ln>
                <a:pattFill prst="narHorz">
                  <a:fgClr>
                    <a:srgbClr val="FFFF00"/>
                  </a:fgClr>
                  <a:bgClr>
                    <a:schemeClr val="accent3">
                      <a:lumMod val="75000"/>
                    </a:schemeClr>
                  </a:bgClr>
                </a:pattFill>
                <a:effectLst>
                  <a:innerShdw blurRad="177800">
                    <a:schemeClr val="accent3">
                      <a:lumMod val="50000"/>
                    </a:schemeClr>
                  </a:innerShdw>
                </a:effectLst>
              </a:rPr>
              <a:t>O OBJETIVO DO MODELO</a:t>
            </a:r>
            <a:endParaRPr lang="pt-BR" sz="4400" b="1" noProof="0" dirty="0">
              <a:ln w="12700">
                <a:solidFill>
                  <a:schemeClr val="accent3">
                    <a:lumMod val="50000"/>
                  </a:schemeClr>
                </a:solidFill>
                <a:prstDash val="solid"/>
              </a:ln>
              <a:pattFill prst="narHorz">
                <a:fgClr>
                  <a:srgbClr val="FFFF00"/>
                </a:fgClr>
                <a:bgClr>
                  <a:schemeClr val="accent3">
                    <a:lumMod val="75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7C0683C8-DE8A-73CD-7B35-47509A5644C3}"/>
              </a:ext>
            </a:extLst>
          </p:cNvPr>
          <p:cNvSpPr txBox="1"/>
          <p:nvPr/>
        </p:nvSpPr>
        <p:spPr>
          <a:xfrm>
            <a:off x="2176008" y="553823"/>
            <a:ext cx="10015992" cy="369332"/>
          </a:xfrm>
          <a:prstGeom prst="rect">
            <a:avLst/>
          </a:prstGeom>
          <a:noFill/>
        </p:spPr>
        <p:txBody>
          <a:bodyPr wrap="square">
            <a:spAutoFit/>
          </a:bodyPr>
          <a:lstStyle/>
          <a:p>
            <a:pPr algn="ctr"/>
            <a:r>
              <a:rPr lang="pt-BR"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“E eles farão um santuário para mim, e eu habitarei no meio deles” </a:t>
            </a:r>
            <a:r>
              <a:rPr lang="pt-BR" sz="1400" b="1" noProof="0"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(Êxodo 25:8)</a:t>
            </a:r>
          </a:p>
        </p:txBody>
      </p:sp>
      <p:sp>
        <p:nvSpPr>
          <p:cNvPr id="6" name="CuadroTexto 5">
            <a:extLst>
              <a:ext uri="{FF2B5EF4-FFF2-40B4-BE49-F238E27FC236}">
                <a16:creationId xmlns:a16="http://schemas.microsoft.com/office/drawing/2014/main" id="{08A163E7-543E-BB95-6508-747F88C91CD8}"/>
              </a:ext>
            </a:extLst>
          </p:cNvPr>
          <p:cNvSpPr txBox="1"/>
          <p:nvPr/>
        </p:nvSpPr>
        <p:spPr>
          <a:xfrm>
            <a:off x="2242784" y="1088256"/>
            <a:ext cx="7402534" cy="707886"/>
          </a:xfrm>
          <a:prstGeom prst="rect">
            <a:avLst/>
          </a:prstGeom>
          <a:noFill/>
        </p:spPr>
        <p:txBody>
          <a:bodyPr wrap="square" rtlCol="0">
            <a:spAutoFit/>
          </a:bodyPr>
          <a:lstStyle/>
          <a:p>
            <a:pPr>
              <a:spcBef>
                <a:spcPts val="600"/>
              </a:spcBef>
            </a:pPr>
            <a:r>
              <a:rPr lang="pt-BR" sz="2000" b="1" dirty="0">
                <a:solidFill>
                  <a:schemeClr val="bg1"/>
                </a:solidFill>
                <a:effectLst>
                  <a:glow rad="88900">
                    <a:srgbClr val="041D57"/>
                  </a:glow>
                  <a:outerShdw blurRad="38100" dist="38100" dir="2700000" algn="tl">
                    <a:srgbClr val="000000">
                      <a:alpha val="43137"/>
                    </a:srgbClr>
                  </a:outerShdw>
                </a:effectLst>
              </a:rPr>
              <a:t>Como garantia de que cumpriria Sua parte do pacto, Deus decidiu ir morar no meio do povo.</a:t>
            </a:r>
            <a:endParaRPr lang="pt-BR" sz="2000" b="1" noProof="0" dirty="0">
              <a:solidFill>
                <a:schemeClr val="bg1"/>
              </a:solidFill>
              <a:effectLst>
                <a:glow rad="88900">
                  <a:srgbClr val="041D57"/>
                </a:glow>
                <a:outerShdw blurRad="38100" dist="38100" dir="2700000" algn="tl">
                  <a:srgbClr val="000000">
                    <a:alpha val="43137"/>
                  </a:srgbClr>
                </a:outerShdw>
              </a:effectLst>
            </a:endParaRPr>
          </a:p>
        </p:txBody>
      </p:sp>
      <p:pic>
        <p:nvPicPr>
          <p:cNvPr id="7" name="Imagen 6" descr="Imagen que contiene tabla, café, viejo, agua&#10;&#10;El contenido generado por IA puede ser incorrecto.">
            <a:extLst>
              <a:ext uri="{FF2B5EF4-FFF2-40B4-BE49-F238E27FC236}">
                <a16:creationId xmlns:a16="http://schemas.microsoft.com/office/drawing/2014/main" id="{9DBBEF7B-2DB9-E9CE-AF65-F2BB5CF868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0398" y="137433"/>
            <a:ext cx="1985610" cy="2409081"/>
          </a:xfrm>
          <a:prstGeom prst="roundRect">
            <a:avLst>
              <a:gd name="adj" fmla="val 4167"/>
            </a:avLst>
          </a:prstGeom>
          <a:solidFill>
            <a:srgbClr val="FFFFFF"/>
          </a:solidFill>
          <a:ln w="76200" cap="sq">
            <a:solidFill>
              <a:schemeClr val="accent3">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Imagen 10" descr="Un dibujo de una persona&#10;&#10;El contenido generado por IA puede ser incorrecto.">
            <a:extLst>
              <a:ext uri="{FF2B5EF4-FFF2-40B4-BE49-F238E27FC236}">
                <a16:creationId xmlns:a16="http://schemas.microsoft.com/office/drawing/2014/main" id="{93E83C5B-7312-45B5-DB03-A982DC60CDB4}"/>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9671571" y="1146007"/>
            <a:ext cx="2450592" cy="1673508"/>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8D4D0"/>
            </a:contourClr>
          </a:sp3d>
        </p:spPr>
      </p:pic>
      <p:pic>
        <p:nvPicPr>
          <p:cNvPr id="13" name="Imagen 12" descr="Imagen que contiene persona, parado, hombre, tabla&#10;&#10;El contenido generado por IA puede ser incorrecto.">
            <a:extLst>
              <a:ext uri="{FF2B5EF4-FFF2-40B4-BE49-F238E27FC236}">
                <a16:creationId xmlns:a16="http://schemas.microsoft.com/office/drawing/2014/main" id="{942EC694-58AE-B3A1-AF7F-7608EF44E6A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71569" y="2982350"/>
            <a:ext cx="2450592" cy="165049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8D4D0"/>
            </a:contourClr>
          </a:sp3d>
        </p:spPr>
      </p:pic>
      <p:sp>
        <p:nvSpPr>
          <p:cNvPr id="17" name="CuadroTexto 16">
            <a:extLst>
              <a:ext uri="{FF2B5EF4-FFF2-40B4-BE49-F238E27FC236}">
                <a16:creationId xmlns:a16="http://schemas.microsoft.com/office/drawing/2014/main" id="{1FBD0930-C714-3019-6130-73D67C0E879D}"/>
              </a:ext>
            </a:extLst>
          </p:cNvPr>
          <p:cNvSpPr txBox="1"/>
          <p:nvPr/>
        </p:nvSpPr>
        <p:spPr>
          <a:xfrm>
            <a:off x="3435060" y="3422247"/>
            <a:ext cx="6210257" cy="1323439"/>
          </a:xfrm>
          <a:prstGeom prst="rect">
            <a:avLst/>
          </a:prstGeom>
          <a:noFill/>
        </p:spPr>
        <p:txBody>
          <a:bodyPr wrap="square">
            <a:spAutoFit/>
          </a:bodyPr>
          <a:lstStyle/>
          <a:p>
            <a:pPr>
              <a:spcBef>
                <a:spcPts val="600"/>
              </a:spcBef>
            </a:pPr>
            <a:r>
              <a:rPr lang="pt-BR" sz="2000" b="1" dirty="0">
                <a:solidFill>
                  <a:schemeClr val="bg1"/>
                </a:solidFill>
                <a:effectLst>
                  <a:glow rad="88900">
                    <a:srgbClr val="041D57"/>
                  </a:glow>
                  <a:outerShdw blurRad="38100" dist="38100" dir="2700000" algn="tl">
                    <a:srgbClr val="000000">
                      <a:alpha val="43137"/>
                    </a:srgbClr>
                  </a:outerShdw>
                </a:effectLst>
              </a:rPr>
              <a:t>Moisés viu o modelo e recebeu instruções concretas para sua construção. As pessoas foram convidadas a contribuir com os materiais necessários </a:t>
            </a:r>
            <a:r>
              <a:rPr lang="pt-BR" sz="2000" b="1" noProof="0" dirty="0">
                <a:solidFill>
                  <a:schemeClr val="bg1"/>
                </a:solidFill>
                <a:effectLst>
                  <a:glow rad="88900">
                    <a:srgbClr val="041D57"/>
                  </a:glow>
                  <a:outerShdw blurRad="38100" dist="38100" dir="2700000" algn="tl">
                    <a:srgbClr val="000000">
                      <a:alpha val="43137"/>
                    </a:srgbClr>
                  </a:outerShdw>
                </a:effectLst>
              </a:rPr>
              <a:t>(</a:t>
            </a:r>
            <a:r>
              <a:rPr lang="pt-BR" sz="2000" b="1" dirty="0">
                <a:solidFill>
                  <a:schemeClr val="bg1"/>
                </a:solidFill>
                <a:effectLst>
                  <a:glow rad="88900">
                    <a:srgbClr val="041D57"/>
                  </a:glow>
                  <a:outerShdw blurRad="38100" dist="38100" dir="2700000" algn="tl">
                    <a:srgbClr val="000000">
                      <a:alpha val="43137"/>
                    </a:srgbClr>
                  </a:outerShdw>
                </a:effectLst>
              </a:rPr>
              <a:t>Ê</a:t>
            </a:r>
            <a:r>
              <a:rPr lang="pt-BR" sz="2000" b="1" noProof="0" dirty="0">
                <a:solidFill>
                  <a:schemeClr val="bg1"/>
                </a:solidFill>
                <a:effectLst>
                  <a:glow rad="88900">
                    <a:srgbClr val="041D57"/>
                  </a:glow>
                  <a:outerShdw blurRad="38100" dist="38100" dir="2700000" algn="tl">
                    <a:srgbClr val="000000">
                      <a:alpha val="43137"/>
                    </a:srgbClr>
                  </a:outerShdw>
                </a:effectLst>
              </a:rPr>
              <a:t>x. 25:2-7).</a:t>
            </a:r>
          </a:p>
        </p:txBody>
      </p:sp>
      <p:sp>
        <p:nvSpPr>
          <p:cNvPr id="19" name="CuadroTexto 18">
            <a:extLst>
              <a:ext uri="{FF2B5EF4-FFF2-40B4-BE49-F238E27FC236}">
                <a16:creationId xmlns:a16="http://schemas.microsoft.com/office/drawing/2014/main" id="{FA1D93B2-3082-3F8C-5666-01771DE850CB}"/>
              </a:ext>
            </a:extLst>
          </p:cNvPr>
          <p:cNvSpPr txBox="1"/>
          <p:nvPr/>
        </p:nvSpPr>
        <p:spPr>
          <a:xfrm>
            <a:off x="3435060" y="5474129"/>
            <a:ext cx="5769084" cy="1323439"/>
          </a:xfrm>
          <a:prstGeom prst="rect">
            <a:avLst/>
          </a:prstGeom>
          <a:noFill/>
        </p:spPr>
        <p:txBody>
          <a:bodyPr wrap="square">
            <a:spAutoFit/>
          </a:bodyPr>
          <a:lstStyle/>
          <a:p>
            <a:pPr>
              <a:spcBef>
                <a:spcPts val="600"/>
              </a:spcBef>
            </a:pPr>
            <a:r>
              <a:rPr lang="pt-BR" sz="2000" b="1" dirty="0">
                <a:solidFill>
                  <a:schemeClr val="bg1"/>
                </a:solidFill>
                <a:effectLst>
                  <a:glow rad="88900">
                    <a:srgbClr val="041D57"/>
                  </a:glow>
                  <a:outerShdw blurRad="38100" dist="38100" dir="2700000" algn="tl">
                    <a:srgbClr val="000000">
                      <a:alpha val="43137"/>
                    </a:srgbClr>
                  </a:outerShdw>
                </a:effectLst>
              </a:rPr>
              <a:t>Quando um israelita entrava no santuário, ele entrava - simbolicamente - na própria presença de Deus...até que o véu foi rasgado quando Jesus morreu.</a:t>
            </a:r>
            <a:endParaRPr lang="pt-BR" sz="2000" b="1" noProof="0" dirty="0">
              <a:solidFill>
                <a:schemeClr val="bg1"/>
              </a:solidFill>
              <a:effectLst>
                <a:glow rad="88900">
                  <a:srgbClr val="041D57"/>
                </a:glow>
                <a:outerShdw blurRad="38100" dist="38100" dir="2700000" algn="tl">
                  <a:srgbClr val="000000">
                    <a:alpha val="43137"/>
                  </a:srgbClr>
                </a:outerShdw>
              </a:effectLst>
            </a:endParaRPr>
          </a:p>
        </p:txBody>
      </p:sp>
      <p:sp>
        <p:nvSpPr>
          <p:cNvPr id="21" name="CuadroTexto 20">
            <a:extLst>
              <a:ext uri="{FF2B5EF4-FFF2-40B4-BE49-F238E27FC236}">
                <a16:creationId xmlns:a16="http://schemas.microsoft.com/office/drawing/2014/main" id="{9756CF5A-BDB9-6E7E-FC01-73B1C75FA00D}"/>
              </a:ext>
            </a:extLst>
          </p:cNvPr>
          <p:cNvSpPr txBox="1"/>
          <p:nvPr/>
        </p:nvSpPr>
        <p:spPr>
          <a:xfrm>
            <a:off x="3408806" y="4755964"/>
            <a:ext cx="8783194" cy="707886"/>
          </a:xfrm>
          <a:prstGeom prst="rect">
            <a:avLst/>
          </a:prstGeom>
          <a:noFill/>
        </p:spPr>
        <p:txBody>
          <a:bodyPr wrap="square">
            <a:spAutoFit/>
          </a:bodyPr>
          <a:lstStyle/>
          <a:p>
            <a:pPr>
              <a:spcBef>
                <a:spcPts val="600"/>
              </a:spcBef>
            </a:pPr>
            <a:r>
              <a:rPr lang="pt-BR" sz="2000" b="1" dirty="0">
                <a:solidFill>
                  <a:schemeClr val="bg1"/>
                </a:solidFill>
                <a:effectLst>
                  <a:glow rad="88900">
                    <a:srgbClr val="041D57"/>
                  </a:glow>
                  <a:outerShdw blurRad="38100" dist="38100" dir="2700000" algn="tl">
                    <a:srgbClr val="000000">
                      <a:alpha val="43137"/>
                    </a:srgbClr>
                  </a:outerShdw>
                </a:effectLst>
              </a:rPr>
              <a:t>Tanto o santuário quanto o templo que Salomão construiu eram um modelo do santuário construído no céu </a:t>
            </a:r>
            <a:r>
              <a:rPr lang="pt-BR" sz="2000" b="1" noProof="0" dirty="0">
                <a:solidFill>
                  <a:schemeClr val="bg1"/>
                </a:solidFill>
                <a:effectLst>
                  <a:glow rad="88900">
                    <a:srgbClr val="041D57"/>
                  </a:glow>
                  <a:outerShdw blurRad="38100" dist="38100" dir="2700000" algn="tl">
                    <a:srgbClr val="000000">
                      <a:alpha val="43137"/>
                    </a:srgbClr>
                  </a:outerShdw>
                </a:effectLst>
              </a:rPr>
              <a:t>(Heb. 8:1-2; 1R. 8:27, 30).</a:t>
            </a:r>
          </a:p>
        </p:txBody>
      </p:sp>
      <p:pic>
        <p:nvPicPr>
          <p:cNvPr id="23" name="Imagen 22" descr="Imagen que contiene agua, barco, carpa, grande&#10;&#10;El contenido generado por IA puede ser incorrecto.">
            <a:extLst>
              <a:ext uri="{FF2B5EF4-FFF2-40B4-BE49-F238E27FC236}">
                <a16:creationId xmlns:a16="http://schemas.microsoft.com/office/drawing/2014/main" id="{0339C2AD-3F4C-F8DB-4991-BA7237564D2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9230396" y="5478755"/>
            <a:ext cx="2864232" cy="1266770"/>
          </a:xfrm>
          <a:prstGeom prst="roundRect">
            <a:avLst>
              <a:gd name="adj" fmla="val 41795"/>
            </a:avLst>
          </a:prstGeom>
          <a:solidFill>
            <a:srgbClr val="FFFFFF"/>
          </a:solidFill>
          <a:ln w="38100" cap="sq">
            <a:solidFill>
              <a:schemeClr val="accent3">
                <a:lumMod val="75000"/>
              </a:schemeClr>
            </a:solidFill>
            <a:miter lim="800000"/>
          </a:ln>
          <a:effectLst/>
          <a:scene3d>
            <a:camera prst="orthographicFront"/>
            <a:lightRig rig="threePt" dir="t">
              <a:rot lat="0" lon="0" rev="2700000"/>
            </a:lightRig>
          </a:scene3d>
          <a:sp3d>
            <a:bevelT h="38100"/>
            <a:contourClr>
              <a:srgbClr val="C0C0C0"/>
            </a:contourClr>
          </a:sp3d>
        </p:spPr>
      </p:pic>
      <p:sp>
        <p:nvSpPr>
          <p:cNvPr id="4" name="CuadroTexto 3">
            <a:extLst>
              <a:ext uri="{FF2B5EF4-FFF2-40B4-BE49-F238E27FC236}">
                <a16:creationId xmlns:a16="http://schemas.microsoft.com/office/drawing/2014/main" id="{82B3FCA8-6FA4-99CB-3154-D14F1AEB9857}"/>
              </a:ext>
            </a:extLst>
          </p:cNvPr>
          <p:cNvSpPr txBox="1"/>
          <p:nvPr/>
        </p:nvSpPr>
        <p:spPr>
          <a:xfrm>
            <a:off x="2242783" y="1713442"/>
            <a:ext cx="7402533" cy="1631216"/>
          </a:xfrm>
          <a:prstGeom prst="rect">
            <a:avLst/>
          </a:prstGeom>
          <a:noFill/>
        </p:spPr>
        <p:txBody>
          <a:bodyPr wrap="square">
            <a:spAutoFit/>
          </a:bodyPr>
          <a:lstStyle/>
          <a:p>
            <a:pPr>
              <a:spcBef>
                <a:spcPts val="600"/>
              </a:spcBef>
            </a:pPr>
            <a:r>
              <a:rPr lang="pt-BR" sz="2000" b="1" dirty="0">
                <a:solidFill>
                  <a:schemeClr val="bg1"/>
                </a:solidFill>
                <a:effectLst>
                  <a:glow rad="88900">
                    <a:srgbClr val="041D57"/>
                  </a:glow>
                  <a:outerShdw blurRad="38100" dist="38100" dir="2700000" algn="tl">
                    <a:srgbClr val="000000">
                      <a:alpha val="43137"/>
                    </a:srgbClr>
                  </a:outerShdw>
                </a:effectLst>
              </a:rPr>
              <a:t>Mas a presença física de Deus envolveria a morte imediata de todos eles (</a:t>
            </a:r>
            <a:r>
              <a:rPr lang="pt-BR" sz="2000" b="1" dirty="0" err="1">
                <a:solidFill>
                  <a:schemeClr val="bg1"/>
                </a:solidFill>
                <a:effectLst>
                  <a:glow rad="88900">
                    <a:srgbClr val="041D57"/>
                  </a:glow>
                  <a:outerShdw blurRad="38100" dist="38100" dir="2700000" algn="tl">
                    <a:srgbClr val="000000">
                      <a:alpha val="43137"/>
                    </a:srgbClr>
                  </a:outerShdw>
                </a:effectLst>
              </a:rPr>
              <a:t>Êx</a:t>
            </a:r>
            <a:r>
              <a:rPr lang="pt-BR" sz="2000" b="1" dirty="0">
                <a:solidFill>
                  <a:schemeClr val="bg1"/>
                </a:solidFill>
                <a:effectLst>
                  <a:glow rad="88900">
                    <a:srgbClr val="041D57"/>
                  </a:glow>
                  <a:outerShdw blurRad="38100" dist="38100" dir="2700000" algn="tl">
                    <a:srgbClr val="000000">
                      <a:alpha val="43137"/>
                    </a:srgbClr>
                  </a:outerShdw>
                </a:effectLst>
              </a:rPr>
              <a:t>. 33:20). Por isso, ele ordenou que construíssem um santuário no qual ele pudesse manifestar sua presença. Essa presença se manifestou em símbolos, uma vez que Deus não habita fisicamente em nenhum templo terreno (At. 17:24).</a:t>
            </a:r>
            <a:endParaRPr lang="pt-BR" sz="2000" b="1" noProof="0" dirty="0">
              <a:solidFill>
                <a:schemeClr val="bg1"/>
              </a:solidFill>
              <a:effectLst>
                <a:glow rad="88900">
                  <a:srgbClr val="041D57"/>
                </a:glow>
                <a:outerShdw blurRad="38100" dist="38100" dir="2700000" algn="tl">
                  <a:srgbClr val="000000">
                    <a:alpha val="43137"/>
                  </a:srgbClr>
                </a:outerShdw>
              </a:effectLst>
            </a:endParaRPr>
          </a:p>
        </p:txBody>
      </p:sp>
      <p:pic>
        <p:nvPicPr>
          <p:cNvPr id="15" name="Imagen 14" descr="Un dibujo de una persona&#10;&#10;El contenido generado por IA puede ser incorrecto.">
            <a:extLst>
              <a:ext uri="{FF2B5EF4-FFF2-40B4-BE49-F238E27FC236}">
                <a16:creationId xmlns:a16="http://schemas.microsoft.com/office/drawing/2014/main" id="{6375C531-5AC1-215D-20D4-3FAC35AE955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440"/>
          <a:stretch>
            <a:fillRect/>
          </a:stretch>
        </p:blipFill>
        <p:spPr>
          <a:xfrm>
            <a:off x="123623" y="3411969"/>
            <a:ext cx="3285185" cy="3308598"/>
          </a:xfrm>
          <a:prstGeom prst="roundRect">
            <a:avLst>
              <a:gd name="adj" fmla="val 4167"/>
            </a:avLst>
          </a:prstGeom>
          <a:solidFill>
            <a:srgbClr val="FFFFFF"/>
          </a:solidFill>
          <a:ln w="76200" cap="sq">
            <a:solidFill>
              <a:schemeClr val="accent5">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60054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900" decel="100000" fill="hold"/>
                                        <p:tgtEl>
                                          <p:spTgt spid="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1"/>
                                        </p:tgtEl>
                                      </p:cBhvr>
                                    </p:animEffect>
                                  </p:childTnLst>
                                </p:cTn>
                              </p:par>
                              <p:par>
                                <p:cTn id="47" presetID="25"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52" dur="1000" fill="hold"/>
                                        <p:tgtEl>
                                          <p:spTgt spid="13"/>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3"/>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3"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1+#ppt_w/2"/>
                                          </p:val>
                                        </p:tav>
                                        <p:tav tm="100000">
                                          <p:val>
                                            <p:strVal val="#ppt_x"/>
                                          </p:val>
                                        </p:tav>
                                      </p:tavLst>
                                    </p:anim>
                                    <p:anim calcmode="lin" valueType="num">
                                      <p:cBhvr additive="base">
                                        <p:cTn id="66" dur="500" fill="hold"/>
                                        <p:tgtEl>
                                          <p:spTgt spid="15"/>
                                        </p:tgtEl>
                                        <p:attrNameLst>
                                          <p:attrName>ppt_y</p:attrName>
                                        </p:attrNameLst>
                                      </p:cBhvr>
                                      <p:tavLst>
                                        <p:tav tm="0">
                                          <p:val>
                                            <p:strVal val="0-#ppt_h/2"/>
                                          </p:val>
                                        </p:tav>
                                        <p:tav tm="100000">
                                          <p:val>
                                            <p:strVal val="#ppt_y"/>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left)">
                                      <p:cBhvr>
                                        <p:cTn id="70" dur="5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p:cTn id="75" dur="500" fill="hold"/>
                                        <p:tgtEl>
                                          <p:spTgt spid="19"/>
                                        </p:tgtEl>
                                        <p:attrNameLst>
                                          <p:attrName>ppt_w</p:attrName>
                                        </p:attrNameLst>
                                      </p:cBhvr>
                                      <p:tavLst>
                                        <p:tav tm="0">
                                          <p:val>
                                            <p:fltVal val="0"/>
                                          </p:val>
                                        </p:tav>
                                        <p:tav tm="100000">
                                          <p:val>
                                            <p:strVal val="#ppt_w"/>
                                          </p:val>
                                        </p:tav>
                                      </p:tavLst>
                                    </p:anim>
                                    <p:anim calcmode="lin" valueType="num">
                                      <p:cBhvr>
                                        <p:cTn id="76" dur="500" fill="hold"/>
                                        <p:tgtEl>
                                          <p:spTgt spid="19"/>
                                        </p:tgtEl>
                                        <p:attrNameLst>
                                          <p:attrName>ppt_h</p:attrName>
                                        </p:attrNameLst>
                                      </p:cBhvr>
                                      <p:tavLst>
                                        <p:tav tm="0">
                                          <p:val>
                                            <p:fltVal val="0"/>
                                          </p:val>
                                        </p:tav>
                                        <p:tav tm="100000">
                                          <p:val>
                                            <p:strVal val="#ppt_h"/>
                                          </p:val>
                                        </p:tav>
                                      </p:tavLst>
                                    </p:anim>
                                    <p:animEffect transition="in" filter="fade">
                                      <p:cBhvr>
                                        <p:cTn id="77" dur="500"/>
                                        <p:tgtEl>
                                          <p:spTgt spid="19"/>
                                        </p:tgtEl>
                                      </p:cBhvr>
                                    </p:animEffect>
                                  </p:childTnLst>
                                </p:cTn>
                              </p:par>
                              <p:par>
                                <p:cTn id="78" presetID="53" presetClass="entr" presetSubtype="16" fill="hold" nodeType="with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7" grpId="0"/>
      <p:bldP spid="19" grpId="0"/>
      <p:bldP spid="21" grpId="0"/>
      <p:bldP spid="4"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387</TotalTime>
  <Words>1556</Words>
  <Application>Microsoft Office PowerPoint</Application>
  <PresentationFormat>Panorámica</PresentationFormat>
  <Paragraphs>71</Paragraphs>
  <Slides>11</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11</vt:i4>
      </vt:variant>
    </vt:vector>
  </HeadingPairs>
  <TitlesOfParts>
    <vt:vector size="19" baseType="lpstr">
      <vt:lpstr>Aptos</vt:lpstr>
      <vt:lpstr>Constantia</vt:lpstr>
      <vt:lpstr>Comic Sans MS</vt:lpstr>
      <vt:lpstr>Calibri</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Isabel Laveda</cp:lastModifiedBy>
  <cp:revision>65</cp:revision>
  <dcterms:created xsi:type="dcterms:W3CDTF">2025-07-28T07:19:20Z</dcterms:created>
  <dcterms:modified xsi:type="dcterms:W3CDTF">2025-08-04T07:00:39Z</dcterms:modified>
</cp:coreProperties>
</file>