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297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4" d="100"/>
          <a:sy n="34" d="100"/>
        </p:scale>
        <p:origin x="78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69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5283"/>
            <a:ext cx="806767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t-BR" sz="6000" b="1" spc="1000" noProof="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APOSTASIA</a:t>
            </a:r>
            <a:r>
              <a:rPr lang="pt-BR" sz="6000" b="1" spc="100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t-BR" sz="6000" b="1" spc="1000" noProof="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</a:t>
            </a:r>
            <a:r>
              <a:rPr lang="pt-BR" sz="6000" b="1" spc="100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t-BR" sz="60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INTERCESSÃO</a:t>
            </a:r>
            <a:endParaRPr lang="pt-BR" sz="6000" b="1" spc="1000" noProof="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88703C"/>
                </a:solidFill>
              </a:rPr>
              <a:t>Lição 11 Para 13 de setembro de 2025</a:t>
            </a:r>
            <a:endParaRPr lang="pt-BR" sz="1600" b="1" noProof="0" dirty="0">
              <a:solidFill>
                <a:srgbClr val="887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"APAGUE-ME DO LIVRO QUE TU ESCREVEU!”</a:t>
            </a:r>
            <a:endParaRPr lang="pt-BR" sz="4400" b="1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7" y="676572"/>
            <a:ext cx="9915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“No entanto, peço-lhe que perdoe seus pecados. Mas se você não vai perdoá-los, apague-me do livro que Tu escreveu!” </a:t>
            </a:r>
            <a:r>
              <a:rPr lang="pt-BR" sz="1400" b="1" noProof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(Êxodo 32:32 </a:t>
            </a:r>
            <a:r>
              <a:rPr lang="pt-BR" sz="1100" b="1" noProof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461851"/>
            <a:ext cx="5555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 sua primeira intercessão, Moisés evitou a destruição do povo. Mas era evidente que Deus não poderia continuar a abençoá-los depois desse pecado. Por isso, resolveu realizar uma segunda intercessão </a:t>
            </a:r>
            <a:r>
              <a:rPr lang="pt-BR" sz="2000" b="1" noProof="0" dirty="0"/>
              <a:t>(</a:t>
            </a:r>
            <a:r>
              <a:rPr lang="pt-BR" sz="2000" b="1" dirty="0"/>
              <a:t>Ê</a:t>
            </a:r>
            <a:r>
              <a:rPr lang="pt-BR" sz="2000" b="1" noProof="0" dirty="0"/>
              <a:t>x. 32:30).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206478" y="4844023"/>
            <a:ext cx="6095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Isso implicava que Deus faria do pecado seu e o suportaria, pagando seu preço: a morte (Isaías 53:6; Romanos 6:23). Isso é precisamente o que Jesus fez na cruz. Ele levou nossos pecados sobre Si mesmo para morrer a morte que merecíamos </a:t>
            </a:r>
            <a:r>
              <a:rPr lang="pt-BR" sz="2000" b="1" noProof="0" dirty="0"/>
              <a:t>(1P. 2:24).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636774" y="2958913"/>
            <a:ext cx="55552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Moisés estava disposto a perder sua própria salvação se o povo não fosse perdoado</a:t>
            </a:r>
            <a:br>
              <a:rPr lang="pt-BR" sz="2000" b="1" dirty="0"/>
            </a:br>
            <a:r>
              <a:rPr lang="pt-BR" sz="2000" b="1" dirty="0"/>
              <a:t>(</a:t>
            </a:r>
            <a:r>
              <a:rPr lang="pt-BR" sz="2000" b="1" dirty="0" err="1"/>
              <a:t>Êx</a:t>
            </a:r>
            <a:r>
              <a:rPr lang="pt-BR" sz="2000" b="1" dirty="0"/>
              <a:t>. 32:31-32). No entanto, não era um perdão normal que Moisés estava pedindo, pois ele não usava a palavra hebraica usual para "perdoar". Ele pediu que Deus "carregasse" o pecado do povo.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822904" y="1106329"/>
            <a:ext cx="8369096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“Durante esse período de espera, tiveram tempo para ponderar sobre a lei de Deus que haviam ouvido, e preparar o coração para receber futuras revelações que Moisés lhes pudesse fazer. Mas eles não dedicaram muito tempo a esse trabalho. Se se tivessem devotado a buscar uma compreensão mais clara dos mandamentos de Deus, e tivessem humilhado o coração diante dEle, teriam sido protegidos contra a tentação. Mas eles não o fizeram, e logo se tornaram descuidados, desatentos e licenciosos. […]
Sentindo-se impotentes pela ausência de seu chefe, eles voltaram às suas velhas superstições. […] O povo desejava alguma imagem que representasse Deus e que tomasse o lugar de Moisés diante deles”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395154" y="411748"/>
            <a:ext cx="4244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(Patriarcas e profetas, pág. 287-288)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08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276349" y="39925"/>
            <a:ext cx="4712366" cy="36933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pt-BR" sz="26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“Então Moisés voltou ao Senhor e disse-lhe: 'Este povo cometeu um grande pecado, porque se fizeram  deuses de ouro. Eu imploro que Tu perdoe o pecado dele. E se não, me risque agora do Teu livro que Tu escreveu' </a:t>
            </a:r>
            <a:r>
              <a:rPr kumimoji="0" lang="pt-BR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pt-BR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Êxodo 32:31-32</a:t>
            </a:r>
            <a:endParaRPr kumimoji="0" lang="pt-BR" sz="18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5143500" y="3695700"/>
            <a:ext cx="704850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rgbClr val="1043CE"/>
                </a:solidFill>
              </a:rPr>
              <a:t>Apostasia:</a:t>
            </a:r>
            <a:endParaRPr lang="pt-BR" sz="2000" b="1" noProof="0" dirty="0">
              <a:solidFill>
                <a:srgbClr val="1043CE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A fraqueza de Aaron </a:t>
            </a:r>
            <a:r>
              <a:rPr lang="pt-BR" sz="2000" b="1" noProof="0" dirty="0"/>
              <a:t>(Êxodo 32:1-5)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 Festival do Bezerro </a:t>
            </a:r>
            <a:r>
              <a:rPr lang="pt-BR" sz="2000" b="1" noProof="0" dirty="0"/>
              <a:t>(Êxodo 32:6)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 corrupção da idolatria </a:t>
            </a:r>
            <a:r>
              <a:rPr lang="pt-BR" sz="2000" b="1" noProof="0" dirty="0"/>
              <a:t>(Êxodo 32:7-8)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3DA60E"/>
                </a:solidFill>
              </a:rPr>
              <a:t>Intercessão:</a:t>
            </a:r>
            <a:endParaRPr lang="pt-BR" sz="2000" b="1" noProof="0" dirty="0">
              <a:solidFill>
                <a:srgbClr val="3DA60E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“Acalme sua raiva agora!” </a:t>
            </a:r>
            <a:r>
              <a:rPr lang="pt-BR" sz="2000" b="1" noProof="0" dirty="0"/>
              <a:t>(Êxodo 32:9-29)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"Apague-me do livro que Tu escreveu!” </a:t>
            </a:r>
            <a:r>
              <a:rPr lang="pt-BR" sz="2000" b="1" noProof="0" dirty="0"/>
              <a:t>(Êxodo 32:30-32)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304800" y="166628"/>
            <a:ext cx="7134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“Muito cedo eles se desviaram do caminho que eu lhes ordenei que seguissem”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Êx</a:t>
            </a:r>
            <a:r>
              <a:rPr lang="pt-BR" sz="2000" b="1" noProof="0" dirty="0"/>
              <a:t>. 32:8 </a:t>
            </a:r>
            <a:r>
              <a:rPr lang="pt-BR" sz="1600" b="1" noProof="0" dirty="0"/>
              <a:t>NVI</a:t>
            </a:r>
            <a:r>
              <a:rPr lang="pt-BR" sz="2000" b="1" noProof="0" dirty="0"/>
              <a:t>).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>
            <a:fillRect/>
          </a:stretch>
        </p:blipFill>
        <p:spPr>
          <a:xfrm>
            <a:off x="371677" y="3485731"/>
            <a:ext cx="3857423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309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5400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304799" y="1874788"/>
            <a:ext cx="71342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Diante dessa apostasia, Deus pediu permissão a Moisés para destruir Israel e torná-lo uma nova nação (Êxodo 32:10). Apesar da apostasia do povo, Moisés intercedeu duas vezes diante de Deus para pedir o perdão que eles não mereciam.</a:t>
            </a:r>
            <a:endParaRPr lang="pt-BR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304798" y="874514"/>
            <a:ext cx="71342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Pouco depois de receber os Dez Mandamentos e receber a ordem expressa de não fazer ídolos (Êxodo 20:23), Israel fez um bezerro de ouro para adorá-Lo.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pt-BR" sz="9600" b="1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APOSTASIA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accent3"/>
                </a:solidFill>
              </a:rPr>
              <a:t>A FRAQUEZA DE ARÃO</a:t>
            </a:r>
            <a:endParaRPr lang="pt-BR" sz="4400" b="1" noProof="0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540542" y="611552"/>
            <a:ext cx="814363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“E quando Arão viu isso, construiu um altar diante do bezerro; E Arão proclamou, e disse: Amanhã haverá festa para o Senhor” </a:t>
            </a:r>
            <a:r>
              <a:rPr lang="pt-BR" sz="1400" b="1" noProof="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(Êxodo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294328"/>
            <a:ext cx="665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a palavra hebraica </a:t>
            </a:r>
            <a:r>
              <a:rPr lang="pt-BR" sz="2000" b="1" dirty="0" err="1"/>
              <a:t>elohim</a:t>
            </a:r>
            <a:r>
              <a:rPr lang="pt-BR" sz="2000" b="1" dirty="0"/>
              <a:t> seja o plural de "deus", ela é comumente usada para se referir ao único Deus: "Eu sou o Senhor teu Deus [</a:t>
            </a:r>
            <a:r>
              <a:rPr lang="pt-BR" sz="2000" b="1" dirty="0" err="1"/>
              <a:t>elohim</a:t>
            </a:r>
            <a:r>
              <a:rPr lang="pt-BR" sz="2000" b="1" dirty="0"/>
              <a:t>], que te tirei da terra do Egito". </a:t>
            </a:r>
            <a:r>
              <a:rPr lang="pt-BR" sz="2000" b="1" noProof="0" dirty="0"/>
              <a:t>(</a:t>
            </a:r>
            <a:r>
              <a:rPr lang="pt-BR" sz="2000" b="1" dirty="0"/>
              <a:t>Ê</a:t>
            </a:r>
            <a:r>
              <a:rPr lang="pt-BR" sz="2000" b="1" noProof="0" dirty="0"/>
              <a:t>x. 20:2).</a:t>
            </a: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1" y="4294267"/>
            <a:ext cx="5283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hesitação inicial de Arão em tentar negociar com o povo (Êxodo 32:2) levou-o a liderar a apostasia, em vez de erradicá-la.</a:t>
            </a:r>
            <a:endParaRPr lang="pt-BR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332571"/>
            <a:ext cx="57618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vez de lembrá-los da proibição de fazer ídolos, Arão fez deles um bezerro de ouro, declarando: "Eis o seu deus [</a:t>
            </a:r>
            <a:r>
              <a:rPr lang="pt-BR" sz="2000" b="1" dirty="0" err="1"/>
              <a:t>elohim</a:t>
            </a:r>
            <a:r>
              <a:rPr lang="pt-BR" sz="2000" b="1" dirty="0"/>
              <a:t>] que os tirou do Egito!" </a:t>
            </a:r>
            <a:r>
              <a:rPr lang="pt-BR" sz="2000" b="1" noProof="0" dirty="0"/>
              <a:t>(</a:t>
            </a:r>
            <a:r>
              <a:rPr lang="pt-BR" sz="2000" b="1" dirty="0"/>
              <a:t>Ê</a:t>
            </a:r>
            <a:r>
              <a:rPr lang="pt-BR" sz="2000" b="1" noProof="0" dirty="0"/>
              <a:t>x. 32:4 </a:t>
            </a:r>
            <a:r>
              <a:rPr lang="pt-BR" sz="1600" b="1" noProof="0" dirty="0"/>
              <a:t>NVI</a:t>
            </a:r>
            <a:r>
              <a:rPr lang="pt-BR" sz="2000" b="1" noProof="0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8" y="2640409"/>
            <a:ext cx="66572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ausência de Moisés, o povo pediu a Arão que fizesse deles um </a:t>
            </a:r>
            <a:r>
              <a:rPr lang="pt-BR" sz="2000" b="1" dirty="0" err="1"/>
              <a:t>elohim</a:t>
            </a:r>
            <a:r>
              <a:rPr lang="pt-BR" sz="2000" b="1" dirty="0"/>
              <a:t> visível a quem pudessem adorar (Êxodo 32:1). Eles logo se esqueceram dos mandamentos que haviam recebido e do compromisso que assumiram de obedecê-los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Êx</a:t>
            </a:r>
            <a:r>
              <a:rPr lang="pt-BR" sz="2000" b="1" noProof="0" dirty="0"/>
              <a:t>. 24:7).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FESTIVAL DO BEZERRO</a:t>
            </a:r>
            <a:endParaRPr lang="pt-BR" sz="4400" b="1" spc="6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“E no dia seguinte levantaram-se de madrugada, ofereceram holocaustos e sacrifícios pacíficos; e o povo sentou-se para comer e beber, e levantou-se para se alegrar” </a:t>
            </a:r>
            <a:r>
              <a:rPr lang="pt-BR" sz="1400" b="1" noProof="0" dirty="0">
                <a:solidFill>
                  <a:schemeClr val="accent5"/>
                </a:solidFill>
                <a:latin typeface="Comic Sans MS" panose="030F0702030302020204" pitchFamily="66" charset="0"/>
              </a:rPr>
              <a:t>(Êxodo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fazerem um ídolo em forma de bezerro, os israelitas reduziram o Deus Todo-poderoso à imagem de um animal, adorando a criatura em vez do Criador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1:23).</a:t>
            </a: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realidade, eles pararam de adorar a Deus para adorar demônios (Deuteronômio 32:17). Ao adorarem a Deus, eles cresceram moralmente, pois se assemelhavam a Deus. </a:t>
            </a:r>
            <a:endParaRPr lang="pt-BR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não entregamos nossos corações ao Criador, mas servimos a qualquer outro ídolo (e são muitos), mais cedo ou mais tarde isso nos levará à degradação moral.</a:t>
            </a:r>
            <a:endParaRPr lang="pt-BR" sz="2000" b="1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481514"/>
            <a:ext cx="3729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Ao adorar demônios, eles começaram a se degradar, pois se pareciam com os demônios que adoravam.</a:t>
            </a:r>
            <a:endParaRPr lang="pt-BR" sz="2000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Irracionalmente, eles pensaram que uma estátua feita de buril seria capaz de conduzi-los. Talvez eles até pensassem que o próprio Elohim havia se tornado um bezerro! </a:t>
            </a:r>
            <a:r>
              <a:rPr lang="pt-BR" sz="2000" b="1" noProof="0" dirty="0"/>
              <a:t>(</a:t>
            </a:r>
            <a:r>
              <a:rPr lang="pt-BR" sz="2000" b="1" dirty="0"/>
              <a:t>Ê</a:t>
            </a:r>
            <a:r>
              <a:rPr lang="pt-BR" sz="2000" b="1" noProof="0" dirty="0"/>
              <a:t>x. 32:24).</a:t>
            </a:r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CORRUPÇÃO DA IDOLATRIA </a:t>
            </a:r>
            <a:endParaRPr lang="pt-BR" sz="4400" b="1" spc="50" noProof="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“Então o Senhor disse a Moisés: "Vá, desça, pois o seu povo, que você tirou da terra do Egito, se corrompeu” </a:t>
            </a:r>
            <a:r>
              <a:rPr lang="pt-BR" sz="1400" b="1" noProof="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(Êxodo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609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Prostrar-se diante de uma imagem (mesmo que ela represente o próprio Deus, Cristo ou Seus santos) é desobedecer à Lei de Deus (Êxodo 20:3-6) e, assim, entrar no pecado e na corrupção.</a:t>
            </a:r>
            <a:endParaRPr lang="pt-BR" sz="2000" b="1" noProof="0" dirty="0"/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59225" y="3751178"/>
            <a:ext cx="56052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Que ídolos adoramos? Faça sua própria lista. Algumas sugestões: orgulho, dinheiro, poder, sexo, comida, trabalho, mídia social…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368865"/>
            <a:ext cx="76098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Qual é a idolatria do século 21? Idolatria é adorar algo que substitui Deus. Um ídolo é tudo o que captura nossa imaginação, afeição, tempo e mente mais do que Deus, e que escraviza nosso pensamento.</a:t>
            </a:r>
            <a:endParaRPr lang="pt-BR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39410" y="4736851"/>
            <a:ext cx="5605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que significa adorar esses ídolos? Nossa personalidade, modo de pensar, afetos e até mesmo nossa vida social são transformados. Trocamos relacionamentos autênticos com Deus por interações vazias e sem sentido que não podem nos salvar.</a:t>
            </a:r>
            <a:endParaRPr lang="pt-BR" sz="2000" b="1" noProof="0" dirty="0"/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687580" y="4951737"/>
            <a:ext cx="8297943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pt-BR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INTERCESSÃO</a:t>
            </a:r>
            <a:endParaRPr lang="pt-BR" sz="9600" b="1" noProof="0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"ACALME SUA RAIVA AGORA!”</a:t>
            </a:r>
            <a:endParaRPr lang="pt-BR" sz="4400" b="1" spc="6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023936" y="675798"/>
            <a:ext cx="1014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"Por que fazer surgir os egípcios dizendo que você nos tirou de seu país com a intenção de nos matar nas montanhas e nos varrer da face da terra? Acalme sua raiva agora! Abranda teu furor e não traga sobre o seu povo esse infortúnio!” </a:t>
            </a:r>
            <a:r>
              <a:rPr lang="pt-BR" sz="1400" b="1" noProof="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(Êxodo 32:12 </a:t>
            </a:r>
            <a:r>
              <a:rPr lang="pt-BR" sz="1100" b="1" noProof="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616712"/>
            <a:ext cx="5820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 disse a Moisés que "o vosso povo, que [vós] tirastes da terra do Egito, tornou-se corrupto” </a:t>
            </a:r>
            <a:r>
              <a:rPr lang="pt-BR" sz="2000" b="1" noProof="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Ê</a:t>
            </a:r>
            <a:r>
              <a:rPr lang="pt-BR" sz="2000" b="1" noProof="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x. 32:7).</a:t>
            </a: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4" y="4220605"/>
            <a:ext cx="76431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ira de Deus era justa, mas Moisés sabia que "a misericórdia triunfa sobre o juízo" (Tiago 2:13). Depois de interceder por Israel, e com a certeza de que Deus havia acalmado sua ira, ele (irado) desceu da montanha (</a:t>
            </a:r>
            <a:r>
              <a:rPr lang="pt-BR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Êx</a:t>
            </a: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32:12-15). Vendo a apostasia, ele quebrou o símbolo da aliança: as tábuas de pedra </a:t>
            </a:r>
            <a:r>
              <a:rPr lang="pt-BR" sz="2000" b="1" noProof="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Ê</a:t>
            </a:r>
            <a:r>
              <a:rPr lang="pt-BR" sz="2000" b="1" noProof="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x. 32:19).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610882"/>
            <a:ext cx="58206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Moisés reagiu corretamente: "Não é o meu povo, mas o seu; não fui eu quem os tirou de lá, mas tu" (Êxodo 32:11). Deus estava pedindo que ele o deixasse destruir Israel (Êxodo 32:10), mas Moisés se recusou a conceder tal permissão.</a:t>
            </a:r>
            <a:endParaRPr lang="pt-BR" sz="2000" b="1" noProof="0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22004" y="5830327"/>
            <a:ext cx="7577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Depois de ouvir as desculpas fracas de seu irmão, Moisés agiu com força para impedir a devassidão  </a:t>
            </a:r>
            <a:r>
              <a:rPr lang="pt-BR" sz="2000" b="1" noProof="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Ê</a:t>
            </a:r>
            <a:r>
              <a:rPr lang="pt-BR" sz="2000" b="1" noProof="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x. 32:20-28).</a:t>
            </a: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1336</Words>
  <Application>Microsoft Office PowerPoint</Application>
  <PresentationFormat>Panorámica</PresentationFormat>
  <Paragraphs>49</Paragraphs>
  <Slides>11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77</cp:revision>
  <dcterms:created xsi:type="dcterms:W3CDTF">2025-08-02T14:02:20Z</dcterms:created>
  <dcterms:modified xsi:type="dcterms:W3CDTF">2025-08-04T07:02:09Z</dcterms:modified>
</cp:coreProperties>
</file>