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0" r:id="rId3"/>
    <p:sldId id="293" r:id="rId4"/>
    <p:sldId id="257" r:id="rId5"/>
    <p:sldId id="258" r:id="rId6"/>
    <p:sldId id="259" r:id="rId7"/>
    <p:sldId id="260" r:id="rId8"/>
    <p:sldId id="302" r:id="rId9"/>
    <p:sldId id="304" r:id="rId10"/>
    <p:sldId id="305" r:id="rId11"/>
    <p:sldId id="303" r:id="rId12"/>
    <p:sldId id="29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60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Seguir a arca implícita</a:t>
          </a: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Obedecer a Deus </a:t>
          </a:r>
          <a:b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(os 10 Mandamentos)</a:t>
          </a: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Confiar no cuidado de Deus (O vaso com o Maná)</a:t>
          </a: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Respeitar os líderes designados por Deus (vara de Arão)</a:t>
          </a: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/>
            <a:t>Deus secou o Mar Vermelho diante de nós (Josué, Calebe e os poucos que ainda viviam da geração que saiu do Egito)</a:t>
          </a:r>
          <a:endParaRPr lang="pt-BR" sz="2000" noProof="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/>
            <a:t>Deus secou o Jordão diante de você (a nova geração nascida no deserto e destinada a conquistar Canaã)</a:t>
          </a:r>
          <a:endParaRPr lang="pt-BR" sz="2000" noProof="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00000" custLinFactNeighborY="114335">
        <dgm:presLayoutVars>
          <dgm:bulletEnabled val="1"/>
        </dgm:presLayoutVars>
      </dgm:prSet>
      <dgm:spPr/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FFD6C438-EA4A-4D02-B957-5DFFC81C1378}" type="presOf" srcId="{5E45C127-1C54-49FE-BA6B-50ED57610584}" destId="{9900CE34-8A0F-463C-ADF3-D4EF6BF119DC}" srcOrd="0" destOrd="0" presId="urn:microsoft.com/office/officeart/2008/layout/BendingPictureCaptionList"/>
    <dgm:cxn modelId="{C5812E76-A701-43E6-9DBC-FDDC9EA432A0}" type="presOf" srcId="{A942AB69-1267-4C16-9589-64CAC3E1A38A}" destId="{ED6BBF2B-A21E-46FA-A87E-9EA933D7C0A9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7D23BEF7-2B67-4AC6-8B05-4A37B6E95658}" type="presOf" srcId="{A42455E6-483C-4078-BC0B-F8B8F22839CA}" destId="{FEA02886-E86B-444D-B54B-A2D1D4A0311F}" srcOrd="0" destOrd="0" presId="urn:microsoft.com/office/officeart/2008/layout/BendingPictureCaptionList"/>
    <dgm:cxn modelId="{7D891431-49CC-4A64-A83C-49ACCF3ECA9C}" type="presParOf" srcId="{ED6BBF2B-A21E-46FA-A87E-9EA933D7C0A9}" destId="{6659D50D-9853-4E12-BFD7-C30E907C945A}" srcOrd="0" destOrd="0" presId="urn:microsoft.com/office/officeart/2008/layout/BendingPictureCaptionList"/>
    <dgm:cxn modelId="{7AEA03FF-21B5-441B-BD8A-BE2B53CBC405}" type="presParOf" srcId="{6659D50D-9853-4E12-BFD7-C30E907C945A}" destId="{1DBC163E-CA53-47E2-A4F1-8FD0C1739CD9}" srcOrd="0" destOrd="0" presId="urn:microsoft.com/office/officeart/2008/layout/BendingPictureCaptionList"/>
    <dgm:cxn modelId="{D3BB30B4-5A11-42AB-B840-9DCC0ACB5858}" type="presParOf" srcId="{6659D50D-9853-4E12-BFD7-C30E907C945A}" destId="{9900CE34-8A0F-463C-ADF3-D4EF6BF119DC}" srcOrd="1" destOrd="0" presId="urn:microsoft.com/office/officeart/2008/layout/BendingPictureCaptionList"/>
    <dgm:cxn modelId="{2AAC0F89-6F4D-4C1C-8177-482D20E9DD8E}" type="presParOf" srcId="{ED6BBF2B-A21E-46FA-A87E-9EA933D7C0A9}" destId="{1851AD4B-D91F-4DD8-A96C-84D264288ED7}" srcOrd="1" destOrd="0" presId="urn:microsoft.com/office/officeart/2008/layout/BendingPictureCaptionList"/>
    <dgm:cxn modelId="{2FB95D61-610D-43A5-9F19-1360A21B5482}" type="presParOf" srcId="{ED6BBF2B-A21E-46FA-A87E-9EA933D7C0A9}" destId="{DECD0434-4D45-40E4-9342-22E6B8A133AB}" srcOrd="2" destOrd="0" presId="urn:microsoft.com/office/officeart/2008/layout/BendingPictureCaptionList"/>
    <dgm:cxn modelId="{A015AF6A-5037-44ED-9CD6-A7EB60EB44CD}" type="presParOf" srcId="{DECD0434-4D45-40E4-9342-22E6B8A133AB}" destId="{E24F0F28-3AFA-4E7A-8FCD-D0AD630BB311}" srcOrd="0" destOrd="0" presId="urn:microsoft.com/office/officeart/2008/layout/BendingPictureCaptionList"/>
    <dgm:cxn modelId="{929BB7CF-2FEB-47C2-B233-D66A29833F8F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Seguir a arca implícita</a:t>
          </a:r>
        </a:p>
      </dsp:txBody>
      <dsp:txXfrm>
        <a:off x="21543" y="32896"/>
        <a:ext cx="4547963" cy="692443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Obedecer a Deus </a:t>
          </a:r>
          <a:b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(os 10 Mandamentos)</a:t>
          </a:r>
        </a:p>
      </dsp:txBody>
      <dsp:txXfrm>
        <a:off x="1449573" y="1046027"/>
        <a:ext cx="3077647" cy="1179648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Confiar no cuidado de Deus (O vaso com o Maná)</a:t>
          </a:r>
        </a:p>
      </dsp:txBody>
      <dsp:txXfrm>
        <a:off x="1449573" y="2510210"/>
        <a:ext cx="3077647" cy="1179648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Respeitar os líderes designados por Deus (vara de Arão)</a:t>
          </a:r>
        </a:p>
      </dsp:txBody>
      <dsp:txXfrm>
        <a:off x="1449573" y="3974393"/>
        <a:ext cx="3077647" cy="1179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5706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Deus secou o Mar Vermelho diante de nós (Josué, Calebe e os poucos que ainda viviam da geração que saiu do Egito)</a:t>
          </a:r>
          <a:endParaRPr lang="pt-BR" sz="2000" kern="1200" noProof="0" dirty="0"/>
        </a:p>
      </dsp:txBody>
      <dsp:txXfrm>
        <a:off x="5706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Deus secou o Jordão diante de você (a nova geração nascida no deserto e destinada a conquistar Canaã)</a:t>
          </a:r>
          <a:endParaRPr lang="pt-BR" sz="2000" kern="1200" noProof="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0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44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5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33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64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7CD7B-1F90-1A80-A722-70468215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D8541A5-46C4-465D-6E99-B907C570E8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"/>
          <a:stretch>
            <a:fillRect/>
          </a:stretch>
        </p:blipFill>
        <p:spPr>
          <a:xfrm>
            <a:off x="6191780" y="350322"/>
            <a:ext cx="5825560" cy="49114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0F051E8-4461-A954-184C-F06B0367D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>
            <a:fillRect/>
          </a:stretch>
        </p:blipFill>
        <p:spPr>
          <a:xfrm>
            <a:off x="174659" y="336608"/>
            <a:ext cx="5797589" cy="4928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0ABF5E-7797-9523-BEE2-7AA71385C31F}"/>
              </a:ext>
            </a:extLst>
          </p:cNvPr>
          <p:cNvSpPr txBox="1"/>
          <p:nvPr/>
        </p:nvSpPr>
        <p:spPr>
          <a:xfrm>
            <a:off x="0" y="552917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38100">
              <a:bevelT h="25400" prst="softRound"/>
              <a:contourClr>
                <a:srgbClr val="6A534F"/>
              </a:contourClr>
            </a:sp3d>
          </a:bodyPr>
          <a:lstStyle/>
          <a:p>
            <a:pPr algn="ctr"/>
            <a:r>
              <a:rPr lang="pt-BR" sz="7200" b="1" noProof="0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MEMORIAIS DA GRAÇA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EE2F60-0A3B-D6D2-DE2B-55D47D2616BB}"/>
              </a:ext>
            </a:extLst>
          </p:cNvPr>
          <p:cNvSpPr txBox="1"/>
          <p:nvPr/>
        </p:nvSpPr>
        <p:spPr>
          <a:xfrm>
            <a:off x="0" y="-921"/>
            <a:ext cx="121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3 para 18 de outubro de 2025</a:t>
            </a:r>
          </a:p>
        </p:txBody>
      </p:sp>
    </p:spTree>
    <p:extLst>
      <p:ext uri="{BB962C8B-B14F-4D97-AF65-F5344CB8AC3E}">
        <p14:creationId xmlns:p14="http://schemas.microsoft.com/office/powerpoint/2010/main" val="3858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CCFED5-E53B-E8FD-7186-0FA230096D1C}"/>
              </a:ext>
            </a:extLst>
          </p:cNvPr>
          <p:cNvSpPr txBox="1"/>
          <p:nvPr/>
        </p:nvSpPr>
        <p:spPr>
          <a:xfrm>
            <a:off x="5319173" y="2188716"/>
            <a:ext cx="4217049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54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MARCOS DO JORDÃO</a:t>
            </a:r>
            <a:endParaRPr lang="pt-BR" sz="5400" b="1" noProof="0" dirty="0">
              <a:ln w="0"/>
              <a:gradFill>
                <a:gsLst>
                  <a:gs pos="0">
                    <a:srgbClr val="1A5992"/>
                  </a:gs>
                  <a:gs pos="50000">
                    <a:srgbClr val="4997DF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541972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omic Sans MS" panose="030F0702030302020204" pitchFamily="66" charset="0"/>
              </a:rPr>
              <a:t>“Ele transformou o mar em terra seca, e nossos ancestrais cruzaram o rio a pé. Regozijemo-nos em Deus!” </a:t>
            </a:r>
            <a:r>
              <a:rPr lang="pt-BR" sz="1400" b="1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(Salmo 66:6 </a:t>
            </a:r>
            <a:r>
              <a:rPr lang="pt-BR" sz="1100" b="1" noProof="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DHHe</a:t>
            </a:r>
            <a:r>
              <a:rPr lang="pt-BR" sz="1400" b="1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4D661B-91FE-5129-1CC7-AEB12FEDD51C}"/>
              </a:ext>
            </a:extLst>
          </p:cNvPr>
          <p:cNvSpPr txBox="1"/>
          <p:nvPr/>
        </p:nvSpPr>
        <p:spPr>
          <a:xfrm>
            <a:off x="6617231" y="255193"/>
            <a:ext cx="509527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omic Sans MS" panose="030F0702030302020204" pitchFamily="66" charset="0"/>
              </a:rPr>
              <a:t>“Quando o mar viu Israel, fugiu, e o rio Jordão voltou para trás” </a:t>
            </a:r>
            <a:r>
              <a:rPr lang="pt-BR" sz="1400" b="1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(Salmo 114:3 </a:t>
            </a:r>
            <a:r>
              <a:rPr lang="pt-BR" sz="1100" b="1" noProof="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DHHe</a:t>
            </a:r>
            <a:r>
              <a:rPr lang="pt-BR" sz="1400" b="1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3915E-8DAB-8459-A56D-8F737B54F88F}"/>
              </a:ext>
            </a:extLst>
          </p:cNvPr>
          <p:cNvSpPr txBox="1"/>
          <p:nvPr/>
        </p:nvSpPr>
        <p:spPr>
          <a:xfrm>
            <a:off x="468029" y="1303651"/>
            <a:ext cx="5798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travessia do Mar Vermelho e do mar Jordão são dois eventos históricos que foram considerados marcos na história da Redenção. — Sal. 66:6; Sal. 114. Juntos, eles sinalizam nossa libertação do pecado e nosso acesso à vida eterna.</a:t>
            </a:r>
            <a:endParaRPr lang="pt-BR" sz="2000" b="1" noProof="0" dirty="0"/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57" y="1140023"/>
            <a:ext cx="2613560" cy="3447675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950" y="1140023"/>
            <a:ext cx="2630530" cy="344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6257" y="4715438"/>
            <a:ext cx="5637223" cy="1887369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BFD153-0A08-23C4-6F42-A1CC4126D636}"/>
              </a:ext>
            </a:extLst>
          </p:cNvPr>
          <p:cNvSpPr txBox="1"/>
          <p:nvPr/>
        </p:nvSpPr>
        <p:spPr>
          <a:xfrm>
            <a:off x="533399" y="4935414"/>
            <a:ext cx="57326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Entrar nas águas do Jordão teve o mesmo efeito sobre Jesus, que foi capacitado pelo Espírito Santo para cumprir sua missão: libertar-nos do pecado; e nos dar a vida eterna </a:t>
            </a:r>
            <a:r>
              <a:rPr lang="pt-BR" sz="2000" b="1" noProof="0" dirty="0"/>
              <a:t>(Mr. 1:9-11; </a:t>
            </a:r>
            <a:r>
              <a:rPr lang="pt-BR" sz="2000" b="1" noProof="0" dirty="0" err="1"/>
              <a:t>Jo</a:t>
            </a:r>
            <a:r>
              <a:rPr lang="pt-BR" sz="2000" b="1" noProof="0" dirty="0"/>
              <a:t>. 1:29; 3:16).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044B0-4486-FF22-6333-F80EBF0096C2}"/>
              </a:ext>
            </a:extLst>
          </p:cNvPr>
          <p:cNvSpPr txBox="1"/>
          <p:nvPr/>
        </p:nvSpPr>
        <p:spPr>
          <a:xfrm>
            <a:off x="468029" y="3935141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Eliseu, porém, o mesmo acontecimento foi um sinal da recepção do Espírito Santo, que o capacitou a cumprir a sua missão </a:t>
            </a:r>
            <a:r>
              <a:rPr lang="pt-BR" sz="2000" b="1" noProof="0" dirty="0"/>
              <a:t>(2R. 2:14-15).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CD6C9-460F-BA90-E110-EDD6C85788D7}"/>
              </a:ext>
            </a:extLst>
          </p:cNvPr>
          <p:cNvSpPr txBox="1"/>
          <p:nvPr/>
        </p:nvSpPr>
        <p:spPr>
          <a:xfrm>
            <a:off x="468029" y="2934867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Cruzar milagrosamente o rio Jordão e ser trasladado à própria presença de Deus foi uma realidade para Elias </a:t>
            </a:r>
            <a:r>
              <a:rPr lang="pt-BR" sz="2000" b="1" noProof="0" dirty="0"/>
              <a:t>(2R. 2:1, 7, 8, 11).</a:t>
            </a:r>
          </a:p>
        </p:txBody>
      </p:sp>
    </p:spTree>
    <p:extLst>
      <p:ext uri="{BB962C8B-B14F-4D97-AF65-F5344CB8AC3E}">
        <p14:creationId xmlns:p14="http://schemas.microsoft.com/office/powerpoint/2010/main" val="11799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C374FF-DACA-5ADA-AC4A-C5CA59483ACF}"/>
              </a:ext>
            </a:extLst>
          </p:cNvPr>
          <p:cNvSpPr txBox="1"/>
          <p:nvPr/>
        </p:nvSpPr>
        <p:spPr>
          <a:xfrm>
            <a:off x="866173" y="1262367"/>
            <a:ext cx="1066283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“Lembremo-nos, então, da bondade do Senhor e da multidão de suas ternas misericórdias. Como o povo de Israel, levantemos nossas pedras de testemunho e inscrevamos nelas a preciosa história do que Deus fez por nós. E ao recapitularmos seus tratos conosco em nossa peregrinação, declaremos, com o coração movido de gratidão: "Que retribuirei a Jeová por todos os seus benefícios para mim? Tomarei o cálice da salvação e invocarei o nome do Senhor. Agora pagarei meus votos ao Senhor diante de todo o seu povo” </a:t>
            </a:r>
            <a:r>
              <a:rPr lang="pt-BR" sz="2800" b="1" noProof="0" dirty="0">
                <a:latin typeface="Constantia" panose="02030602050306030303" pitchFamily="18" charset="0"/>
              </a:rPr>
              <a:t>(Salmos 116:12-14)”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DFBCBD-99AD-E0ED-5471-C12DE9C3B910}"/>
              </a:ext>
            </a:extLst>
          </p:cNvPr>
          <p:cNvSpPr txBox="1"/>
          <p:nvPr/>
        </p:nvSpPr>
        <p:spPr>
          <a:xfrm>
            <a:off x="6291983" y="5561049"/>
            <a:ext cx="488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(O Desejado de Todas as Nações, </a:t>
            </a:r>
            <a:r>
              <a:rPr lang="pt-BR" sz="1600" b="1" noProof="0" dirty="0"/>
              <a:t>pág. 314)</a:t>
            </a:r>
          </a:p>
        </p:txBody>
      </p:sp>
    </p:spTree>
    <p:extLst>
      <p:ext uri="{BB962C8B-B14F-4D97-AF65-F5344CB8AC3E}">
        <p14:creationId xmlns:p14="http://schemas.microsoft.com/office/powerpoint/2010/main" val="227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59" y="-6325"/>
            <a:ext cx="3943354" cy="64940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pt-BR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2600" b="1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Pois o Senhor, o seu Deus, secou as águas do Jordão diante de você, até que você passou; assim como ele havia feito com o Mar Vermelho, que secou diante de nós até passarmos. para que todos os povos da terra conheçam a poderosa mão do Senhor, e para que vocês reverenciem sempre o Senhor, o seu Deus.</a:t>
            </a:r>
            <a:r>
              <a:rPr kumimoji="0" lang="pt-BR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Josué 4:23, 24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7335297" y="3743380"/>
            <a:ext cx="45225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travessia do Jordão (Josué 3):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 de santidade.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Maravilhas de Deus.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Lembrando e esquecendo (Josué 4):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a serem lembrados.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perigos do esquecimento.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Marcos do Jordão.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8" y="201892"/>
            <a:ext cx="5931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Primavera. As chuvas e o degelo encheram o leito do rio Jordão até transbordar. Suas águas correm rapidamente em direção ao Mar Morto. Mesmo nas partes mais rasas - os vaus do Jordão - cruzar o rio é uma aventura perigosa.</a:t>
            </a: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419278"/>
            <a:ext cx="4964724" cy="3300984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12" y="137738"/>
            <a:ext cx="5321071" cy="330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Forma&#10;&#10;El contenido generado por IA puede ser incorrecto.">
            <a:extLst>
              <a:ext uri="{FF2B5EF4-FFF2-40B4-BE49-F238E27FC236}">
                <a16:creationId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212334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Forma&#10;&#10;El contenido generado por IA puede ser incorrecto.">
            <a:extLst>
              <a:ext uri="{FF2B5EF4-FFF2-40B4-BE49-F238E27FC236}">
                <a16:creationId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56076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862240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48702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282678" y="2525605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homem, impossível. Para Deus, fácil: "santificai-vos e atravessai o Jordão".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39016" y="1833108"/>
            <a:ext cx="61008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pode um povo inteiro atravessá-lo, com idosos, mulheres grávidas, crianças e gado?</a:t>
            </a:r>
          </a:p>
        </p:txBody>
      </p:sp>
    </p:spTree>
    <p:extLst>
      <p:ext uri="{BB962C8B-B14F-4D97-AF65-F5344CB8AC3E}">
        <p14:creationId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5146026" y="2401520"/>
            <a:ext cx="7045973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TRAVESSIA DO JORDÃO</a:t>
            </a:r>
            <a:endParaRPr lang="pt-BR" sz="4800" b="1" noProof="0" dirty="0">
              <a:ln w="0"/>
              <a:gradFill>
                <a:gsLst>
                  <a:gs pos="0">
                    <a:srgbClr val="99791F"/>
                  </a:gs>
                  <a:gs pos="50000">
                    <a:srgbClr val="DAB549"/>
                  </a:gs>
                  <a:gs pos="100000">
                    <a:srgbClr val="E8D19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pt-BR" sz="4000" b="1" noProof="0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(JOSUÉ 3)</a:t>
            </a:r>
          </a:p>
        </p:txBody>
      </p:sp>
    </p:spTree>
    <p:extLst>
      <p:ext uri="{BB962C8B-B14F-4D97-AF65-F5344CB8AC3E}">
        <p14:creationId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 DE SANTIDADE</a:t>
            </a:r>
            <a:endParaRPr lang="pt-BR" sz="4400" b="1" spc="3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0" y="66267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disse Josué ao povo: Santificai-vos, porque amanhã o Senhor fará maravilhas no meio de vós” </a:t>
            </a:r>
            <a:r>
              <a:rPr lang="pt-BR" sz="1400" b="1" noProof="0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161925" y="1219200"/>
            <a:ext cx="729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40 anos, a nuvem sinalizou a hora de desmontar o acampamento e partir para a estrada, e a arca estava guiando Israel para seu novo destino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Nm</a:t>
            </a:r>
            <a:r>
              <a:rPr lang="pt-BR" sz="2000" b="1" noProof="0" dirty="0"/>
              <a:t>. 9:17; 10:33).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0739280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62300" y="2311063"/>
            <a:ext cx="4324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Era hora de se mover. Foi desmontado o acampamento de </a:t>
            </a:r>
            <a:r>
              <a:rPr lang="pt-BR" sz="2000" b="1" dirty="0" err="1"/>
              <a:t>Sitim</a:t>
            </a:r>
            <a:r>
              <a:rPr lang="pt-BR" sz="2000" b="1" dirty="0"/>
              <a:t> e eles acamparam por três dias em frente ao Jordão. Foi então ordenado a seguir a arca para a Terra Prometida </a:t>
            </a:r>
            <a:r>
              <a:rPr lang="pt-BR" sz="2000" b="1" noProof="0" dirty="0"/>
              <a:t>(Jos. 3:1-3).</a:t>
            </a:r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62298" y="4250055"/>
            <a:ext cx="43243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havia um pré-requisito: eles deveriam ser santificados (Josué 3:5). Essa consagração envolvia purificação cerimonial (lavar as roupas e o corpo), abandonar o pecado e ter uma atitude receptiva para obedecer aos mandamentos de Deus.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 MARAVILHAS DE DEUS</a:t>
            </a:r>
            <a:endParaRPr lang="pt-BR" sz="4400" b="1" spc="30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438149" y="618548"/>
            <a:ext cx="11315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“as águas que vinham de cima paravam como num montão longe da cidade de Adão, que fica junto a </a:t>
            </a:r>
            <a:r>
              <a:rPr lang="pt-B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Saretã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 as que desciam ao mar da </a:t>
            </a:r>
            <a:r>
              <a:rPr lang="pt-B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Arabá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ao mar Salgado, corriam e se dividiam; e o povo passou na direção de Jericó” </a:t>
            </a:r>
            <a:r>
              <a:rPr lang="pt-BR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38900" y="1576387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é "o único que faz maravilhas" (</a:t>
            </a:r>
            <a:r>
              <a:rPr lang="pt-BR" sz="2000" b="1" dirty="0" err="1"/>
              <a:t>Sl</a:t>
            </a:r>
            <a:r>
              <a:rPr lang="pt-BR" sz="2000" b="1" dirty="0"/>
              <a:t> 72:18). Por esta razão, nós O reconhecemos como o Deus Único (</a:t>
            </a:r>
            <a:r>
              <a:rPr lang="pt-BR" sz="2000" b="1" dirty="0" err="1"/>
              <a:t>Sl</a:t>
            </a:r>
            <a:r>
              <a:rPr lang="pt-BR" sz="2000" b="1" dirty="0"/>
              <a:t> 86:10); lembramos de suas maravilhas (</a:t>
            </a:r>
            <a:r>
              <a:rPr lang="pt-BR" sz="2000" b="1" dirty="0" err="1"/>
              <a:t>Sl</a:t>
            </a:r>
            <a:r>
              <a:rPr lang="pt-BR" sz="2000" b="1" dirty="0"/>
              <a:t> 77:11); e contamos seus feitos incríveis (</a:t>
            </a:r>
            <a:r>
              <a:rPr lang="pt-BR" sz="2000" b="1" dirty="0" err="1"/>
              <a:t>Sl</a:t>
            </a:r>
            <a:r>
              <a:rPr lang="pt-BR" sz="2000" b="1" dirty="0"/>
              <a:t> 96:3).</a:t>
            </a:r>
            <a:endParaRPr lang="pt-BR" sz="2000" b="1" noProof="0" dirty="0"/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702607"/>
            <a:ext cx="6024563" cy="380300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28587" y="5530007"/>
            <a:ext cx="6719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travessia do Jordão é uma das maravilhas de Deus, que aponta – profeticamente – para outra das grandes maravilhas que Deus prometeu realizar em nós: a entrada na Canaã celestial </a:t>
            </a:r>
            <a:r>
              <a:rPr lang="pt-BR" sz="2000" b="1" noProof="0" dirty="0"/>
              <a:t>(Zac. 8:6-8).</a:t>
            </a:r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3724" y="4895423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38900" y="3207603"/>
            <a:ext cx="5753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há nada muito difícil ou maravilhoso demais para Ele, que criou tudo o que existe (Jeremias 32:17; Lucas 1:37). Por causa disso, podemos confiar que ele também pode fazer maravilhas em nossas vidas. — Salmo 107:8.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67824F-84D0-05EB-DFD3-131616173D33}"/>
              </a:ext>
            </a:extLst>
          </p:cNvPr>
          <p:cNvSpPr txBox="1"/>
          <p:nvPr/>
        </p:nvSpPr>
        <p:spPr>
          <a:xfrm>
            <a:off x="5146026" y="2386280"/>
            <a:ext cx="7045973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LEMBRANDO E ESQUECENDO</a:t>
            </a:r>
            <a:endParaRPr lang="pt-BR" sz="4800" b="1" noProof="0" dirty="0">
              <a:ln w="0"/>
              <a:gradFill>
                <a:gsLst>
                  <a:gs pos="0">
                    <a:srgbClr val="A47E64"/>
                  </a:gs>
                  <a:gs pos="50000">
                    <a:srgbClr val="D1BDB0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pt-BR" sz="4000" b="1" noProof="0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(JOSUÉ 4)</a:t>
            </a:r>
          </a:p>
        </p:txBody>
      </p:sp>
    </p:spTree>
    <p:extLst>
      <p:ext uri="{BB962C8B-B14F-4D97-AF65-F5344CB8AC3E}">
        <p14:creationId xmlns:p14="http://schemas.microsoft.com/office/powerpoint/2010/main" val="669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SINAIS PARA LEMBRAR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5A30FC-2FE4-190D-F756-1049BC89C6E2}"/>
              </a:ext>
            </a:extLst>
          </p:cNvPr>
          <p:cNvSpPr txBox="1"/>
          <p:nvPr/>
        </p:nvSpPr>
        <p:spPr>
          <a:xfrm>
            <a:off x="976311" y="628947"/>
            <a:ext cx="1023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servirão de sinal no meio de vós. No futuro, quando seus filhos lhe perguntarem: "Por que essas pedras estão aqui?" você responderá a eles…” </a:t>
            </a:r>
            <a:r>
              <a:rPr lang="pt-BR" sz="1400" b="1" noProof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4:6-7a </a:t>
            </a:r>
            <a:r>
              <a:rPr lang="pt-BR" sz="1100" b="1" noProof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704F5E-C7F1-E1E5-FC3C-68853C69F0C6}"/>
              </a:ext>
            </a:extLst>
          </p:cNvPr>
          <p:cNvSpPr txBox="1"/>
          <p:nvPr/>
        </p:nvSpPr>
        <p:spPr>
          <a:xfrm>
            <a:off x="152400" y="1341501"/>
            <a:ext cx="68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Bíblia, um sinal pode ter significados diferentes:</a:t>
            </a:r>
            <a:endParaRPr lang="pt-BR" sz="2000" b="1" noProof="0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0DFF90F-28DE-F238-90B7-0104F9FABA30}"/>
              </a:ext>
            </a:extLst>
          </p:cNvPr>
          <p:cNvGrpSpPr/>
          <p:nvPr/>
        </p:nvGrpSpPr>
        <p:grpSpPr>
          <a:xfrm>
            <a:off x="84212" y="1861033"/>
            <a:ext cx="2368133" cy="1374889"/>
            <a:chOff x="84212" y="1861033"/>
            <a:chExt cx="2368133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698045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/>
                <a:t>Um ato prodigioso </a:t>
              </a:r>
              <a:r>
                <a:rPr lang="pt-BR" b="1" kern="1200" noProof="0" dirty="0"/>
                <a:t>(1R. 13:3)</a:t>
              </a:r>
              <a:endParaRPr lang="pt-BR" kern="1200" noProof="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D581DE-9BC7-0C8A-B145-17CD02B0855B}"/>
              </a:ext>
            </a:extLst>
          </p:cNvPr>
          <p:cNvGrpSpPr/>
          <p:nvPr/>
        </p:nvGrpSpPr>
        <p:grpSpPr>
          <a:xfrm>
            <a:off x="2517614" y="1861641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/>
                <a:t>Um símbolo de algo</a:t>
              </a:r>
              <a:br>
                <a:rPr lang="pt-BR" b="1" kern="1200" noProof="0" dirty="0"/>
              </a:br>
              <a:r>
                <a:rPr lang="pt-BR" b="1" kern="1200" noProof="0" dirty="0"/>
                <a:t>(Gn. 9:13)</a:t>
              </a:r>
              <a:endParaRPr lang="pt-BR" kern="1200" noProof="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D2A3CBD-2410-EC68-70A9-7B1A16D8E02F}"/>
              </a:ext>
            </a:extLst>
          </p:cNvPr>
          <p:cNvGrpSpPr/>
          <p:nvPr/>
        </p:nvGrpSpPr>
        <p:grpSpPr>
          <a:xfrm>
            <a:off x="4949727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noProof="0" dirty="0"/>
                <a:t>Uma marca de aviso (</a:t>
              </a:r>
              <a:r>
                <a:rPr lang="pt-BR" b="1" dirty="0"/>
                <a:t>Ê</a:t>
              </a:r>
              <a:r>
                <a:rPr lang="pt-BR" b="1" kern="1200" noProof="0" dirty="0"/>
                <a:t>x. 12:13)</a:t>
              </a:r>
              <a:endParaRPr lang="pt-BR" kern="1200" noProof="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05A4DA-0CD4-3F1A-2884-5082D14C1FBA}"/>
              </a:ext>
            </a:extLst>
          </p:cNvPr>
          <p:cNvGrpSpPr/>
          <p:nvPr/>
        </p:nvGrpSpPr>
        <p:grpSpPr>
          <a:xfrm>
            <a:off x="7374121" y="186526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noProof="0" dirty="0"/>
                <a:t>Uma marca distintiva (</a:t>
              </a:r>
              <a:r>
                <a:rPr lang="pt-BR" b="1" kern="1200" noProof="0" dirty="0" err="1"/>
                <a:t>Ez</a:t>
              </a:r>
              <a:r>
                <a:rPr lang="pt-BR" b="1" kern="1200" noProof="0" dirty="0"/>
                <a:t>. 20:20)</a:t>
              </a:r>
              <a:endParaRPr lang="pt-BR" kern="1200" noProof="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noProof="0" dirty="0"/>
                <a:t>Um memorial (Gn. 28:18)</a:t>
              </a:r>
              <a:endParaRPr lang="pt-BR" kern="1200" noProof="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 12 pedras tiradas do Jordão que Josué ergueu como sinal pertencem a este último tipo: um memorial.</a:t>
            </a:r>
            <a:endParaRPr lang="pt-BR" sz="2000" b="1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5CEAC1-AD89-F10C-1F28-A1FFCE497BF2}"/>
              </a:ext>
            </a:extLst>
          </p:cNvPr>
          <p:cNvSpPr txBox="1"/>
          <p:nvPr/>
        </p:nvSpPr>
        <p:spPr>
          <a:xfrm>
            <a:off x="152400" y="5120551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 novas gerações tinham que saber o que Deus havia feito. Sua fé deve estar fundamentada nas maravilhas de Deus. É responsabilidade dos pais transmitir esse conhecimento aos filhos (</a:t>
            </a:r>
            <a:r>
              <a:rPr lang="pt-BR" sz="2000" b="1" dirty="0" err="1"/>
              <a:t>Dt</a:t>
            </a:r>
            <a:r>
              <a:rPr lang="pt-BR" sz="2000" b="1" dirty="0"/>
              <a:t>. 4:9). Pelo conhecimento, cada um de nós deve viver de acordo com sua própria fé.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3E23-62AC-9185-B623-A662D735B334}"/>
              </a:ext>
            </a:extLst>
          </p:cNvPr>
          <p:cNvSpPr txBox="1"/>
          <p:nvPr/>
        </p:nvSpPr>
        <p:spPr>
          <a:xfrm>
            <a:off x="152400" y="4120277"/>
            <a:ext cx="6877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da própria memória, qual era o propósito que Deus tinha em mente quando pediu que essas pedras fossem erguidas? </a:t>
            </a:r>
            <a:r>
              <a:rPr lang="pt-BR" sz="2000" b="1" noProof="0" dirty="0"/>
              <a:t>(Jos. 4:6-7)?</a:t>
            </a:r>
          </a:p>
        </p:txBody>
      </p:sp>
    </p:spTree>
    <p:extLst>
      <p:ext uri="{BB962C8B-B14F-4D97-AF65-F5344CB8AC3E}">
        <p14:creationId xmlns:p14="http://schemas.microsoft.com/office/powerpoint/2010/main" val="25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accent4"/>
                  </a:outerShdw>
                </a:effectLst>
              </a:rPr>
              <a:t>OS PERIGOS DO ESQUECIMENTO</a:t>
            </a:r>
            <a:endParaRPr lang="pt-BR" sz="4400" b="1" spc="600" noProof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accent4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“Assim os filhos de Israel fizeram o que era mau aos olhos do Senhor, e esqueceram-se do Senhor seu Deus, e serviram aos baalins e às imagens de </a:t>
            </a:r>
            <a:r>
              <a:rPr lang="pt-BR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Asera</a:t>
            </a:r>
            <a:r>
              <a:rPr lang="pt-B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(Juízes 3:7)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BFAA3-4A3B-D9BE-B5E6-65BEC062B815}"/>
              </a:ext>
            </a:extLst>
          </p:cNvPr>
          <p:cNvSpPr txBox="1"/>
          <p:nvPr/>
        </p:nvSpPr>
        <p:spPr>
          <a:xfrm>
            <a:off x="257175" y="1381125"/>
            <a:ext cx="1193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erguer as 12 pedras memoriais em </a:t>
            </a:r>
            <a:r>
              <a:rPr lang="pt-BR" sz="2000" b="1" dirty="0" err="1"/>
              <a:t>Gilgal</a:t>
            </a:r>
            <a:r>
              <a:rPr lang="pt-BR" sz="2000" b="1" dirty="0"/>
              <a:t>, Josué enfatizou dois pontos </a:t>
            </a:r>
            <a:r>
              <a:rPr lang="pt-BR" sz="2000" b="1" noProof="0" dirty="0"/>
              <a:t>(Jos. 4:23):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122620"/>
              </p:ext>
            </p:extLst>
          </p:nvPr>
        </p:nvGraphicFramePr>
        <p:xfrm>
          <a:off x="257175" y="179896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E958F7C-AF7F-E3CF-5155-7E4EDC6E332E}"/>
              </a:ext>
            </a:extLst>
          </p:cNvPr>
          <p:cNvSpPr txBox="1"/>
          <p:nvPr/>
        </p:nvSpPr>
        <p:spPr>
          <a:xfrm>
            <a:off x="2576513" y="4226510"/>
            <a:ext cx="6119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nova geração corria o risco de cometer o mesmo erro que seus pais: esquecer os feitos poderosos de Deus. Infelizmente, eles esqueceram e pagaram as consequências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Juizes</a:t>
            </a:r>
            <a:r>
              <a:rPr lang="pt-BR" sz="2000" b="1" noProof="0" dirty="0"/>
              <a:t> 3:7-8).</a:t>
            </a:r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66" y="447855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5" y="447220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96663-F28C-81E2-BC99-544F48CA83B4}"/>
              </a:ext>
            </a:extLst>
          </p:cNvPr>
          <p:cNvSpPr txBox="1"/>
          <p:nvPr/>
        </p:nvSpPr>
        <p:spPr>
          <a:xfrm>
            <a:off x="2576513" y="5502419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Quão importante, então, é que mantenhamos fresco em nossas mentes como Deus cuidou de nossos ancestrais e as vezes em que vimos com nossos próprios olhos a poderosa mão de Deus!</a:t>
            </a:r>
            <a:endParaRPr lang="pt-BR" sz="2000" b="1" noProof="0" dirty="0"/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7761" y="430530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68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1268</Words>
  <Application>Microsoft Office PowerPoint</Application>
  <PresentationFormat>Panorámica</PresentationFormat>
  <Paragraphs>63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79</cp:revision>
  <dcterms:created xsi:type="dcterms:W3CDTF">2025-09-23T16:48:06Z</dcterms:created>
  <dcterms:modified xsi:type="dcterms:W3CDTF">2025-10-02T05:43:07Z</dcterms:modified>
</cp:coreProperties>
</file>