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pt-BR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 o Senhor, teu Deus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pt-BR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Comportem-se conforme a vontade D'Ele</a:t>
          </a: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pt-BR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Obedeça aos seus mandamentos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pt-BR" sz="1900" b="1" noProof="0" dirty="0">
              <a:solidFill>
                <a:schemeClr val="tx1"/>
              </a:solidFill>
            </a:rPr>
            <a:t>Manter-se unidos firmemente a Ele</a:t>
          </a: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pt-BR" sz="1900" b="1" noProof="0" dirty="0">
              <a:solidFill>
                <a:schemeClr val="tx1"/>
              </a:solidFill>
            </a:rPr>
            <a:t>Sirva-O de todo coração e com todo o seu ser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t-BR" sz="1800" b="1" noProof="0" dirty="0"/>
            <a:t>O amor é o princípio que deve nos levar a Deus. Amamos Ele porque Ele nos amou primeiro (1Jo.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t-BR" sz="1800" b="1" noProof="0" dirty="0"/>
            <a:t>É assim que Josué indica o comportamento esperado daqueles que escolhem caminhar com Deus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t-BR" sz="1800" b="1" noProof="0" dirty="0"/>
            <a:t>A obediência é o resultado natural de um coração grato que entende o que Deus fez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t-BR" sz="1800" b="1" noProof="0" dirty="0"/>
            <a:t>Devemos nos apegar a Deus sem deixar que qualquer distração quebre essa união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t-BR" sz="1800" b="1" noProof="0" dirty="0"/>
            <a:t>Encontramos nosso verdadeiro propósito, realização e vida abundante quando servimos voluntariamente ao nosso Criador com amor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/>
            <a:t>Eles ouviram as acusações em silêncio</a:t>
          </a:r>
          <a:endParaRPr lang="pt-BR" sz="2000" noProof="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/>
            <a:t>Eles colocam Deus como testemunha</a:t>
          </a:r>
          <a:endParaRPr lang="pt-BR" sz="2000" noProof="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/>
            <a:t>Aceitaram ser punidos se tivessem pecado</a:t>
          </a:r>
          <a:endParaRPr lang="pt-BR" sz="2000" noProof="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/>
            <a:t>Eles expuseram suas verdadeiras motivações</a:t>
          </a:r>
          <a:endParaRPr lang="pt-BR" sz="2000" noProof="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pt-BR" sz="2000" b="1" noProof="0" dirty="0">
              <a:solidFill>
                <a:schemeClr val="tx1"/>
              </a:solidFill>
              <a:effectLst/>
              <a:latin typeface="+mn-lt"/>
            </a:rPr>
            <a:t>Pelo exemplo deles, podemos ver os passos necessários para restaurar a paz em situações semelhantes no que diz respeito à família, igreja e comunidade:</a:t>
          </a:r>
          <a:endParaRPr lang="pt-BR" sz="2000" noProof="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Não tirar conclusões precipitadas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Conversar sobre problemas antes de agir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Estar disposto a fazer sacrifícios para alcançar a unidade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Dando uma resposta gentil às acusações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Alegrem-se e bendizer a Deus quando a paz for restaurada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Comunicar nossos pensamentos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O amor é o princípio que deve nos levar a Deus. Amamos Ele porque Ele nos amou primeiro (1Jo.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 o Senhor, teu Deus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É assim que Josué indica o comportamento esperado daqueles que escolhem caminhar com Deus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Comportem-se conforme a vontade D'Ele</a:t>
          </a: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A obediência é o resultado natural de um coração grato que entende o que Deus fez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Obedeça aos seus mandamentos</a:t>
          </a: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Devemos nos apegar a Deus sem deixar que qualquer distração quebre essa união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solidFill>
                <a:schemeClr val="tx1"/>
              </a:solidFill>
            </a:rPr>
            <a:t>Manter-se unidos firmemente a Ele</a:t>
          </a: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noProof="0" dirty="0"/>
            <a:t>Encontramos nosso verdadeiro propósito, realização e vida abundante quando servimos voluntariamente ao nosso Criador com amor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>
              <a:solidFill>
                <a:schemeClr val="tx1"/>
              </a:solidFill>
            </a:rPr>
            <a:t>Sirva-O de todo coração e com todo o seu ser</a:t>
          </a: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Eles ouviram as acusações em silêncio</a:t>
          </a:r>
          <a:endParaRPr lang="pt-BR" sz="2000" kern="1200" noProof="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Eles colocam Deus como testemunha</a:t>
          </a:r>
          <a:endParaRPr lang="pt-BR" sz="2000" kern="1200" noProof="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Aceitaram ser punidos se tivessem pecado</a:t>
          </a:r>
          <a:endParaRPr lang="pt-BR" sz="2000" kern="1200" noProof="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Eles expuseram suas verdadeiras motivações</a:t>
          </a:r>
          <a:endParaRPr lang="pt-BR" sz="2000" kern="1200" noProof="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tx1"/>
              </a:solidFill>
              <a:effectLst/>
              <a:latin typeface="+mn-lt"/>
            </a:rPr>
            <a:t>Pelo exemplo deles, podemos ver os passos necessários para restaurar a paz em situações semelhantes no que diz respeito à família, igreja e comunidade:</a:t>
          </a:r>
          <a:endParaRPr lang="pt-BR" sz="2000" kern="1200" noProof="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Comunicar nossos pensamentos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Não tirar conclusões precipitadas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Conversar sobre problemas antes de agir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Estar disposto a fazer sacrifícios para alcançar a unidade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Dando uma resposta gentil às acusações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Alegrem-se e bendizer a Deus quando a paz for restaurada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pt-BR" sz="5400" b="1" spc="30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VIVENDO NA TERRA PROMETIDA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540468" y="6519446"/>
            <a:ext cx="348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11 de 13 de dezembro de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261224" y="4577572"/>
            <a:ext cx="72748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36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“A resposta gentil acalma a raiva, mas a agressiva provoca raiva” </a:t>
            </a:r>
            <a:r>
              <a:rPr kumimoji="0" lang="pt-BR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(Provérbios 15:1, </a:t>
            </a:r>
            <a:r>
              <a:rPr kumimoji="0" lang="pt-BR" sz="20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NVI</a:t>
            </a:r>
            <a:r>
              <a:rPr kumimoji="0" lang="pt-BR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948487" y="4161354"/>
            <a:ext cx="4762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9868A2"/>
                </a:solidFill>
              </a:rPr>
              <a:t>O discurso de despedida </a:t>
            </a:r>
            <a:r>
              <a:rPr lang="pt-BR" sz="2000" b="1" noProof="0" dirty="0">
                <a:solidFill>
                  <a:srgbClr val="9868A2"/>
                </a:solidFill>
              </a:rPr>
              <a:t>(Josué 22:1-8)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9B6260"/>
                </a:solidFill>
              </a:rPr>
              <a:t>A razão do conflito </a:t>
            </a:r>
            <a:r>
              <a:rPr lang="pt-BR" sz="2000" b="1" noProof="0" dirty="0">
                <a:solidFill>
                  <a:srgbClr val="9B6260"/>
                </a:solidFill>
              </a:rPr>
              <a:t>(Josué 22:10-12)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5F9199"/>
                </a:solidFill>
              </a:rPr>
              <a:t>As acusações </a:t>
            </a:r>
            <a:r>
              <a:rPr lang="pt-BR" sz="2000" b="1" noProof="0" dirty="0">
                <a:solidFill>
                  <a:srgbClr val="5F9199"/>
                </a:solidFill>
              </a:rPr>
              <a:t>(Josué 22:13-20)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729C63"/>
                </a:solidFill>
              </a:rPr>
              <a:t>A Resposta Gentil </a:t>
            </a:r>
            <a:r>
              <a:rPr lang="pt-BR" sz="2000" b="1" noProof="0" dirty="0">
                <a:solidFill>
                  <a:srgbClr val="729C63"/>
                </a:solidFill>
              </a:rPr>
              <a:t>(Josué 22:21-29)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9B8F61"/>
                </a:solidFill>
              </a:rPr>
              <a:t>Reconciliação </a:t>
            </a:r>
            <a:r>
              <a:rPr lang="pt-BR" sz="2000" b="1" noProof="0" dirty="0">
                <a:solidFill>
                  <a:srgbClr val="9B8F61"/>
                </a:solidFill>
              </a:rPr>
              <a:t>(Josué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Após vários anos de guerra, Israel havia conquistado Canaã, embora nem todos os seus habitantes ainda tivessem sido expulsos.</a:t>
            </a:r>
            <a:endParaRPr lang="pt-BR" sz="2000" b="1" noProof="0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1927532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Finalmente, chegou a hora da separação. Depois de abençoá-los e aconselhá-los a seguir os caminhos de Deus, Josué os mandou embora. Mas a despedida foi ofuscada por um grave mal-entendido que poderia facilmente ter acabado com a unidade do povo de Israel.</a:t>
            </a:r>
            <a:endParaRPr lang="pt-BR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69568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As duas tribos e meia que haviam tomado posse da parte oriental (Rubén, Gad e a meia-tribo de Manassés), e que haviam cruzado o Jordão para ajudar na conquista, cumpriram fielmente seu compromisso.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DISCURSO DE DESPEDIDA</a:t>
            </a:r>
            <a:endParaRPr lang="pt-BR" sz="4400" b="1" spc="30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 esforcem-se para cumprir fielmente o mandamento e a lei que Moisés, servo do Senhor, vos ordenou: amem o Senhor vosso Deus, comportem-se segundo a sua vontade, obedeçam aos seus mandamentos, fiem-se fiéis a ele e sirvam-no com todo o coração e com todo o vosso ser</a:t>
            </a:r>
            <a:r>
              <a:rPr lang="pt-BR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pt-BR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(Josué 22:5 </a:t>
            </a:r>
            <a:r>
              <a:rPr lang="pt-BR" sz="11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pt-BR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t-BR" b="1" noProof="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o Jordão seria uma separação entre as tribos, Josué deu conselhos sábios às duas tribos e meia para que pudessem permanecer fiéis</a:t>
            </a:r>
            <a:r>
              <a:rPr lang="pt-BR" sz="2000" b="1" noProof="0" dirty="0"/>
              <a:t> (Josué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10147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A RAZÃO DO CONFLITO</a:t>
            </a:r>
            <a:endParaRPr lang="pt-BR" sz="4400" b="1" noProof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quando chegaram às fronteiras do Jordão, que fica na terra de Canaã, os filhos de Rubén, os filhos de Gade e a meia tribo de Manassés construíram ali um altar junto ao Jordão, um altar de grande aparência</a:t>
            </a:r>
            <a:r>
              <a:rPr lang="pt-BR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t-BR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(Josué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Perto do local onde Josué ergueu um memorial à travessia milagrosa do Jordão, as duas tribos e meia construíram um altar semelhante ao altar do santuário</a:t>
            </a:r>
            <a:r>
              <a:rPr lang="pt-BR" sz="2000" b="1" noProof="0" dirty="0"/>
              <a:t> (Jos.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557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restante dos israelitas decidiu erradicar esse pecado atacando seus irmãos (Jos. 22:12). Mas Deus interveio para evitar uma guerra civil sangrenta. Ele criou pessoas que decidiram não julgar sem ter todas as provas; Eles deram o benefício da dúvida; e decidiram dar aos irmãos a chance de se explicarem</a:t>
            </a:r>
            <a:r>
              <a:rPr lang="pt-BR" sz="2000" b="1" noProof="0" dirty="0"/>
              <a:t> (Jos.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Esse ato foi interpretado como uma transgressão da lei que proibia oferecer sacrifícios em um local diferente do altar dos holocaustos do Santuário</a:t>
            </a:r>
            <a:r>
              <a:rPr lang="pt-BR" sz="2000" b="1" noProof="0" dirty="0"/>
              <a:t> (</a:t>
            </a:r>
            <a:r>
              <a:rPr lang="pt-BR" sz="2000" b="1" noProof="0" dirty="0" err="1"/>
              <a:t>Lv</a:t>
            </a:r>
            <a:r>
              <a:rPr lang="pt-BR" sz="2000" b="1" noProof="0" dirty="0"/>
              <a:t>.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Acontece que seu único erro foi não informar seus irmãos sobre suas intenções... Mas isso não é pecado</a:t>
            </a:r>
            <a:r>
              <a:rPr lang="pt-BR" sz="2000" b="1" noProof="0" dirty="0"/>
              <a:t>.</a:t>
            </a:r>
            <a:endParaRPr lang="pt-BR" sz="2000" noProof="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ACUSAÇÕES</a:t>
            </a:r>
            <a:endParaRPr lang="pt-BR" sz="5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Toda a congregação de Jeová diz: Que transgressão é essa com a qual vocês </a:t>
            </a:r>
            <a:r>
              <a:rPr lang="pt-B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transgridem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contra o Deus de Israel para se afastarem de seguir Jeová hoje, construindo um altar para vocês mesmos para serem rebeldes contra Jeová?</a:t>
            </a:r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pt-BR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(Josué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85925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Por que </a:t>
            </a:r>
            <a:r>
              <a:rPr lang="pt-BR" sz="2000" b="1" dirty="0" err="1"/>
              <a:t>Finéias</a:t>
            </a:r>
            <a:r>
              <a:rPr lang="pt-BR" sz="2000" b="1" dirty="0"/>
              <a:t> foi escolhido para presidir a comissão de inquérito (Jos. 22:13-14)?</a:t>
            </a:r>
            <a:r>
              <a:rPr lang="pt-BR" sz="2000" b="1" noProof="0" dirty="0"/>
              <a:t>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discurso de </a:t>
            </a:r>
            <a:r>
              <a:rPr lang="pt-BR" sz="2000" b="1" dirty="0" err="1"/>
              <a:t>Finéias</a:t>
            </a:r>
            <a:r>
              <a:rPr lang="pt-BR" sz="2000" b="1" dirty="0"/>
              <a:t> fazia muito sentido. Se sacrifícios fossem oferecidos no altar recém-erguido, Deus puniria todo Israel por isso</a:t>
            </a:r>
            <a:r>
              <a:rPr lang="pt-BR" sz="2000" b="1" noProof="0" dirty="0"/>
              <a:t> (Jos. 22:18b).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 err="1"/>
              <a:t>Finéas</a:t>
            </a:r>
            <a:r>
              <a:rPr lang="pt-BR" sz="2000" b="1" dirty="0"/>
              <a:t>, filho do sumo sacerdote, foi implacável em impedir o pecado em Baal-</a:t>
            </a:r>
            <a:r>
              <a:rPr lang="pt-BR" sz="2000" b="1" dirty="0" err="1"/>
              <a:t>Peor</a:t>
            </a:r>
            <a:r>
              <a:rPr lang="pt-BR" sz="2000" b="1" dirty="0"/>
              <a:t> (Núm. 25:7-8). Em seu discurso, uniu esse pecado ao pecado de </a:t>
            </a:r>
            <a:r>
              <a:rPr lang="pt-BR" sz="2000" b="1" dirty="0" err="1"/>
              <a:t>Acã</a:t>
            </a:r>
            <a:r>
              <a:rPr lang="pt-BR" sz="2000" b="1" dirty="0"/>
              <a:t>, e o equiparou àquele que as duas tribos e meia supostamente haviam cometido</a:t>
            </a:r>
            <a:r>
              <a:rPr lang="pt-BR" sz="2000" b="1" noProof="0" dirty="0"/>
              <a:t> (Jos.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No entanto, ele lhes deu a oportunidade de corrigir esse erro antes que cometessem o pecado: ofereceu-lhes o retorno ao lado do Jordão onde ficava o santuário</a:t>
            </a:r>
            <a:r>
              <a:rPr lang="pt-BR" sz="2000" b="1" noProof="0" dirty="0"/>
              <a:t> (Jos.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RESPOSTA GENTIL</a:t>
            </a:r>
            <a:endParaRPr lang="pt-BR" sz="4400" b="1" spc="3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construímos um altar para retornar ao Senhor, ou para sacrificar um holocausto ou oferenda, ou para oferecer ofertas de paz sobre ele, o próprio Senhor exigirá isso de nós</a:t>
            </a:r>
            <a:r>
              <a:rPr lang="pt-BR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t-BR" sz="1400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(Josué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As tribos de Rubén e Gade, e a meia tribo de Manassés, quando acusadas, agiram de maneira exemplar</a:t>
            </a:r>
            <a:r>
              <a:rPr lang="pt-BR" sz="2000" b="1" noProof="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836579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os israelitas não sabiam as motivações de seus irmãos para construir o altar, assumiam: rebelião, desejo de separação e punição divina</a:t>
            </a:r>
            <a:r>
              <a:rPr lang="pt-BR" sz="2000" b="1" noProof="0" dirty="0"/>
              <a:t>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Embora as tribos acusadas possam ter se sentido ofendidas por serem acusadas e reagido violentamente em sua defesa, a resposta gentil que deram evitou a guerra</a:t>
            </a:r>
            <a:r>
              <a:rPr lang="pt-BR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realidade era: desejo de permanecer unido aos irmãos e evitar uma futura separação pelos israelitas</a:t>
            </a:r>
            <a:r>
              <a:rPr lang="pt-BR" sz="2000" b="1" noProof="0" dirty="0"/>
              <a:t> </a:t>
            </a:r>
            <a:br>
              <a:rPr lang="pt-BR" sz="2000" b="1" noProof="0" dirty="0"/>
            </a:br>
            <a:r>
              <a:rPr lang="pt-BR" sz="2000" b="1" noProof="0" dirty="0"/>
              <a:t>(Jos.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RECONCILIAÇÃO</a:t>
            </a:r>
            <a:endParaRPr lang="pt-BR" sz="4400" b="1" spc="60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45616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noProof="0" dirty="0">
                <a:latin typeface="Comic Sans MS" panose="030F0702030302020204" pitchFamily="66" charset="0"/>
              </a:rPr>
              <a:t>“</a:t>
            </a:r>
            <a:r>
              <a:rPr lang="pt-BR" b="1" dirty="0">
                <a:latin typeface="Comic Sans MS" panose="030F0702030302020204" pitchFamily="66" charset="0"/>
              </a:rPr>
              <a:t>E a situação pareceu boa para os filhos de Israel, e os filhos de Israel louvaram a Deus; e não falavam mais em enfrentá-los em guerra, para destruir a terra que viviam os filhos de Ruben e os filhos de Gade</a:t>
            </a:r>
            <a:r>
              <a:rPr lang="pt-BR" b="1" noProof="0" dirty="0">
                <a:latin typeface="Comic Sans MS" panose="030F0702030302020204" pitchFamily="66" charset="0"/>
              </a:rPr>
              <a:t>” </a:t>
            </a:r>
            <a:r>
              <a:rPr lang="pt-BR" sz="1400" b="1" noProof="0" dirty="0">
                <a:latin typeface="Comic Sans MS" panose="030F0702030302020204" pitchFamily="66" charset="0"/>
              </a:rPr>
              <a:t>(Josué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568946"/>
            <a:ext cx="6581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Vendo que a acusação não estava correta, </a:t>
            </a:r>
            <a:r>
              <a:rPr lang="pt-BR" sz="2000" b="1" dirty="0" err="1">
                <a:solidFill>
                  <a:prstClr val="black"/>
                </a:solidFill>
              </a:rPr>
              <a:t>Finéias</a:t>
            </a:r>
            <a:r>
              <a:rPr lang="pt-BR" sz="2000" b="1" dirty="0">
                <a:solidFill>
                  <a:prstClr val="black"/>
                </a:solidFill>
              </a:rPr>
              <a:t> e a delegação israelita ficaram satisfeitos.—José. 22:30-31. Por sua vez, quando os israelitas souberam da verdade, alegraram-se e louvaram a Deus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(Jos.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601212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44767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onstantia" panose="02030602050306030303" pitchFamily="18" charset="0"/>
              </a:rPr>
              <a:t>“Os filhos de Gade e Ruben então gravaram em seu altar uma inscrição indicando o objeto para o qual havia sido erguido; e disseram: "É um testemunho entre nós que Jeová é Deus." Dessa forma, buscavam evitar futuras interpretações erradas e eliminar qualquer coisa que pudesse ser causa de tentação.
Quantas vezes dificuldades sérias surgem de uma simples interpretação equivocada, mesmo entre aqueles guiados pelos motivos mais dignos! E sem o exercício da cortesia e da paciência, que consequências graves e até fatais podem acontecer! […]
Censura e repreensão nunca conseguiram resgatar ninguém de uma opinião falsa, mas contribuíram para desviar muitos do caminho certo, induzindo-os a endurecer seus corações para não serem convencidos. Um espírito bondoso e uma postura cortês, gentil e paciente podem salvar os desviados e esconder uma infinidade de pecados”</a:t>
            </a:r>
            <a:endParaRPr lang="pt-BR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045937" y="6064597"/>
            <a:ext cx="4244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W. (Patriarcas e profetas, pág. 496-497)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1237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60</cp:revision>
  <dcterms:created xsi:type="dcterms:W3CDTF">2025-11-15T16:15:13Z</dcterms:created>
  <dcterms:modified xsi:type="dcterms:W3CDTF">2025-12-04T06:46:56Z</dcterms:modified>
</cp:coreProperties>
</file>