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0" r:id="rId4"/>
    <p:sldId id="257" r:id="rId5"/>
    <p:sldId id="258" r:id="rId6"/>
    <p:sldId id="259" r:id="rId7"/>
    <p:sldId id="326" r:id="rId8"/>
    <p:sldId id="325" r:id="rId9"/>
    <p:sldId id="262" r:id="rId10"/>
    <p:sldId id="327" r:id="rId11"/>
    <p:sldId id="328" r:id="rId12"/>
    <p:sldId id="322" r:id="rId13"/>
    <p:sldId id="323" r:id="rId14"/>
  </p:sldIdLst>
  <p:sldSz cx="12192000" cy="6858000"/>
  <p:notesSz cx="6858000" cy="9144000"/>
  <p:embeddedFontLst>
    <p:embeddedFont>
      <p:font typeface="Century Gothic" panose="020B0502020202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3" panose="05040102010807070707" pitchFamily="18" charset="2"/>
      <p:regular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26" d="100"/>
          <a:sy n="26" d="100"/>
        </p:scale>
        <p:origin x="96"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pt-BR" sz="1800" noProof="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pt-BR" sz="1800" b="1" noProof="0" dirty="0"/>
            <a:t>Nossos corpos serão espirituais, imortais e incorruptíveis (1 Coríntios 15:42-44, 50-54)</a:t>
          </a:r>
          <a:endParaRPr lang="pt-BR" sz="1800" noProof="0" dirty="0"/>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pt-BR" sz="1800" b="1" noProof="0" dirty="0"/>
            <a:t>Seremos glorificados (Col. 3:4;</a:t>
          </a:r>
          <a:br>
            <a:rPr lang="pt-BR" sz="1800" b="1" noProof="0" dirty="0"/>
          </a:br>
          <a:r>
            <a:rPr lang="pt-BR" sz="1800" b="1" noProof="0" dirty="0"/>
            <a:t>Fil. 3:21)</a:t>
          </a:r>
          <a:endParaRPr lang="pt-BR" sz="1800" noProof="0" dirty="0"/>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pt-BR" sz="1800" b="1" noProof="0" dirty="0"/>
            <a:t>Teremos um corpo físico, e nossos próprios olhos verão Deus (Jó 19:25-27)</a:t>
          </a:r>
          <a:endParaRPr lang="pt-BR" sz="1800" noProof="0" dirty="0"/>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47400">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r>
            <a:rPr lang="pt-BR" sz="1800" b="1" noProof="0" dirty="0">
              <a:effectLst>
                <a:outerShdw blurRad="38100" dist="38100" dir="2700000" algn="tl">
                  <a:srgbClr val="000000">
                    <a:alpha val="43137"/>
                  </a:srgbClr>
                </a:outerShdw>
              </a:effectLst>
            </a:rPr>
            <a:t>No que é verdade</a:t>
          </a:r>
          <a:endParaRPr lang="pt-BR" sz="1800" noProof="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es-ES" sz="1800">
            <a:effectLst>
              <a:outerShdw blurRad="38100" dist="38100" dir="2700000" algn="tl">
                <a:srgbClr val="000000">
                  <a:alpha val="43137"/>
                </a:srgbClr>
              </a:outerShdw>
            </a:effectLst>
          </a:endParaRPr>
        </a:p>
      </dgm:t>
    </dgm:pt>
    <dgm:pt modelId="{B2643D6D-33A7-48E3-8C94-015EFC215074}">
      <dgm:prSet custT="1"/>
      <dgm:spPr/>
      <dgm:t>
        <a:bodyPr/>
        <a:lstStyle/>
        <a:p>
          <a:r>
            <a:rPr lang="pt-BR" sz="1800" b="1" noProof="0" dirty="0">
              <a:effectLst>
                <a:outerShdw blurRad="38100" dist="38100" dir="2700000" algn="tl">
                  <a:srgbClr val="000000">
                    <a:alpha val="43137"/>
                  </a:srgbClr>
                </a:outerShdw>
              </a:effectLst>
            </a:rPr>
            <a:t>No honesto</a:t>
          </a:r>
          <a:endParaRPr lang="pt-BR" sz="1800" noProof="0" dirty="0">
            <a:effectLst>
              <a:outerShdw blurRad="38100" dist="38100" dir="2700000" algn="tl">
                <a:srgbClr val="000000">
                  <a:alpha val="43137"/>
                </a:srgbClr>
              </a:outerShdw>
            </a:effectLst>
          </a:endParaRPr>
        </a:p>
      </dgm:t>
    </dgm:pt>
    <dgm:pt modelId="{EA50FC4C-0208-447B-A18B-E5DB7ACE34A8}" type="parTrans" cxnId="{24272D08-E834-45C2-95DE-B123B86C5611}">
      <dgm:prSet/>
      <dgm:spPr/>
      <dgm:t>
        <a:bodyPr/>
        <a:lstStyle/>
        <a:p>
          <a:endParaRPr lang="es-ES" sz="1800">
            <a:effectLst>
              <a:outerShdw blurRad="38100" dist="38100" dir="2700000" algn="tl">
                <a:srgbClr val="000000">
                  <a:alpha val="43137"/>
                </a:srgbClr>
              </a:outerShdw>
            </a:effectLst>
          </a:endParaRPr>
        </a:p>
      </dgm:t>
    </dgm:pt>
    <dgm:pt modelId="{EBC951EB-AEC6-4B84-B460-C1FD0329685B}" type="sibTrans" cxnId="{24272D08-E834-45C2-95DE-B123B86C5611}">
      <dgm:prSet custT="1"/>
      <dgm:spPr/>
      <dgm:t>
        <a:bodyPr/>
        <a:lstStyle/>
        <a:p>
          <a:endParaRPr lang="es-ES" sz="180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r>
            <a:rPr lang="pt-BR" sz="1800" b="1" noProof="0" dirty="0">
              <a:effectLst>
                <a:outerShdw blurRad="38100" dist="38100" dir="2700000" algn="tl">
                  <a:srgbClr val="000000">
                    <a:alpha val="43137"/>
                  </a:srgbClr>
                </a:outerShdw>
              </a:effectLst>
            </a:rPr>
            <a:t>No</a:t>
          </a:r>
          <a:br>
            <a:rPr lang="pt-BR" sz="1800" b="1" noProof="0" dirty="0">
              <a:effectLst>
                <a:outerShdw blurRad="38100" dist="38100" dir="2700000" algn="tl">
                  <a:srgbClr val="000000">
                    <a:alpha val="43137"/>
                  </a:srgbClr>
                </a:outerShdw>
              </a:effectLst>
            </a:rPr>
          </a:br>
          <a:r>
            <a:rPr lang="pt-BR" sz="1800" b="1" noProof="0" dirty="0">
              <a:effectLst>
                <a:outerShdw blurRad="38100" dist="38100" dir="2700000" algn="tl">
                  <a:srgbClr val="000000">
                    <a:alpha val="43137"/>
                  </a:srgbClr>
                </a:outerShdw>
              </a:effectLst>
            </a:rPr>
            <a:t> justo</a:t>
          </a:r>
          <a:endParaRPr lang="pt-BR" sz="1800" noProof="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es-ES" sz="1800">
            <a:effectLst>
              <a:outerShdw blurRad="38100" dist="38100" dir="2700000" algn="tl">
                <a:srgbClr val="000000">
                  <a:alpha val="43137"/>
                </a:srgbClr>
              </a:outerShdw>
            </a:effectLst>
          </a:endParaRPr>
        </a:p>
      </dgm:t>
    </dgm:pt>
    <dgm:pt modelId="{49E7B55F-A7C0-47EA-9012-446B999A3E1A}">
      <dgm:prSet custT="1"/>
      <dgm:spPr/>
      <dgm:t>
        <a:bodyPr/>
        <a:lstStyle/>
        <a:p>
          <a:r>
            <a:rPr lang="pt-BR" sz="1800" b="1" noProof="0" dirty="0">
              <a:effectLst>
                <a:outerShdw blurRad="38100" dist="38100" dir="2700000" algn="tl">
                  <a:srgbClr val="000000">
                    <a:alpha val="43137"/>
                  </a:srgbClr>
                </a:outerShdw>
              </a:effectLst>
            </a:rPr>
            <a:t>No </a:t>
          </a:r>
          <a:br>
            <a:rPr lang="pt-BR" sz="1800" b="1" noProof="0" dirty="0">
              <a:effectLst>
                <a:outerShdw blurRad="38100" dist="38100" dir="2700000" algn="tl">
                  <a:srgbClr val="000000">
                    <a:alpha val="43137"/>
                  </a:srgbClr>
                </a:outerShdw>
              </a:effectLst>
            </a:rPr>
          </a:br>
          <a:r>
            <a:rPr lang="pt-BR" sz="1800" b="1" noProof="0" dirty="0">
              <a:effectLst>
                <a:outerShdw blurRad="38100" dist="38100" dir="2700000" algn="tl">
                  <a:srgbClr val="000000">
                    <a:alpha val="43137"/>
                  </a:srgbClr>
                </a:outerShdw>
              </a:effectLst>
            </a:rPr>
            <a:t>puro</a:t>
          </a:r>
          <a:endParaRPr lang="pt-BR" sz="1800" noProof="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es-ES" sz="1800">
            <a:effectLst>
              <a:outerShdw blurRad="38100" dist="38100" dir="2700000" algn="tl">
                <a:srgbClr val="000000">
                  <a:alpha val="43137"/>
                </a:srgbClr>
              </a:outerShdw>
            </a:effectLst>
          </a:endParaRPr>
        </a:p>
      </dgm:t>
    </dgm:pt>
    <dgm:pt modelId="{06320EA7-06DB-4835-B4F6-8B924AC47908}">
      <dgm:prSet custT="1"/>
      <dgm:spPr/>
      <dgm:t>
        <a:bodyPr/>
        <a:lstStyle/>
        <a:p>
          <a:r>
            <a:rPr lang="pt-BR" sz="1800" b="1" noProof="0" dirty="0">
              <a:effectLst>
                <a:outerShdw blurRad="38100" dist="38100" dir="2700000" algn="tl">
                  <a:srgbClr val="000000">
                    <a:alpha val="43137"/>
                  </a:srgbClr>
                </a:outerShdw>
              </a:effectLst>
            </a:rPr>
            <a:t>No amável</a:t>
          </a:r>
          <a:endParaRPr lang="pt-BR" sz="1800" noProof="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es-ES" sz="180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pt-BR" sz="1800" b="1" noProof="0" dirty="0">
              <a:effectLst>
                <a:outerShdw blurRad="38100" dist="38100" dir="2700000" algn="tl">
                  <a:srgbClr val="000000">
                    <a:alpha val="43137"/>
                  </a:srgbClr>
                </a:outerShdw>
              </a:effectLst>
            </a:rPr>
            <a:t>No que é de boa fama</a:t>
          </a:r>
          <a:endParaRPr lang="pt-BR" sz="1800" noProof="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es-ES" sz="1800">
            <a:effectLst>
              <a:outerShdw blurRad="38100" dist="38100" dir="2700000" algn="tl">
                <a:srgbClr val="000000">
                  <a:alpha val="43137"/>
                </a:srgbClr>
              </a:outerShdw>
            </a:effectLst>
          </a:endParaRPr>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1141BFDF-95E8-4D91-97CE-5CCE188BFFD9}" type="pres">
      <dgm:prSet presAssocID="{B2643D6D-33A7-48E3-8C94-015EFC215074}" presName="node" presStyleLbl="node1" presStyleIdx="1" presStyleCnt="6" custScaleX="120792">
        <dgm:presLayoutVars>
          <dgm:bulletEnabled val="1"/>
        </dgm:presLayoutVars>
      </dgm:prSet>
      <dgm:spPr/>
    </dgm:pt>
    <dgm:pt modelId="{A0627442-0053-4F4F-B4CA-4D5C4565DAC1}" type="pres">
      <dgm:prSet presAssocID="{EBC951EB-AEC6-4B84-B460-C1FD0329685B}" presName="sibTrans" presStyleLbl="sibTrans2D1" presStyleIdx="1" presStyleCnt="6" custLinFactX="21260" custLinFactNeighborX="100000"/>
      <dgm:spPr/>
    </dgm:pt>
    <dgm:pt modelId="{FC2A3394-DDD4-43B7-8A17-453F6B7C347E}" type="pres">
      <dgm:prSet presAssocID="{EBC951EB-AEC6-4B84-B460-C1FD0329685B}"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24272D08-E834-45C2-95DE-B123B86C5611}" srcId="{C7A690D5-EAA0-427B-88B2-EEF082277BFC}" destId="{B2643D6D-33A7-48E3-8C94-015EFC215074}" srcOrd="1" destOrd="0" parTransId="{EA50FC4C-0208-447B-A18B-E5DB7ACE34A8}" sibTransId="{EBC951EB-AEC6-4B84-B460-C1FD0329685B}"/>
    <dgm:cxn modelId="{9F8D130C-B1BC-4BF6-898A-F95306B5DF01}" type="presOf" srcId="{B2643D6D-33A7-48E3-8C94-015EFC215074}" destId="{1141BFDF-95E8-4D91-97CE-5CCE188BFFD9}"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72A9D8CF-5501-46C3-8276-AB55A77FC7F0}" type="presOf" srcId="{EBC951EB-AEC6-4B84-B460-C1FD0329685B}" destId="{FC2A3394-DDD4-43B7-8A17-453F6B7C347E}" srcOrd="1"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46E94FDA-B81D-4DF3-AFDA-05301A31F133}" type="presOf" srcId="{EBC951EB-AEC6-4B84-B460-C1FD0329685B}" destId="{A0627442-0053-4F4F-B4CA-4D5C4565DAC1}" srcOrd="0" destOrd="0" presId="urn:microsoft.com/office/officeart/2005/8/layout/cycle2"/>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17ED4B93-6104-4D66-A83F-2F8F77AC7608}" type="presParOf" srcId="{96B1FDB1-ACF4-4840-9E2E-8D210ED07C56}" destId="{1141BFDF-95E8-4D91-97CE-5CCE188BFFD9}" srcOrd="2" destOrd="0" presId="urn:microsoft.com/office/officeart/2005/8/layout/cycle2"/>
    <dgm:cxn modelId="{0A5883D2-B23D-480E-A147-9580F351EBDD}" type="presParOf" srcId="{96B1FDB1-ACF4-4840-9E2E-8D210ED07C56}" destId="{A0627442-0053-4F4F-B4CA-4D5C4565DAC1}" srcOrd="3" destOrd="0" presId="urn:microsoft.com/office/officeart/2005/8/layout/cycle2"/>
    <dgm:cxn modelId="{8C319641-C0FA-4EEE-A322-BDBB5B62668D}" type="presParOf" srcId="{A0627442-0053-4F4F-B4CA-4D5C4565DAC1}" destId="{FC2A3394-DDD4-43B7-8A17-453F6B7C347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pt-BR" sz="2000" b="1" noProof="0" dirty="0">
              <a:solidFill>
                <a:schemeClr val="tx1"/>
              </a:solidFill>
            </a:rPr>
            <a:t>A salvação um ente querido ou amigo (1 Tim. 2: 3, 4)</a:t>
          </a:r>
          <a:endParaRPr lang="pt-BR" sz="2000" noProof="0"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pt-BR" sz="2000" b="1" noProof="0" dirty="0">
              <a:solidFill>
                <a:schemeClr val="tx1"/>
              </a:solidFill>
            </a:rPr>
            <a:t>Coragem para Compartilhar Nossa Fé (Apoc. 22: 17)</a:t>
          </a:r>
          <a:endParaRPr lang="pt-BR" sz="2000" noProof="0" dirty="0">
            <a:solidFill>
              <a:schemeClr val="tx1"/>
            </a:solidFill>
          </a:endParaRP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pt-BR" sz="2000" b="1" noProof="0" dirty="0">
              <a:solidFill>
                <a:schemeClr val="tx1"/>
              </a:solidFill>
            </a:rPr>
            <a:t>Perdão quando confessamos e abandonamos o mal (1 João 1:9)</a:t>
          </a:r>
          <a:endParaRPr lang="pt-BR" sz="2000" noProof="0" dirty="0">
            <a:solidFill>
              <a:schemeClr val="tx1"/>
            </a:solidFill>
          </a:endParaRP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pt-BR" sz="2000" b="1" noProof="0" dirty="0">
              <a:solidFill>
                <a:schemeClr val="tx1"/>
              </a:solidFill>
            </a:rPr>
            <a:t>Força para obedecer aos mandamentos de Deus (Heb. 13: 20, 21)</a:t>
          </a:r>
          <a:endParaRPr lang="pt-BR" sz="2000" noProof="0" dirty="0">
            <a:solidFill>
              <a:schemeClr val="tx1"/>
            </a:solidFill>
          </a:endParaRP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pt-BR" sz="2000" b="1" noProof="0" dirty="0">
              <a:effectLst>
                <a:outerShdw blurRad="38100" dist="38100" dir="2700000" algn="tl">
                  <a:srgbClr val="000000">
                    <a:alpha val="43137"/>
                  </a:srgbClr>
                </a:outerShdw>
              </a:effectLst>
            </a:rPr>
            <a:t>Amor por aqueles que nos odeiam e nos maltratam (Mat. 5: 44)</a:t>
          </a:r>
          <a:endParaRPr lang="pt-BR" sz="2000" noProof="0" dirty="0">
            <a:effectLst>
              <a:outerShdw blurRad="38100" dist="38100" dir="2700000" algn="tl">
                <a:srgbClr val="000000">
                  <a:alpha val="43137"/>
                </a:srgbClr>
              </a:outerShdw>
            </a:effectLst>
          </a:endParaRP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pt-BR" sz="2000" b="1" noProof="0" dirty="0">
              <a:effectLst>
                <a:outerShdw blurRad="38100" dist="38100" dir="2700000" algn="tl">
                  <a:srgbClr val="000000">
                    <a:alpha val="43137"/>
                  </a:srgbClr>
                </a:outerShdw>
              </a:effectLst>
            </a:rPr>
            <a:t>Sabedoria em situações difíceis (Tiago 1:5)</a:t>
          </a:r>
          <a:endParaRPr lang="pt-BR" sz="2000" noProof="0" dirty="0">
            <a:effectLst>
              <a:outerShdw blurRad="38100" dist="38100" dir="2700000" algn="tl">
                <a:srgbClr val="000000">
                  <a:alpha val="43137"/>
                </a:srgbClr>
              </a:outerShdw>
            </a:effectLst>
          </a:endParaRP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pt-BR" sz="2000" b="1" noProof="0" dirty="0">
              <a:effectLst>
                <a:outerShdw blurRad="38100" dist="38100" dir="2700000" algn="tl">
                  <a:srgbClr val="000000">
                    <a:alpha val="43137"/>
                  </a:srgbClr>
                </a:outerShdw>
              </a:effectLst>
            </a:rPr>
            <a:t>Compreender a verdade revelada na Palavra de Deus (João 8:32)</a:t>
          </a:r>
          <a:endParaRPr lang="pt-BR" sz="2000" noProof="0" dirty="0">
            <a:effectLst>
              <a:outerShdw blurRad="38100" dist="38100" dir="2700000" algn="tl">
                <a:srgbClr val="000000">
                  <a:alpha val="43137"/>
                </a:srgbClr>
              </a:outerShdw>
            </a:effectLst>
          </a:endParaRP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35361">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60785" y="14060"/>
          <a:ext cx="3312904" cy="5219979"/>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pt-BR" sz="1800" kern="1200" noProof="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822580" y="29994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pt-BR" sz="1800" b="1" kern="1200" noProof="0" dirty="0"/>
            <a:t>Teremos um corpo físico, e nossos próprios olhos verão Deus (Jó 19:25-27)</a:t>
          </a:r>
          <a:endParaRPr lang="pt-BR" sz="1800" kern="1200" noProof="0" dirty="0"/>
        </a:p>
      </dsp:txBody>
      <dsp:txXfrm>
        <a:off x="3822580" y="29994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18703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pt-BR" sz="1800" b="1" kern="1200" noProof="0" dirty="0"/>
            <a:t>Nossos corpos serão espirituais, imortais e incorruptíveis (1 Coríntios 15:42-44, 50-54)</a:t>
          </a:r>
          <a:endParaRPr lang="pt-BR" sz="1800" kern="1200" noProof="0" dirty="0"/>
        </a:p>
      </dsp:txBody>
      <dsp:txXfrm>
        <a:off x="3822580" y="2187034"/>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pt-BR" sz="1800" b="1" kern="1200" noProof="0" dirty="0"/>
            <a:t>Seremos glorificados (Col. 3:4;</a:t>
          </a:r>
          <a:br>
            <a:rPr lang="pt-BR" sz="1800" b="1" kern="1200" noProof="0" dirty="0"/>
          </a:br>
          <a:r>
            <a:rPr lang="pt-BR" sz="1800" b="1" kern="1200" noProof="0" dirty="0"/>
            <a:t>Fil. 3:21)</a:t>
          </a:r>
          <a:endParaRPr lang="pt-BR" sz="1800" kern="1200" noProof="0" dirty="0"/>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que é verdade</a:t>
          </a:r>
          <a:endParaRPr lang="pt-BR" sz="1800" kern="1200" noProof="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39595" y="968863"/>
          <a:ext cx="245021"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3344212" y="1039518"/>
        <a:ext cx="171515" cy="265470"/>
      </dsp:txXfrm>
    </dsp:sp>
    <dsp:sp modelId="{1141BFDF-95E8-4D91-97CE-5CCE188BFFD9}">
      <dsp:nvSpPr>
        <dsp:cNvPr id="0" name=""/>
        <dsp:cNvSpPr/>
      </dsp:nvSpPr>
      <dsp:spPr>
        <a:xfrm>
          <a:off x="3555836" y="985647"/>
          <a:ext cx="1583539" cy="131096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honesto</a:t>
          </a:r>
          <a:endParaRPr lang="pt-BR" sz="1800" kern="1200" noProof="0" dirty="0">
            <a:effectLst>
              <a:outerShdw blurRad="38100" dist="38100" dir="2700000" algn="tl">
                <a:srgbClr val="000000">
                  <a:alpha val="43137"/>
                </a:srgbClr>
              </a:outerShdw>
            </a:effectLst>
          </a:endParaRPr>
        </a:p>
      </dsp:txBody>
      <dsp:txXfrm>
        <a:off x="3787740" y="1177633"/>
        <a:ext cx="1119731" cy="926991"/>
      </dsp:txXfrm>
    </dsp:sp>
    <dsp:sp modelId="{A0627442-0053-4F4F-B4CA-4D5C4565DAC1}">
      <dsp:nvSpPr>
        <dsp:cNvPr id="0" name=""/>
        <dsp:cNvSpPr/>
      </dsp:nvSpPr>
      <dsp:spPr>
        <a:xfrm rot="5400000">
          <a:off x="4596057"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648355"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a:t>
          </a:r>
          <a:br>
            <a:rPr lang="pt-BR" sz="1800" b="1" kern="1200" noProof="0" dirty="0">
              <a:effectLst>
                <a:outerShdw blurRad="38100" dist="38100" dir="2700000" algn="tl">
                  <a:srgbClr val="000000">
                    <a:alpha val="43137"/>
                  </a:srgbClr>
                </a:outerShdw>
              </a:effectLst>
            </a:rPr>
          </a:br>
          <a:r>
            <a:rPr lang="pt-BR" sz="1800" b="1" kern="1200" noProof="0" dirty="0">
              <a:effectLst>
                <a:outerShdw blurRad="38100" dist="38100" dir="2700000" algn="tl">
                  <a:srgbClr val="000000">
                    <a:alpha val="43137"/>
                  </a:srgbClr>
                </a:outerShdw>
              </a:effectLst>
            </a:rPr>
            <a:t> justo</a:t>
          </a:r>
          <a:endParaRPr lang="pt-BR" sz="1800" kern="1200" noProof="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a:t>
          </a:r>
          <a:br>
            <a:rPr lang="pt-BR" sz="1800" b="1" kern="1200" noProof="0" dirty="0">
              <a:effectLst>
                <a:outerShdw blurRad="38100" dist="38100" dir="2700000" algn="tl">
                  <a:srgbClr val="000000">
                    <a:alpha val="43137"/>
                  </a:srgbClr>
                </a:outerShdw>
              </a:effectLst>
            </a:rPr>
          </a:br>
          <a:r>
            <a:rPr lang="pt-BR" sz="1800" b="1" kern="1200" noProof="0" dirty="0">
              <a:effectLst>
                <a:outerShdw blurRad="38100" dist="38100" dir="2700000" algn="tl">
                  <a:srgbClr val="000000">
                    <a:alpha val="43137"/>
                  </a:srgbClr>
                </a:outerShdw>
              </a:effectLst>
            </a:rPr>
            <a:t>puro</a:t>
          </a:r>
          <a:endParaRPr lang="pt-BR" sz="1800" kern="1200" noProof="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00000">
          <a:off x="1612881" y="3963075"/>
          <a:ext cx="248565"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1682455" y="4070207"/>
        <a:ext cx="173996" cy="265470"/>
      </dsp:txXfrm>
    </dsp:sp>
    <dsp:sp modelId="{8A77F301-51BC-4CD4-9F81-E28C0D908C54}">
      <dsp:nvSpPr>
        <dsp:cNvPr id="0" name=""/>
        <dsp:cNvSpPr/>
      </dsp:nvSpPr>
      <dsp:spPr>
        <a:xfrm>
          <a:off x="145769" y="2954450"/>
          <a:ext cx="1583539" cy="131096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amável</a:t>
          </a:r>
          <a:endParaRPr lang="pt-BR" sz="1800" kern="1200" noProof="0" dirty="0">
            <a:effectLst>
              <a:outerShdw blurRad="38100" dist="38100" dir="2700000" algn="tl">
                <a:srgbClr val="000000">
                  <a:alpha val="43137"/>
                </a:srgbClr>
              </a:outerShdw>
            </a:effectLst>
          </a:endParaRPr>
        </a:p>
      </dsp:txBody>
      <dsp:txXfrm>
        <a:off x="377673" y="3146436"/>
        <a:ext cx="1119731" cy="926991"/>
      </dsp:txXfrm>
    </dsp:sp>
    <dsp:sp modelId="{D014681F-0BDE-494B-BF50-85790A42B6FB}">
      <dsp:nvSpPr>
        <dsp:cNvPr id="0" name=""/>
        <dsp:cNvSpPr/>
      </dsp:nvSpPr>
      <dsp:spPr>
        <a:xfrm rot="16200000">
          <a:off x="360097" y="2414173"/>
          <a:ext cx="34865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12395" y="2554961"/>
        <a:ext cx="244058"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que é de boa fama</a:t>
          </a:r>
          <a:endParaRPr lang="pt-BR" sz="1800" kern="1200" noProof="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A salvação um ente querido ou amigo (1 Tim. 2: 3, 4)</a:t>
          </a:r>
          <a:endParaRPr lang="pt-BR" sz="2000" kern="1200" noProof="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Coragem para Compartilhar Nossa Fé (Apoc. 22: 17)</a:t>
          </a:r>
          <a:endParaRPr lang="pt-BR" sz="2000" kern="1200" noProof="0" dirty="0">
            <a:solidFill>
              <a:schemeClr val="tx1"/>
            </a:solidFill>
          </a:endParaRP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72462"/>
          <a:ext cx="8621796" cy="396000"/>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Perdão quando confessamos e abandonamos o mal (1 João 1:9)</a:t>
          </a:r>
          <a:endParaRPr lang="pt-BR" sz="2000" kern="1200" noProof="0" dirty="0">
            <a:solidFill>
              <a:schemeClr val="tx1"/>
            </a:solidFill>
          </a:endParaRPr>
        </a:p>
      </dsp:txBody>
      <dsp:txXfrm>
        <a:off x="637064" y="972462"/>
        <a:ext cx="8621796" cy="396000"/>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Força para obedecer aos mandamentos de Deus (Heb. 13: 20, 21)</a:t>
          </a:r>
          <a:endParaRPr lang="pt-BR" sz="2000" kern="1200" noProof="0" dirty="0">
            <a:solidFill>
              <a:schemeClr val="tx1"/>
            </a:solidFill>
          </a:endParaRP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Amor por aqueles que nos odeiam e nos maltratam (Mat. 5: 44)</a:t>
          </a:r>
          <a:endParaRPr lang="pt-BR" sz="2000" kern="1200" noProof="0" dirty="0">
            <a:effectLst>
              <a:outerShdw blurRad="38100" dist="38100" dir="2700000" algn="tl">
                <a:srgbClr val="000000">
                  <a:alpha val="43137"/>
                </a:srgbClr>
              </a:outerShdw>
            </a:effectLst>
          </a:endParaRP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Sabedoria em situações difíceis (Tiago 1:5)</a:t>
          </a:r>
          <a:endParaRPr lang="pt-BR" sz="2000" kern="1200" noProof="0" dirty="0">
            <a:effectLst>
              <a:outerShdw blurRad="38100" dist="38100" dir="2700000" algn="tl">
                <a:srgbClr val="000000">
                  <a:alpha val="43137"/>
                </a:srgbClr>
              </a:outerShdw>
            </a:effectLst>
          </a:endParaRP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Compreender a verdade revelada na Palavra de Deus (João 8:32)</a:t>
          </a:r>
          <a:endParaRPr lang="pt-BR" sz="2000" kern="1200" noProof="0" dirty="0">
            <a:effectLst>
              <a:outerShdw blurRad="38100" dist="38100" dir="2700000" algn="tl">
                <a:srgbClr val="000000">
                  <a:alpha val="43137"/>
                </a:srgbClr>
              </a:outerShdw>
            </a:effectLst>
          </a:endParaRP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08/02/2026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08/02/2026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08/02/2026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08/02/2026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eg"/><Relationship Id="rId7" Type="http://schemas.openxmlformats.org/officeDocument/2006/relationships/diagramColors" Target="../diagrams/colors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3.jpg"/><Relationship Id="rId4" Type="http://schemas.openxmlformats.org/officeDocument/2006/relationships/diagramData" Target="../diagrams/data3.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1.jpeg"/><Relationship Id="rId4" Type="http://schemas.openxmlformats.org/officeDocument/2006/relationships/image" Target="../media/image30.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E44A40-A50D-F516-F15D-7748D403D719}"/>
              </a:ext>
            </a:extLst>
          </p:cNvPr>
          <p:cNvSpPr txBox="1"/>
          <p:nvPr/>
        </p:nvSpPr>
        <p:spPr>
          <a:xfrm>
            <a:off x="6096000" y="3746933"/>
            <a:ext cx="5675697" cy="2308324"/>
          </a:xfrm>
          <a:prstGeom prst="rect">
            <a:avLst/>
          </a:prstGeom>
          <a:noFill/>
        </p:spPr>
        <p:txBody>
          <a:bodyPr wrap="square" rtlCol="0">
            <a:spAutoFit/>
            <a:scene3d>
              <a:camera prst="orthographicFront"/>
              <a:lightRig rig="chilly" dir="t"/>
            </a:scene3d>
            <a:sp3d extrusionH="57150" contourW="19050">
              <a:bevelT w="69850" h="38100" prst="cross"/>
              <a:contourClr>
                <a:srgbClr val="836A25"/>
              </a:contourClr>
            </a:sp3d>
          </a:bodyPr>
          <a:lstStyle/>
          <a:p>
            <a:pPr algn="ctr"/>
            <a:r>
              <a:rPr lang="pt-BR"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rPr>
              <a:t>CIDADANIA CELESTIAL</a:t>
            </a:r>
          </a:p>
        </p:txBody>
      </p:sp>
      <p:sp>
        <p:nvSpPr>
          <p:cNvPr id="5" name="CuadroTexto 4">
            <a:extLst>
              <a:ext uri="{FF2B5EF4-FFF2-40B4-BE49-F238E27FC236}">
                <a16:creationId xmlns:a16="http://schemas.microsoft.com/office/drawing/2014/main" id="{EAB21358-D144-A200-351C-C04D0194FD93}"/>
              </a:ext>
            </a:extLst>
          </p:cNvPr>
          <p:cNvSpPr txBox="1"/>
          <p:nvPr/>
        </p:nvSpPr>
        <p:spPr>
          <a:xfrm>
            <a:off x="3312655" y="6472990"/>
            <a:ext cx="3267818" cy="338554"/>
          </a:xfrm>
          <a:prstGeom prst="rect">
            <a:avLst/>
          </a:prstGeom>
          <a:noFill/>
        </p:spPr>
        <p:txBody>
          <a:bodyPr wrap="none" rtlCol="0">
            <a:spAutoFit/>
          </a:bodyPr>
          <a:lstStyle/>
          <a:p>
            <a:pPr algn="r"/>
            <a:r>
              <a:rPr lang="pt-BR" sz="1600" b="1" noProof="0" dirty="0">
                <a:solidFill>
                  <a:srgbClr val="DAC17C"/>
                </a:solidFill>
                <a:effectLst>
                  <a:outerShdw blurRad="38100" dist="38100" dir="2700000" algn="tl">
                    <a:srgbClr val="000000">
                      <a:alpha val="43137"/>
                    </a:srgbClr>
                  </a:outerShdw>
                </a:effectLst>
              </a:rPr>
              <a:t>Lição 7 de 14 de fevereiro de 2026</a:t>
            </a:r>
          </a:p>
        </p:txBody>
      </p:sp>
    </p:spTree>
    <p:extLst>
      <p:ext uri="{BB962C8B-B14F-4D97-AF65-F5344CB8AC3E}">
        <p14:creationId xmlns:p14="http://schemas.microsoft.com/office/powerpoint/2010/main" val="29707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78935" y="1370157"/>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0"/>
            <a:ext cx="12192000" cy="769441"/>
          </a:xfrm>
          <a:prstGeom prst="rect">
            <a:avLst/>
          </a:prstGeom>
          <a:noFill/>
        </p:spPr>
        <p:txBody>
          <a:bodyPr wrap="square">
            <a:spAutoFit/>
          </a:bodyPr>
          <a:lstStyle/>
          <a:p>
            <a:pPr algn="ctr"/>
            <a:r>
              <a:rPr lang="pt-BR"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CONTENTAMENTO</a:t>
            </a:r>
          </a:p>
        </p:txBody>
      </p:sp>
      <p:sp>
        <p:nvSpPr>
          <p:cNvPr id="4" name="CuadroTexto 3">
            <a:extLst>
              <a:ext uri="{FF2B5EF4-FFF2-40B4-BE49-F238E27FC236}">
                <a16:creationId xmlns:a16="http://schemas.microsoft.com/office/drawing/2014/main" id="{AED300A5-00F4-ED3A-79F0-4F2DFDDE3406}"/>
              </a:ext>
            </a:extLst>
          </p:cNvPr>
          <p:cNvSpPr txBox="1"/>
          <p:nvPr/>
        </p:nvSpPr>
        <p:spPr>
          <a:xfrm>
            <a:off x="1" y="691247"/>
            <a:ext cx="12192000" cy="369332"/>
          </a:xfrm>
          <a:prstGeom prst="rect">
            <a:avLst/>
          </a:prstGeom>
          <a:noFill/>
        </p:spPr>
        <p:txBody>
          <a:bodyPr wrap="square">
            <a:spAutoFit/>
          </a:bodyPr>
          <a:lstStyle/>
          <a:p>
            <a:pPr algn="ctr"/>
            <a:r>
              <a:rPr lang="pt-BR"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“Meu Deus suprirá toda a sua falta segundo suas riquezas em glória em Cristo Jesus” </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pt-BR" sz="1400" b="1" noProof="0"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Flp</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4:19)</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286700"/>
            <a:ext cx="3298997" cy="1938992"/>
          </a:xfrm>
          <a:prstGeom prst="rect">
            <a:avLst/>
          </a:prstGeom>
          <a:noFill/>
        </p:spPr>
        <p:txBody>
          <a:bodyPr wrap="square" rtlCol="0">
            <a:spAutoFit/>
          </a:bodyPr>
          <a:lstStyle/>
          <a:p>
            <a:pPr>
              <a:spcBef>
                <a:spcPts val="600"/>
              </a:spcBef>
            </a:pPr>
            <a:r>
              <a:rPr lang="pt-BR" sz="2000" b="1" dirty="0"/>
              <a:t>Estamos felizes; não somos afligidos por nada; temos paz; Nossos pensamentos são puros. Temos uma vida perfeita e plena... Ou não?</a:t>
            </a:r>
            <a:endParaRPr lang="pt-BR" sz="2000" b="1" noProof="0" dirty="0"/>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239537"/>
            <a:ext cx="4975122" cy="1015663"/>
          </a:xfrm>
          <a:prstGeom prst="rect">
            <a:avLst/>
          </a:prstGeom>
          <a:noFill/>
        </p:spPr>
        <p:txBody>
          <a:bodyPr wrap="square">
            <a:spAutoFit/>
          </a:bodyPr>
          <a:lstStyle/>
          <a:p>
            <a:pPr>
              <a:spcBef>
                <a:spcPts val="600"/>
              </a:spcBef>
            </a:pPr>
            <a:r>
              <a:rPr lang="pt-BR" sz="2000" b="1" dirty="0"/>
              <a:t>Como </a:t>
            </a:r>
            <a:r>
              <a:rPr lang="pt-BR" sz="2000" b="1" dirty="0" err="1"/>
              <a:t>Agur</a:t>
            </a:r>
            <a:r>
              <a:rPr lang="pt-BR" sz="2000" b="1" dirty="0"/>
              <a:t>, confiamos que Deus não nos dará mais ou menos do que é benéfico para nós </a:t>
            </a:r>
            <a:r>
              <a:rPr lang="pt-BR" sz="2000" b="1" noProof="0" dirty="0"/>
              <a:t>(Pr. 30:8-9).</a:t>
            </a:r>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200103" y="3497295"/>
            <a:ext cx="3706762" cy="312420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02937" y="3166569"/>
            <a:ext cx="3298997" cy="3785652"/>
          </a:xfrm>
          <a:prstGeom prst="rect">
            <a:avLst/>
          </a:prstGeom>
          <a:noFill/>
        </p:spPr>
        <p:txBody>
          <a:bodyPr wrap="square">
            <a:spAutoFit/>
          </a:bodyPr>
          <a:lstStyle/>
          <a:p>
            <a:pPr>
              <a:spcBef>
                <a:spcPts val="600"/>
              </a:spcBef>
            </a:pPr>
            <a:r>
              <a:rPr lang="pt-BR" sz="2000" b="1" dirty="0"/>
              <a:t>Talvez tenhamos prosperidade; Talvez tenhamos necessidades ou problemas. Se, como Paulo, estivermos plenamente confiantes de que Deus está guiando nossas vidas, continuaremos a confiar Nele, não importa qual seja nossa situação </a:t>
            </a:r>
            <a:r>
              <a:rPr lang="pt-BR" sz="2000" b="1" noProof="0" dirty="0"/>
              <a:t>(</a:t>
            </a:r>
            <a:r>
              <a:rPr lang="pt-BR" sz="2000" b="1" noProof="0" dirty="0" err="1"/>
              <a:t>Flp</a:t>
            </a:r>
            <a:r>
              <a:rPr lang="pt-BR" sz="2000" b="1" noProof="0" dirty="0"/>
              <a:t>. 4:11-12, 19).</a:t>
            </a:r>
          </a:p>
        </p:txBody>
      </p:sp>
      <p:sp>
        <p:nvSpPr>
          <p:cNvPr id="10" name="CuadroTexto 9">
            <a:extLst>
              <a:ext uri="{FF2B5EF4-FFF2-40B4-BE49-F238E27FC236}">
                <a16:creationId xmlns:a16="http://schemas.microsoft.com/office/drawing/2014/main" id="{FC1E3D07-603C-8921-0D82-F1E718CBD13D}"/>
              </a:ext>
            </a:extLst>
          </p:cNvPr>
          <p:cNvSpPr txBox="1"/>
          <p:nvPr/>
        </p:nvSpPr>
        <p:spPr>
          <a:xfrm>
            <a:off x="7163101" y="2214528"/>
            <a:ext cx="4925962" cy="1323439"/>
          </a:xfrm>
          <a:prstGeom prst="rect">
            <a:avLst/>
          </a:prstGeom>
          <a:noFill/>
        </p:spPr>
        <p:txBody>
          <a:bodyPr wrap="square">
            <a:spAutoFit/>
          </a:bodyPr>
          <a:lstStyle/>
          <a:p>
            <a:pPr>
              <a:spcBef>
                <a:spcPts val="600"/>
              </a:spcBef>
            </a:pPr>
            <a:r>
              <a:rPr lang="pt-BR" sz="2000" b="1" dirty="0"/>
              <a:t>Quando vivemos com essa confiança, temos certeza de que "Eu posso fazer tudo por Cristo que me fortalece" </a:t>
            </a:r>
            <a:r>
              <a:rPr lang="pt-BR" sz="2000" b="1" noProof="0" dirty="0"/>
              <a:t>(</a:t>
            </a:r>
            <a:r>
              <a:rPr lang="pt-BR" sz="2000" b="1" noProof="0" dirty="0" err="1"/>
              <a:t>Flp</a:t>
            </a:r>
            <a:r>
              <a:rPr lang="pt-BR" sz="2000" b="1" noProof="0" dirty="0"/>
              <a:t>. 4:13).</a:t>
            </a:r>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11" name="Diagrama de flujo: retraso 10">
            <a:extLst>
              <a:ext uri="{FF2B5EF4-FFF2-40B4-BE49-F238E27FC236}">
                <a16:creationId xmlns:a16="http://schemas.microsoft.com/office/drawing/2014/main" id="{ED2AA162-6802-EE83-418A-1098EBC0A46B}"/>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9" cy="707886"/>
          </a:xfrm>
          <a:prstGeom prst="rect">
            <a:avLst/>
          </a:prstGeom>
          <a:noFill/>
        </p:spPr>
        <p:txBody>
          <a:bodyPr wrap="square" rtlCol="0">
            <a:spAutoFit/>
          </a:bodyPr>
          <a:lstStyle/>
          <a:p>
            <a:pPr>
              <a:spcBef>
                <a:spcPts val="600"/>
              </a:spcBef>
            </a:pPr>
            <a:r>
              <a:rPr lang="pt-BR" sz="2000" b="1" dirty="0"/>
              <a:t>O que acontece quando não temos o que achamos que precisamos?</a:t>
            </a:r>
            <a:endParaRPr lang="pt-BR" sz="2000" b="1" noProof="0" dirty="0"/>
          </a:p>
        </p:txBody>
      </p:sp>
      <p:graphicFrame>
        <p:nvGraphicFramePr>
          <p:cNvPr id="8" name="Diagrama 7">
            <a:extLst>
              <a:ext uri="{FF2B5EF4-FFF2-40B4-BE49-F238E27FC236}">
                <a16:creationId xmlns:a16="http://schemas.microsoft.com/office/drawing/2014/main" id="{26C5DBF1-B301-764E-4180-9DBC6EE5A905}"/>
              </a:ext>
            </a:extLst>
          </p:cNvPr>
          <p:cNvGraphicFramePr/>
          <p:nvPr>
            <p:extLst>
              <p:ext uri="{D42A27DB-BD31-4B8C-83A1-F6EECF244321}">
                <p14:modId xmlns:p14="http://schemas.microsoft.com/office/powerpoint/2010/main" val="1140211277"/>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10"/>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0"/>
            <a:ext cx="12192000" cy="769441"/>
          </a:xfrm>
          <a:prstGeom prst="rect">
            <a:avLst/>
          </a:prstGeom>
          <a:noFill/>
        </p:spPr>
        <p:txBody>
          <a:bodyPr wrap="square">
            <a:spAutoFit/>
          </a:bodyPr>
          <a:lstStyle/>
          <a:p>
            <a:pPr algn="ctr"/>
            <a:r>
              <a:rPr lang="pt-BR"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CONTENTAMENTO</a:t>
            </a:r>
          </a:p>
        </p:txBody>
      </p:sp>
      <p:sp>
        <p:nvSpPr>
          <p:cNvPr id="14" name="CuadroTexto 13">
            <a:extLst>
              <a:ext uri="{FF2B5EF4-FFF2-40B4-BE49-F238E27FC236}">
                <a16:creationId xmlns:a16="http://schemas.microsoft.com/office/drawing/2014/main" id="{AA3FA490-B026-E158-9475-5D2383FA0829}"/>
              </a:ext>
            </a:extLst>
          </p:cNvPr>
          <p:cNvSpPr txBox="1"/>
          <p:nvPr/>
        </p:nvSpPr>
        <p:spPr>
          <a:xfrm>
            <a:off x="1" y="691247"/>
            <a:ext cx="12192000" cy="369332"/>
          </a:xfrm>
          <a:prstGeom prst="rect">
            <a:avLst/>
          </a:prstGeom>
          <a:noFill/>
        </p:spPr>
        <p:txBody>
          <a:bodyPr wrap="square">
            <a:spAutoFit/>
          </a:bodyPr>
          <a:lstStyle/>
          <a:p>
            <a:pPr algn="ctr"/>
            <a:r>
              <a:rPr lang="pt-BR"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“Meu Deus suprirá toda a sua falta segundo suas riquezas em glória em Cristo Jesus” </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pt-BR" sz="1400" b="1" noProof="0"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Flp</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4:19)</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638633"/>
            <a:ext cx="7285088" cy="1015663"/>
          </a:xfrm>
          <a:prstGeom prst="rect">
            <a:avLst/>
          </a:prstGeom>
          <a:noFill/>
        </p:spPr>
        <p:txBody>
          <a:bodyPr wrap="square">
            <a:spAutoFit/>
          </a:bodyPr>
          <a:lstStyle/>
          <a:p>
            <a:pPr>
              <a:spcBef>
                <a:spcPts val="600"/>
              </a:spcBef>
            </a:pPr>
            <a:r>
              <a:rPr lang="pt-BR" sz="2000" b="1" dirty="0"/>
              <a:t>Nem sempre sabemos se o que pedimos está de acordo com sua vontade, mas há certos pedidos que, temos certeza, são sempre de acordo com sua vontade:</a:t>
            </a:r>
            <a:endParaRPr lang="pt-BR" sz="2000" b="1" noProof="0" dirty="0"/>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8" y="1930747"/>
            <a:ext cx="7285087" cy="707886"/>
          </a:xfrm>
          <a:prstGeom prst="rect">
            <a:avLst/>
          </a:prstGeom>
          <a:noFill/>
        </p:spPr>
        <p:txBody>
          <a:bodyPr wrap="square">
            <a:spAutoFit/>
          </a:bodyPr>
          <a:lstStyle/>
          <a:p>
            <a:pPr>
              <a:spcBef>
                <a:spcPts val="600"/>
              </a:spcBef>
            </a:pPr>
            <a:r>
              <a:rPr lang="pt-BR" sz="2000" b="1" dirty="0"/>
              <a:t>Vamos pedir ao Senhor e, se for conforme a Sua vontade, Ele nos concederá (Tiago 4:2b; 1 João 5:14-15).</a:t>
            </a:r>
            <a:endParaRPr lang="pt-BR" sz="2000" b="1" noProof="0" dirty="0"/>
          </a:p>
        </p:txBody>
      </p:sp>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graphicEl>
                                              <a:dgm id="{7AE2E52A-D9DC-4FBE-8909-7F5E2C58B55F}"/>
                                            </p:graphicEl>
                                          </p:spTgt>
                                        </p:tgtEl>
                                        <p:attrNameLst>
                                          <p:attrName>style.visibility</p:attrName>
                                        </p:attrNameLst>
                                      </p:cBhvr>
                                      <p:to>
                                        <p:strVal val="visible"/>
                                      </p:to>
                                    </p:set>
                                    <p:animEffect transition="in" filter="wipe(left)">
                                      <p:cBhvr>
                                        <p:cTn id="35" dur="500"/>
                                        <p:tgtEl>
                                          <p:spTgt spid="8">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BD42FA9E-E841-4D7B-B006-85DC5375ABFE}"/>
                                            </p:graphicEl>
                                          </p:spTgt>
                                        </p:tgtEl>
                                        <p:attrNameLst>
                                          <p:attrName>style.visibility</p:attrName>
                                        </p:attrNameLst>
                                      </p:cBhvr>
                                      <p:to>
                                        <p:strVal val="visible"/>
                                      </p:to>
                                    </p:set>
                                    <p:anim calcmode="lin" valueType="num">
                                      <p:cBhvr>
                                        <p:cTn id="38" dur="500" fill="hold"/>
                                        <p:tgtEl>
                                          <p:spTgt spid="8">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graphicEl>
                                              <a:dgm id="{73CACF93-FD74-4941-9D5C-50A94558A91E}"/>
                                            </p:graphicEl>
                                          </p:spTgt>
                                        </p:tgtEl>
                                        <p:attrNameLst>
                                          <p:attrName>style.visibility</p:attrName>
                                        </p:attrNameLst>
                                      </p:cBhvr>
                                      <p:to>
                                        <p:strVal val="visible"/>
                                      </p:to>
                                    </p:set>
                                    <p:animEffect transition="in" filter="wipe(left)">
                                      <p:cBhvr>
                                        <p:cTn id="44" dur="500"/>
                                        <p:tgtEl>
                                          <p:spTgt spid="8">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graphicEl>
                                              <a:dgm id="{64BAB929-A5CF-4649-95FA-1972C0FA05CB}"/>
                                            </p:graphicEl>
                                          </p:spTgt>
                                        </p:tgtEl>
                                        <p:attrNameLst>
                                          <p:attrName>style.visibility</p:attrName>
                                        </p:attrNameLst>
                                      </p:cBhvr>
                                      <p:to>
                                        <p:strVal val="visible"/>
                                      </p:to>
                                    </p:set>
                                    <p:anim calcmode="lin" valueType="num">
                                      <p:cBhvr>
                                        <p:cTn id="49" dur="500" fill="hold"/>
                                        <p:tgtEl>
                                          <p:spTgt spid="8">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graphicEl>
                                              <a:dgm id="{3F5DAE58-3530-4C10-A1A4-C70FC03DB653}"/>
                                            </p:graphicEl>
                                          </p:spTgt>
                                        </p:tgtEl>
                                        <p:attrNameLst>
                                          <p:attrName>style.visibility</p:attrName>
                                        </p:attrNameLst>
                                      </p:cBhvr>
                                      <p:to>
                                        <p:strVal val="visible"/>
                                      </p:to>
                                    </p:set>
                                    <p:animEffect transition="in" filter="wipe(left)">
                                      <p:cBhvr>
                                        <p:cTn id="55" dur="500"/>
                                        <p:tgtEl>
                                          <p:spTgt spid="8">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A72738E-0745-48BC-9955-CD40C05AFABD}"/>
                                            </p:graphicEl>
                                          </p:spTgt>
                                        </p:tgtEl>
                                        <p:attrNameLst>
                                          <p:attrName>style.visibility</p:attrName>
                                        </p:attrNameLst>
                                      </p:cBhvr>
                                      <p:to>
                                        <p:strVal val="visible"/>
                                      </p:to>
                                    </p:set>
                                    <p:anim calcmode="lin" valueType="num">
                                      <p:cBhvr>
                                        <p:cTn id="60" dur="500" fill="hold"/>
                                        <p:tgtEl>
                                          <p:spTgt spid="8">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graphicEl>
                                              <a:dgm id="{FFD7EBCB-6F1A-4FD1-B99D-BFAC37B883A9}"/>
                                            </p:graphicEl>
                                          </p:spTgt>
                                        </p:tgtEl>
                                        <p:attrNameLst>
                                          <p:attrName>style.visibility</p:attrName>
                                        </p:attrNameLst>
                                      </p:cBhvr>
                                      <p:to>
                                        <p:strVal val="visible"/>
                                      </p:to>
                                    </p:set>
                                    <p:animEffect transition="in" filter="wipe(left)">
                                      <p:cBhvr>
                                        <p:cTn id="66" dur="500"/>
                                        <p:tgtEl>
                                          <p:spTgt spid="8">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CE3CAA7C-AA9A-48AD-890D-90B5BB34B8A7}"/>
                                            </p:graphicEl>
                                          </p:spTgt>
                                        </p:tgtEl>
                                        <p:attrNameLst>
                                          <p:attrName>style.visibility</p:attrName>
                                        </p:attrNameLst>
                                      </p:cBhvr>
                                      <p:to>
                                        <p:strVal val="visible"/>
                                      </p:to>
                                    </p:set>
                                    <p:anim calcmode="lin" valueType="num">
                                      <p:cBhvr>
                                        <p:cTn id="71" dur="500" fill="hold"/>
                                        <p:tgtEl>
                                          <p:spTgt spid="8">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graphicEl>
                                              <a:dgm id="{6094E473-3CEA-436F-8ED6-B66CE52E4DEE}"/>
                                            </p:graphicEl>
                                          </p:spTgt>
                                        </p:tgtEl>
                                        <p:attrNameLst>
                                          <p:attrName>style.visibility</p:attrName>
                                        </p:attrNameLst>
                                      </p:cBhvr>
                                      <p:to>
                                        <p:strVal val="visible"/>
                                      </p:to>
                                    </p:set>
                                    <p:animEffect transition="in" filter="wipe(left)">
                                      <p:cBhvr>
                                        <p:cTn id="77" dur="500"/>
                                        <p:tgtEl>
                                          <p:spTgt spid="8">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93426230-DC6A-4125-9AAB-BA2117D99ACE}"/>
                                            </p:graphicEl>
                                          </p:spTgt>
                                        </p:tgtEl>
                                        <p:attrNameLst>
                                          <p:attrName>style.visibility</p:attrName>
                                        </p:attrNameLst>
                                      </p:cBhvr>
                                      <p:to>
                                        <p:strVal val="visible"/>
                                      </p:to>
                                    </p:set>
                                    <p:anim calcmode="lin" valueType="num">
                                      <p:cBhvr>
                                        <p:cTn id="82" dur="500" fill="hold"/>
                                        <p:tgtEl>
                                          <p:spTgt spid="8">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8">
                                            <p:graphicEl>
                                              <a:dgm id="{55BEDD87-5A53-4084-A275-13A3C49DF1D0}"/>
                                            </p:graphicEl>
                                          </p:spTgt>
                                        </p:tgtEl>
                                        <p:attrNameLst>
                                          <p:attrName>style.visibility</p:attrName>
                                        </p:attrNameLst>
                                      </p:cBhvr>
                                      <p:to>
                                        <p:strVal val="visible"/>
                                      </p:to>
                                    </p:set>
                                    <p:animEffect transition="in" filter="wipe(left)">
                                      <p:cBhvr>
                                        <p:cTn id="88" dur="500"/>
                                        <p:tgtEl>
                                          <p:spTgt spid="8">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graphicEl>
                                              <a:dgm id="{5C04E0FB-F6B3-4440-9E66-6E6042713807}"/>
                                            </p:graphicEl>
                                          </p:spTgt>
                                        </p:tgtEl>
                                        <p:attrNameLst>
                                          <p:attrName>style.visibility</p:attrName>
                                        </p:attrNameLst>
                                      </p:cBhvr>
                                      <p:to>
                                        <p:strVal val="visible"/>
                                      </p:to>
                                    </p:set>
                                    <p:anim calcmode="lin" valueType="num">
                                      <p:cBhvr>
                                        <p:cTn id="93" dur="500" fill="hold"/>
                                        <p:tgtEl>
                                          <p:spTgt spid="8">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8">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8">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8">
                                            <p:graphicEl>
                                              <a:dgm id="{7300D38C-06D1-4B49-9487-4C039CED7EFA}"/>
                                            </p:graphicEl>
                                          </p:spTgt>
                                        </p:tgtEl>
                                        <p:attrNameLst>
                                          <p:attrName>style.visibility</p:attrName>
                                        </p:attrNameLst>
                                      </p:cBhvr>
                                      <p:to>
                                        <p:strVal val="visible"/>
                                      </p:to>
                                    </p:set>
                                    <p:animEffect transition="in" filter="wipe(left)">
                                      <p:cBhvr>
                                        <p:cTn id="99" dur="500"/>
                                        <p:tgtEl>
                                          <p:spTgt spid="8">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
                                            <p:graphicEl>
                                              <a:dgm id="{53BB8065-6BE0-47E0-AD9A-2E26A6703EF2}"/>
                                            </p:graphicEl>
                                          </p:spTgt>
                                        </p:tgtEl>
                                        <p:attrNameLst>
                                          <p:attrName>style.visibility</p:attrName>
                                        </p:attrNameLst>
                                      </p:cBhvr>
                                      <p:to>
                                        <p:strVal val="visible"/>
                                      </p:to>
                                    </p:set>
                                    <p:anim calcmode="lin" valueType="num">
                                      <p:cBhvr>
                                        <p:cTn id="104" dur="500" fill="hold"/>
                                        <p:tgtEl>
                                          <p:spTgt spid="8">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8">
                                            <p:graphicEl>
                                              <a:dgm id="{7448DE48-949A-456A-9AD4-D413C2B050B3}"/>
                                            </p:graphicEl>
                                          </p:spTgt>
                                        </p:tgtEl>
                                        <p:attrNameLst>
                                          <p:attrName>style.visibility</p:attrName>
                                        </p:attrNameLst>
                                      </p:cBhvr>
                                      <p:to>
                                        <p:strVal val="visible"/>
                                      </p:to>
                                    </p:set>
                                    <p:animEffect transition="in" filter="wipe(left)">
                                      <p:cBhvr>
                                        <p:cTn id="110" dur="500"/>
                                        <p:tgtEl>
                                          <p:spTgt spid="8">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Graphic spid="8" grpId="0" uiExpand="1">
        <p:bldSub>
          <a:bldDgm bld="one"/>
        </p:bldSub>
      </p:bldGraphic>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741385" y="1104389"/>
            <a:ext cx="8464499" cy="4401205"/>
          </a:xfrm>
          <a:prstGeom prst="rect">
            <a:avLst/>
          </a:prstGeom>
          <a:noFill/>
        </p:spPr>
        <p:txBody>
          <a:bodyPr wrap="square">
            <a:spAutoFit/>
          </a:bodyPr>
          <a:lstStyle/>
          <a:p>
            <a:pPr>
              <a:spcBef>
                <a:spcPts val="600"/>
              </a:spcBef>
            </a:pPr>
            <a:r>
              <a:rPr lang="pt-BR" sz="2800" b="1" dirty="0">
                <a:latin typeface="Constantia" panose="02030602050306030303" pitchFamily="18" charset="0"/>
              </a:rPr>
              <a:t>“Devemos viver para o mundo por vir. É tão desagradável viver uma vida aleatória sem um alvo definido. Queremos ter um objeto na vida — viver com um propósito. Deus nos ajude a todos a sermos abnegados, menos preocupados conosco mesmos, mais esquecidos de nós mesmos e interesses egoístas; e fazer o bem, não pela honra que esperamos receber aqui, mas porque esse é o objetivo da nossa vida e dará resposta ao fim da nossa existência”</a:t>
            </a:r>
            <a:endParaRPr lang="pt-BR"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DD10B89B-1DBC-EBAF-7763-A9370DA1A74F}"/>
              </a:ext>
            </a:extLst>
          </p:cNvPr>
          <p:cNvSpPr txBox="1"/>
          <p:nvPr/>
        </p:nvSpPr>
        <p:spPr>
          <a:xfrm>
            <a:off x="6171533" y="5472717"/>
            <a:ext cx="4137351" cy="338554"/>
          </a:xfrm>
          <a:prstGeom prst="rect">
            <a:avLst/>
          </a:prstGeom>
          <a:noFill/>
        </p:spPr>
        <p:txBody>
          <a:bodyPr wrap="none" rtlCol="0">
            <a:spAutoFit/>
          </a:bodyPr>
          <a:lstStyle/>
          <a:p>
            <a:pPr algn="r"/>
            <a:r>
              <a:rPr lang="pt-BR" sz="1600" b="1" noProof="0" dirty="0"/>
              <a:t>E. G. W</a:t>
            </a:r>
            <a:r>
              <a:rPr lang="pt-BR" sz="1600" b="1" dirty="0"/>
              <a:t>. (Nossa alta vocação, </a:t>
            </a:r>
            <a:r>
              <a:rPr lang="pt-BR" sz="1600" b="1" noProof="0" dirty="0"/>
              <a:t>24 de agosto)</a:t>
            </a:r>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371706" y="266203"/>
            <a:ext cx="4603170" cy="6217087"/>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pt-BR" sz="4400" b="1" noProof="0"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“Não fique ansioso com nada, mas apresente seus pedidos a Deus em oração, súplica e ação de graças”</a:t>
            </a:r>
            <a:endParaRPr kumimoji="0" lang="pt-BR" sz="44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Filipenses 4:6</a:t>
            </a: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 name="CuadroTexto 1">
            <a:extLst>
              <a:ext uri="{FF2B5EF4-FFF2-40B4-BE49-F238E27FC236}">
                <a16:creationId xmlns:a16="http://schemas.microsoft.com/office/drawing/2014/main" id="{BEC64F87-C8B0-4963-816D-21F7A7960A4B}"/>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pt-BR" sz="2000" b="1" noProof="0" dirty="0">
                <a:solidFill>
                  <a:srgbClr val="6DFFBD"/>
                </a:solidFill>
                <a:effectLst>
                  <a:outerShdw blurRad="38100" dist="38100" dir="2700000" algn="tl">
                    <a:srgbClr val="000000">
                      <a:alpha val="43137"/>
                    </a:srgbClr>
                  </a:outerShdw>
                </a:effectLst>
                <a:highlight>
                  <a:srgbClr val="9E007A"/>
                </a:highlight>
              </a:rPr>
              <a:t> A cidadania celestial:</a:t>
            </a:r>
          </a:p>
          <a:p>
            <a:pPr lvl="1">
              <a:spcBef>
                <a:spcPts val="600"/>
              </a:spcBef>
            </a:pPr>
            <a:r>
              <a:rPr lang="pt-BR" sz="2000" b="1" dirty="0"/>
              <a:t>Imitar aos fiéis </a:t>
            </a:r>
            <a:r>
              <a:rPr lang="pt-BR" sz="2000" b="1" noProof="0" dirty="0"/>
              <a:t>(Filipenses 3:17-19)</a:t>
            </a:r>
          </a:p>
          <a:p>
            <a:pPr lvl="1">
              <a:spcBef>
                <a:spcPts val="600"/>
              </a:spcBef>
            </a:pPr>
            <a:r>
              <a:rPr lang="pt-BR" sz="2000" b="1" dirty="0"/>
              <a:t>A cidadania </a:t>
            </a:r>
            <a:r>
              <a:rPr lang="pt-BR" sz="2000" b="1" noProof="0" dirty="0"/>
              <a:t>plena (Filipenses 3:20-21)</a:t>
            </a:r>
          </a:p>
          <a:p>
            <a:pPr>
              <a:spcBef>
                <a:spcPts val="1800"/>
              </a:spcBef>
            </a:pPr>
            <a:r>
              <a:rPr lang="pt-BR" sz="2000" b="1" noProof="0" dirty="0">
                <a:solidFill>
                  <a:srgbClr val="FFC679"/>
                </a:solidFill>
                <a:effectLst>
                  <a:outerShdw blurRad="38100" dist="38100" dir="2700000" algn="tl">
                    <a:srgbClr val="000000">
                      <a:alpha val="43137"/>
                    </a:srgbClr>
                  </a:outerShdw>
                </a:effectLst>
                <a:highlight>
                  <a:srgbClr val="00789E"/>
                </a:highlight>
              </a:rPr>
              <a:t> Até chegarmos lá:</a:t>
            </a:r>
          </a:p>
          <a:p>
            <a:pPr lvl="1">
              <a:spcBef>
                <a:spcPts val="600"/>
              </a:spcBef>
            </a:pPr>
            <a:r>
              <a:rPr lang="pt-BR" sz="2000" b="1" dirty="0"/>
              <a:t>Harmonia e Alegria </a:t>
            </a:r>
            <a:r>
              <a:rPr lang="pt-BR" sz="2000" b="1" noProof="0" dirty="0"/>
              <a:t>(Filipenses 4:1-6)</a:t>
            </a:r>
          </a:p>
          <a:p>
            <a:pPr lvl="1">
              <a:spcBef>
                <a:spcPts val="600"/>
              </a:spcBef>
            </a:pPr>
            <a:r>
              <a:rPr lang="pt-BR" sz="2000" b="1" dirty="0"/>
              <a:t>Pensamentos puros </a:t>
            </a:r>
            <a:r>
              <a:rPr lang="pt-BR" sz="2000" b="1" noProof="0" dirty="0"/>
              <a:t>(Filipenses 4:7-9)</a:t>
            </a:r>
          </a:p>
          <a:p>
            <a:pPr lvl="1">
              <a:spcBef>
                <a:spcPts val="600"/>
              </a:spcBef>
            </a:pPr>
            <a:r>
              <a:rPr lang="pt-BR" sz="2000" b="1" noProof="0" dirty="0"/>
              <a:t>Contentamento (Filipenses 4:10-13, 19)</a:t>
            </a:r>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153353"/>
            <a:ext cx="7047698" cy="1323439"/>
          </a:xfrm>
          <a:prstGeom prst="rect">
            <a:avLst/>
          </a:prstGeom>
          <a:noFill/>
        </p:spPr>
        <p:txBody>
          <a:bodyPr wrap="square" rtlCol="0">
            <a:spAutoFit/>
          </a:bodyPr>
          <a:lstStyle/>
          <a:p>
            <a:pPr>
              <a:spcBef>
                <a:spcPts val="600"/>
              </a:spcBef>
            </a:pPr>
            <a:r>
              <a:rPr lang="pt-BR" sz="2000" b="1" dirty="0"/>
              <a:t>Em vários pontos de suas cartas, Paulo deixa claro que não somos cidadãos deste mundo. Ao aceitarmos Jesus como nosso Salvador, nascemos de novo. Com esse novo nascimento, nos tornamos cidadãos do Céu.</a:t>
            </a:r>
            <a:endParaRPr lang="pt-BR" sz="2000" b="1" noProof="0" dirty="0"/>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DF9CBED3-7600-9255-6F0B-97AF96E33B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13" name="Imagen 12" descr="Icono&#10;&#10;El contenido generado por IA puede ser incorrecto.">
            <a:extLst>
              <a:ext uri="{FF2B5EF4-FFF2-40B4-BE49-F238E27FC236}">
                <a16:creationId xmlns:a16="http://schemas.microsoft.com/office/drawing/2014/main" id="{458775CB-8930-CC36-BF49-8409BF98E2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4" name="Imagen 13" descr="Icono&#10;&#10;El contenido generado por IA puede ser incorrecto.">
            <a:extLst>
              <a:ext uri="{FF2B5EF4-FFF2-40B4-BE49-F238E27FC236}">
                <a16:creationId xmlns:a16="http://schemas.microsoft.com/office/drawing/2014/main" id="{80CB1209-08B6-FA3D-6444-CF455BB080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8" name="Imagen 17" descr="Icono&#10;&#10;El contenido generado por IA puede ser incorrecto.">
            <a:extLst>
              <a:ext uri="{FF2B5EF4-FFF2-40B4-BE49-F238E27FC236}">
                <a16:creationId xmlns:a16="http://schemas.microsoft.com/office/drawing/2014/main" id="{23A39905-E859-13DB-D8E0-B4C8FB944E05}"/>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20" name="Imagen 19" descr="Icono&#10;&#10;El contenido generado por IA puede ser incorrecto.">
            <a:extLst>
              <a:ext uri="{FF2B5EF4-FFF2-40B4-BE49-F238E27FC236}">
                <a16:creationId xmlns:a16="http://schemas.microsoft.com/office/drawing/2014/main" id="{595C2A13-6869-215B-1661-1CD6B605CF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26" name="Imagen 25" descr="Flecha&#10;&#10;El contenido generado por IA puede ser incorrecto.">
            <a:extLst>
              <a:ext uri="{FF2B5EF4-FFF2-40B4-BE49-F238E27FC236}">
                <a16:creationId xmlns:a16="http://schemas.microsoft.com/office/drawing/2014/main" id="{788AB298-DC88-EB5B-5785-0E5802ACB3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35" name="Imagen 34" descr="Imagen que contiene luz, reloj&#10;&#10;El contenido generado por IA puede ser incorrecto.">
            <a:extLst>
              <a:ext uri="{FF2B5EF4-FFF2-40B4-BE49-F238E27FC236}">
                <a16:creationId xmlns:a16="http://schemas.microsoft.com/office/drawing/2014/main" id="{EA961EBE-2449-39E0-737A-DD0912B13ED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
        <p:nvSpPr>
          <p:cNvPr id="6" name="CuadroTexto 5">
            <a:extLst>
              <a:ext uri="{FF2B5EF4-FFF2-40B4-BE49-F238E27FC236}">
                <a16:creationId xmlns:a16="http://schemas.microsoft.com/office/drawing/2014/main" id="{04C2E95A-288B-0FBE-CFB8-A249F7BB1A38}"/>
              </a:ext>
            </a:extLst>
          </p:cNvPr>
          <p:cNvSpPr txBox="1"/>
          <p:nvPr/>
        </p:nvSpPr>
        <p:spPr>
          <a:xfrm>
            <a:off x="211754" y="1476792"/>
            <a:ext cx="7047697" cy="1015663"/>
          </a:xfrm>
          <a:prstGeom prst="rect">
            <a:avLst/>
          </a:prstGeom>
          <a:noFill/>
        </p:spPr>
        <p:txBody>
          <a:bodyPr wrap="square">
            <a:spAutoFit/>
          </a:bodyPr>
          <a:lstStyle/>
          <a:p>
            <a:pPr>
              <a:spcBef>
                <a:spcPts val="600"/>
              </a:spcBef>
            </a:pPr>
            <a:r>
              <a:rPr lang="pt-BR" sz="2000" b="1" dirty="0"/>
              <a:t>Embora respeitemos e nos submetemos às leis e padrões deste mundo, nosso estilo de vida é na verdade mais amplo, de uma moralidade muito superior.</a:t>
            </a:r>
            <a:endParaRPr lang="pt-BR" sz="2000" b="1" noProof="0" dirty="0"/>
          </a:p>
        </p:txBody>
      </p:sp>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strVal val="4/3*#ppt_w"/>
                                          </p:val>
                                        </p:tav>
                                        <p:tav tm="100000">
                                          <p:val>
                                            <p:strVal val="#ppt_w"/>
                                          </p:val>
                                        </p:tav>
                                      </p:tavLst>
                                    </p:anim>
                                    <p:anim calcmode="lin" valueType="num">
                                      <p:cBhvr>
                                        <p:cTn id="66" dur="500" fill="hold"/>
                                        <p:tgtEl>
                                          <p:spTgt spid="35"/>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 calcmode="lin" valueType="num">
                                      <p:cBhvr>
                                        <p:cTn id="87" dur="500" fill="hold"/>
                                        <p:tgtEl>
                                          <p:spTgt spid="20"/>
                                        </p:tgtEl>
                                        <p:attrNameLst>
                                          <p:attrName>style.rotation</p:attrName>
                                        </p:attrNameLst>
                                      </p:cBhvr>
                                      <p:tavLst>
                                        <p:tav tm="0">
                                          <p:val>
                                            <p:fltVal val="360"/>
                                          </p:val>
                                        </p:tav>
                                        <p:tav tm="100000">
                                          <p:val>
                                            <p:fltVal val="0"/>
                                          </p:val>
                                        </p:tav>
                                      </p:tavLst>
                                    </p:anim>
                                    <p:animEffect transition="in" filter="fade">
                                      <p:cBhvr>
                                        <p:cTn id="88" dur="500"/>
                                        <p:tgtEl>
                                          <p:spTgt spid="20"/>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 calcmode="lin" valueType="num">
                                      <p:cBhvr>
                                        <p:cTn id="98" dur="500" fill="hold"/>
                                        <p:tgtEl>
                                          <p:spTgt spid="18"/>
                                        </p:tgtEl>
                                        <p:attrNameLst>
                                          <p:attrName>style.rotation</p:attrName>
                                        </p:attrNameLst>
                                      </p:cBhvr>
                                      <p:tavLst>
                                        <p:tav tm="0">
                                          <p:val>
                                            <p:fltVal val="360"/>
                                          </p:val>
                                        </p:tav>
                                        <p:tav tm="100000">
                                          <p:val>
                                            <p:fltVal val="0"/>
                                          </p:val>
                                        </p:tav>
                                      </p:tavLst>
                                    </p:anim>
                                    <p:animEffect transition="in" filter="fade">
                                      <p:cBhvr>
                                        <p:cTn id="99" dur="500"/>
                                        <p:tgtEl>
                                          <p:spTgt spid="18"/>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3346951"/>
            <a:ext cx="12192000" cy="1107996"/>
          </a:xfrm>
          <a:prstGeom prst="rect">
            <a:avLst/>
          </a:prstGeom>
          <a:noFill/>
        </p:spPr>
        <p:txBody>
          <a:bodyPr wrap="square">
            <a:spAutoFit/>
          </a:bodyPr>
          <a:lstStyle/>
          <a:p>
            <a:pPr algn="ctr"/>
            <a:r>
              <a:rPr lang="pt-BR"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A CIDADANIA CELESTIAL</a:t>
            </a: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pt-BR" sz="4400" b="1" spc="600" dirty="0">
                <a:ln w="22225">
                  <a:noFill/>
                  <a:prstDash val="solid"/>
                </a:ln>
                <a:solidFill>
                  <a:schemeClr val="accent2">
                    <a:lumMod val="40000"/>
                    <a:lumOff val="60000"/>
                  </a:schemeClr>
                </a:solidFill>
                <a:effectLst>
                  <a:outerShdw blurRad="38100" dist="38100" dir="2700000" algn="tl">
                    <a:srgbClr val="000000"/>
                  </a:outerShdw>
                </a:effectLst>
              </a:rPr>
              <a:t>IMITAR OS FIÉIS </a:t>
            </a:r>
            <a:endParaRPr lang="pt-BR" sz="4400" b="1" spc="6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C00000"/>
                </a:solidFill>
                <a:latin typeface="Comic Sans MS" panose="030F0702030302020204" pitchFamily="66" charset="0"/>
              </a:rPr>
              <a:t>“Irmãos, sejam imitadores de mim e olhem para aqueles que se comportam assim segundo o exemplo que têm em nós” </a:t>
            </a:r>
            <a:r>
              <a:rPr lang="pt-BR" sz="1400" b="1" noProof="0" dirty="0">
                <a:solidFill>
                  <a:srgbClr val="C00000"/>
                </a:solidFill>
                <a:latin typeface="Comic Sans MS" panose="030F0702030302020204" pitchFamily="66" charset="0"/>
              </a:rPr>
              <a:t>(Filipenses 3:17)</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81291"/>
            <a:ext cx="12113342" cy="1015663"/>
          </a:xfrm>
          <a:prstGeom prst="rect">
            <a:avLst/>
          </a:prstGeom>
          <a:noFill/>
        </p:spPr>
        <p:txBody>
          <a:bodyPr wrap="square" rtlCol="0">
            <a:spAutoFit/>
          </a:bodyPr>
          <a:lstStyle/>
          <a:p>
            <a:pPr>
              <a:spcBef>
                <a:spcPts val="600"/>
              </a:spcBef>
            </a:pPr>
            <a:r>
              <a:rPr lang="pt-BR" sz="2000" b="1" dirty="0"/>
              <a:t>Todos nós temos pessoas que, de uma forma ou de outra, moldaram nossas vidas ou nossos pensamentos. Talvez artista, esportista, músico, cantor. Talvez um pastor, um pregador, um irmão ou irmã fiel.</a:t>
            </a:r>
            <a:endParaRPr lang="pt-BR" sz="2000" b="1" noProof="0" dirty="0"/>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367251" y="2231923"/>
            <a:ext cx="3646077" cy="4409767"/>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62503" y="2290954"/>
            <a:ext cx="4404748" cy="1323439"/>
          </a:xfrm>
          <a:prstGeom prst="rect">
            <a:avLst/>
          </a:prstGeom>
          <a:noFill/>
        </p:spPr>
        <p:txBody>
          <a:bodyPr wrap="square">
            <a:spAutoFit/>
          </a:bodyPr>
          <a:lstStyle/>
          <a:p>
            <a:pPr>
              <a:spcBef>
                <a:spcPts val="600"/>
              </a:spcBef>
            </a:pPr>
            <a:r>
              <a:rPr lang="pt-BR" sz="2000" b="1" dirty="0"/>
              <a:t>Essas pessoas "modelo" nos ajudaram a crescer como pessoas, ou nos ajudaram a afundar em vícios que nunca deveríamos ter tentado?</a:t>
            </a:r>
            <a:endParaRPr lang="pt-BR" sz="2000" b="1" noProof="0" dirty="0"/>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41148" y="3587051"/>
            <a:ext cx="4288351" cy="2246769"/>
          </a:xfrm>
          <a:prstGeom prst="rect">
            <a:avLst/>
          </a:prstGeom>
          <a:noFill/>
        </p:spPr>
        <p:txBody>
          <a:bodyPr wrap="square">
            <a:spAutoFit/>
          </a:bodyPr>
          <a:lstStyle/>
          <a:p>
            <a:pPr>
              <a:spcBef>
                <a:spcPts val="600"/>
              </a:spcBef>
            </a:pPr>
            <a:r>
              <a:rPr lang="pt-BR" sz="2000" b="1" dirty="0"/>
              <a:t>Paulo nos convida a imitar aqueles cujos exemplos nos elevam e nos convidam a ser melhores (Fil. 3:17). Ele também nos alerta que, mesmo entre os crentes, há pessoas que não são dignas de imitar </a:t>
            </a:r>
            <a:r>
              <a:rPr lang="pt-BR" sz="2000" b="1" noProof="0" dirty="0"/>
              <a:t>(</a:t>
            </a:r>
            <a:r>
              <a:rPr lang="pt-BR" sz="2000" b="1" noProof="0" dirty="0" err="1"/>
              <a:t>Flp</a:t>
            </a:r>
            <a:r>
              <a:rPr lang="pt-BR" sz="2000" b="1" noProof="0" dirty="0"/>
              <a:t>. 3:18-19).</a:t>
            </a:r>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06479"/>
            <a:ext cx="8029373" cy="1015663"/>
          </a:xfrm>
          <a:prstGeom prst="rect">
            <a:avLst/>
          </a:prstGeom>
          <a:noFill/>
        </p:spPr>
        <p:txBody>
          <a:bodyPr wrap="square">
            <a:spAutoFit/>
          </a:bodyPr>
          <a:lstStyle/>
          <a:p>
            <a:pPr>
              <a:spcBef>
                <a:spcPts val="600"/>
              </a:spcBef>
            </a:pPr>
            <a:r>
              <a:rPr lang="pt-BR" sz="2000" b="1" dirty="0"/>
              <a:t>O que faz a diferença? Alguns pensam apenas no terreno, enquanto outros têm seus pensamentos voltados para Jesus. Bons modelos a imitar são, por sua vez, imitadores de Cristo </a:t>
            </a:r>
            <a:r>
              <a:rPr lang="pt-BR" sz="2000" b="1" noProof="0" dirty="0"/>
              <a:t>(1Co. 11:1).</a:t>
            </a:r>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114501" y="0"/>
            <a:ext cx="790513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noProof="0" dirty="0">
                <a:ln/>
                <a:solidFill>
                  <a:schemeClr val="accent3"/>
                </a:solidFill>
              </a:rPr>
              <a:t>A CIDADANIA PLENA</a:t>
            </a: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1">
                    <a:lumMod val="75000"/>
                  </a:schemeClr>
                </a:solidFill>
                <a:latin typeface="Comic Sans MS" panose="030F0702030302020204" pitchFamily="66" charset="0"/>
              </a:rPr>
              <a:t>“Mas nossa cidadania está no céu, de onde também esperamos o Salvador, o Senhor Jesus Cristo” </a:t>
            </a:r>
            <a:r>
              <a:rPr lang="pt-BR" sz="1400" b="1" noProof="0" dirty="0">
                <a:solidFill>
                  <a:schemeClr val="accent1">
                    <a:lumMod val="75000"/>
                  </a:schemeClr>
                </a:solidFill>
                <a:latin typeface="Comic Sans MS" panose="030F0702030302020204" pitchFamily="66" charset="0"/>
              </a:rPr>
              <a:t>(Filipenses 3:20)</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33366" y="1512965"/>
            <a:ext cx="3647769" cy="1938992"/>
          </a:xfrm>
          <a:prstGeom prst="rect">
            <a:avLst/>
          </a:prstGeom>
          <a:noFill/>
        </p:spPr>
        <p:txBody>
          <a:bodyPr wrap="square" rtlCol="0">
            <a:spAutoFit/>
          </a:bodyPr>
          <a:lstStyle/>
          <a:p>
            <a:pPr>
              <a:spcBef>
                <a:spcPts val="600"/>
              </a:spcBef>
            </a:pPr>
            <a:r>
              <a:rPr lang="pt-BR" sz="2000" b="1" dirty="0"/>
              <a:t>Vamos admitir. Nós, cristãos, temos um problema: a dupla cidadania. Somos cidadãos deste mundo e cidadãos do céu. Isso cria sérios conflitos para nós </a:t>
            </a:r>
            <a:r>
              <a:rPr lang="pt-BR" sz="2000" b="1" noProof="0" dirty="0"/>
              <a:t>(Rom. 7:22-23).</a:t>
            </a:r>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816907673"/>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085006" y="17439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3" y="5052395"/>
            <a:ext cx="3647769" cy="1631216"/>
          </a:xfrm>
          <a:prstGeom prst="rect">
            <a:avLst/>
          </a:prstGeom>
          <a:noFill/>
        </p:spPr>
        <p:txBody>
          <a:bodyPr wrap="square">
            <a:spAutoFit/>
          </a:bodyPr>
          <a:lstStyle/>
          <a:p>
            <a:pPr>
              <a:spcBef>
                <a:spcPts val="600"/>
              </a:spcBef>
            </a:pPr>
            <a:r>
              <a:rPr lang="pt-BR" sz="2000" b="1" dirty="0"/>
              <a:t>Quando formos ressuscitados (ou transformados), e a morte não tiver poder sobre nós, o que acontecerá?</a:t>
            </a:r>
            <a:endParaRPr lang="pt-BR" sz="2000" b="1" noProof="0" dirty="0"/>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3" y="3463155"/>
            <a:ext cx="3647769" cy="1631216"/>
          </a:xfrm>
          <a:prstGeom prst="rect">
            <a:avLst/>
          </a:prstGeom>
          <a:noFill/>
        </p:spPr>
        <p:txBody>
          <a:bodyPr wrap="square">
            <a:spAutoFit/>
          </a:bodyPr>
          <a:lstStyle/>
          <a:p>
            <a:pPr>
              <a:spcBef>
                <a:spcPts val="600"/>
              </a:spcBef>
            </a:pPr>
            <a:r>
              <a:rPr lang="pt-BR" sz="2000" b="1" dirty="0"/>
              <a:t>Quando alcançaremos a cidadania plena? Quando deixaremos de ser cidadãos deste mundo de pecado? Na Segunda Vinda </a:t>
            </a:r>
            <a:r>
              <a:rPr lang="pt-BR" sz="2000" b="1" noProof="0" dirty="0"/>
              <a:t>(</a:t>
            </a:r>
            <a:r>
              <a:rPr lang="pt-BR" sz="2000" b="1" noProof="0" dirty="0" err="1"/>
              <a:t>Flp</a:t>
            </a:r>
            <a:r>
              <a:rPr lang="pt-BR" sz="2000" b="1" noProof="0" dirty="0"/>
              <a:t>. 3:20).</a:t>
            </a:r>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3346951"/>
            <a:ext cx="12192000" cy="1107996"/>
          </a:xfrm>
          <a:prstGeom prst="rect">
            <a:avLst/>
          </a:prstGeom>
          <a:noFill/>
        </p:spPr>
        <p:txBody>
          <a:bodyPr wrap="square">
            <a:spAutoFit/>
          </a:bodyPr>
          <a:lstStyle/>
          <a:p>
            <a:pPr algn="ctr"/>
            <a:r>
              <a:rPr lang="pt-BR"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ATÉ CHEGARMOS LÁ</a:t>
            </a: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7649839-10ED-BF58-2176-40579E5AE1CB}"/>
              </a:ext>
            </a:extLst>
          </p:cNvPr>
          <p:cNvSpPr>
            <a:spLocks noGrp="1" noRot="1" noMove="1" noResize="1" noEditPoints="1" noAdjustHandles="1" noChangeArrowheads="1" noChangeShapeType="1"/>
          </p:cNvSpPr>
          <p:nvPr/>
        </p:nvSpPr>
        <p:spPr>
          <a:xfrm>
            <a:off x="0" y="0"/>
            <a:ext cx="12192000" cy="124635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algn="ctr"/>
            <a:r>
              <a:rPr lang="pt-BR" sz="4400" b="1" spc="60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rPr>
              <a:t>HARMONIA E ALEGRIA </a:t>
            </a:r>
            <a:endParaRPr lang="pt-BR"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endParaRPr>
          </a:p>
        </p:txBody>
      </p:sp>
      <p:sp>
        <p:nvSpPr>
          <p:cNvPr id="4" name="CuadroTexto 3">
            <a:extLst>
              <a:ext uri="{FF2B5EF4-FFF2-40B4-BE49-F238E27FC236}">
                <a16:creationId xmlns:a16="http://schemas.microsoft.com/office/drawing/2014/main" id="{094A205C-D0E6-9B0B-203D-EC46C3DB4381}"/>
              </a:ext>
            </a:extLst>
          </p:cNvPr>
          <p:cNvSpPr txBox="1"/>
          <p:nvPr/>
        </p:nvSpPr>
        <p:spPr>
          <a:xfrm>
            <a:off x="1347787" y="733183"/>
            <a:ext cx="9496425" cy="369332"/>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3">
                    <a:lumMod val="75000"/>
                  </a:schemeClr>
                </a:solidFill>
                <a:latin typeface="Comic Sans MS" panose="030F0702030302020204" pitchFamily="66" charset="0"/>
              </a:rPr>
              <a:t>“Alegra-te sempre no Senhor. Mais uma vez digo, Alegrem-se!" </a:t>
            </a:r>
            <a:r>
              <a:rPr lang="pt-BR" sz="1400" b="1" noProof="0" dirty="0">
                <a:solidFill>
                  <a:schemeClr val="accent3">
                    <a:lumMod val="75000"/>
                  </a:schemeClr>
                </a:solidFill>
                <a:latin typeface="Comic Sans MS" panose="030F0702030302020204" pitchFamily="66" charset="0"/>
              </a:rPr>
              <a:t>(Filipenses 4:4)</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23975"/>
            <a:ext cx="8186302" cy="1631216"/>
          </a:xfrm>
          <a:prstGeom prst="rect">
            <a:avLst/>
          </a:prstGeom>
          <a:noFill/>
        </p:spPr>
        <p:txBody>
          <a:bodyPr wrap="square" rtlCol="0">
            <a:spAutoFit/>
          </a:bodyPr>
          <a:lstStyle/>
          <a:p>
            <a:pPr>
              <a:spcBef>
                <a:spcPts val="600"/>
              </a:spcBef>
            </a:pPr>
            <a:r>
              <a:rPr lang="pt-BR" sz="2000" b="1" dirty="0"/>
              <a:t>Concluindo sua carta, Paulo entrelaça algumas saudações pessoais com conselhos práticos. Peça a </a:t>
            </a:r>
            <a:r>
              <a:rPr lang="pt-BR" sz="2000" b="1" dirty="0" err="1"/>
              <a:t>Sícigo</a:t>
            </a:r>
            <a:r>
              <a:rPr lang="pt-BR" sz="2000" b="1" dirty="0"/>
              <a:t> [fiel companheiro] e Clemente que ajudem </a:t>
            </a:r>
            <a:r>
              <a:rPr lang="pt-BR" sz="2000" b="1" dirty="0" err="1"/>
              <a:t>Evódia</a:t>
            </a:r>
            <a:r>
              <a:rPr lang="pt-BR" sz="2000" b="1" dirty="0"/>
              <a:t> e </a:t>
            </a:r>
            <a:r>
              <a:rPr lang="pt-BR" sz="2000" b="1" dirty="0" err="1"/>
              <a:t>Síntique</a:t>
            </a:r>
            <a:r>
              <a:rPr lang="pt-BR" sz="2000" b="1" dirty="0"/>
              <a:t> a viverem em harmonia. De todos eles, colegas de Paulo, ele diz: "Seus nomes já estão escritos no livro da vida." </a:t>
            </a:r>
            <a:r>
              <a:rPr lang="pt-BR" sz="2000" b="1" noProof="0" dirty="0"/>
              <a:t>(</a:t>
            </a:r>
            <a:r>
              <a:rPr lang="pt-BR" sz="2000" b="1" noProof="0" dirty="0" err="1"/>
              <a:t>Flp</a:t>
            </a:r>
            <a:r>
              <a:rPr lang="pt-BR" sz="2000" b="1" noProof="0" dirty="0"/>
              <a:t>. 4:2-3 </a:t>
            </a:r>
            <a:r>
              <a:rPr lang="pt-BR" sz="1600" b="1" noProof="0" dirty="0" err="1"/>
              <a:t>DHHe</a:t>
            </a:r>
            <a:r>
              <a:rPr lang="pt-BR" sz="2000" b="1" noProof="0" dirty="0"/>
              <a:t>).</a:t>
            </a:r>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898946" y="2835643"/>
            <a:ext cx="5444954" cy="1631216"/>
          </a:xfrm>
          <a:prstGeom prst="rect">
            <a:avLst/>
          </a:prstGeom>
          <a:noFill/>
        </p:spPr>
        <p:txBody>
          <a:bodyPr wrap="square">
            <a:spAutoFit/>
          </a:bodyPr>
          <a:lstStyle/>
          <a:p>
            <a:pPr>
              <a:spcBef>
                <a:spcPts val="600"/>
              </a:spcBef>
            </a:pPr>
            <a:r>
              <a:rPr lang="pt-BR" sz="2000" b="1" dirty="0"/>
              <a:t>O conselho a seguir pode nos intrigar: "</a:t>
            </a:r>
            <a:r>
              <a:rPr lang="pt-BR" sz="2000" b="1" dirty="0" err="1"/>
              <a:t>Alegrai-se</a:t>
            </a:r>
            <a:r>
              <a:rPr lang="pt-BR" sz="2000" b="1" dirty="0"/>
              <a:t> sempre..." Não se entristeças por nada." —Fil. 4:4, 6 NVI. Como isso pode ser possível em um mundo cheio de problemas e aflições?</a:t>
            </a:r>
            <a:endParaRPr lang="pt-BR" sz="2000" b="1" noProof="0" dirty="0"/>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16323" y="4466859"/>
            <a:ext cx="5867741" cy="1323439"/>
          </a:xfrm>
          <a:prstGeom prst="rect">
            <a:avLst/>
          </a:prstGeom>
          <a:noFill/>
        </p:spPr>
        <p:txBody>
          <a:bodyPr wrap="square">
            <a:spAutoFit/>
          </a:bodyPr>
          <a:lstStyle/>
          <a:p>
            <a:pPr>
              <a:spcBef>
                <a:spcPts val="600"/>
              </a:spcBef>
            </a:pPr>
            <a:r>
              <a:rPr lang="pt-BR" sz="2000" b="1" dirty="0"/>
              <a:t>Isso é possível porque nossa alegria está "no Senhor" (Fil. 4:4a). Lançamos nossas ansiedades sobre Ele, confiantes de que Ele pode carregá-las por nós </a:t>
            </a:r>
            <a:r>
              <a:rPr lang="pt-BR" sz="2000" b="1" noProof="0" dirty="0"/>
              <a:t>(</a:t>
            </a:r>
            <a:r>
              <a:rPr lang="pt-BR" sz="2000" b="1" noProof="0" dirty="0" err="1"/>
              <a:t>Mt</a:t>
            </a:r>
            <a:r>
              <a:rPr lang="pt-BR" sz="2000" b="1" noProof="0" dirty="0"/>
              <a:t>. 6:31-34; 1P. 5:7).</a:t>
            </a:r>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795040"/>
            <a:ext cx="5867741" cy="707886"/>
          </a:xfrm>
          <a:prstGeom prst="rect">
            <a:avLst/>
          </a:prstGeom>
          <a:noFill/>
        </p:spPr>
        <p:txBody>
          <a:bodyPr wrap="square">
            <a:spAutoFit/>
          </a:bodyPr>
          <a:lstStyle/>
          <a:p>
            <a:pPr>
              <a:spcBef>
                <a:spcPts val="600"/>
              </a:spcBef>
            </a:pPr>
            <a:r>
              <a:rPr lang="pt-BR" sz="2000" b="1" dirty="0"/>
              <a:t>E como lançamos nossas ansiedades em Jesus? Através da Oração </a:t>
            </a:r>
            <a:r>
              <a:rPr lang="pt-BR" sz="2000" b="1" noProof="0" dirty="0"/>
              <a:t>(</a:t>
            </a:r>
            <a:r>
              <a:rPr lang="pt-BR" sz="2000" b="1" noProof="0" dirty="0" err="1"/>
              <a:t>Flp</a:t>
            </a:r>
            <a:r>
              <a:rPr lang="pt-BR" sz="2000" b="1" noProof="0" dirty="0"/>
              <a:t>. 4:6).</a:t>
            </a:r>
          </a:p>
        </p:txBody>
      </p:sp>
    </p:spTree>
    <p:extLst>
      <p:ext uri="{BB962C8B-B14F-4D97-AF65-F5344CB8AC3E}">
        <p14:creationId xmlns:p14="http://schemas.microsoft.com/office/powerpoint/2010/main" val="27390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BD5C03F0-42FC-1D24-C36B-FA5110045D19}"/>
              </a:ext>
            </a:extLst>
          </p:cNvPr>
          <p:cNvSpPr>
            <a:spLocks noGrp="1" noRot="1" noMove="1" noResize="1" noEditPoints="1" noAdjustHandles="1" noChangeArrowheads="1" noChangeShapeType="1"/>
          </p:cNvSpPr>
          <p:nvPr/>
        </p:nvSpPr>
        <p:spPr>
          <a:xfrm>
            <a:off x="0" y="0"/>
            <a:ext cx="12191999" cy="153319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algn="ctr"/>
            <a:r>
              <a:rPr lang="pt-BR" sz="4400" b="1" spc="600" noProof="0" dirty="0">
                <a:ln w="9525">
                  <a:noFill/>
                  <a:prstDash val="solid"/>
                </a:ln>
                <a:solidFill>
                  <a:schemeClr val="accent1">
                    <a:lumMod val="75000"/>
                  </a:schemeClr>
                </a:solidFill>
                <a:effectLst>
                  <a:outerShdw blurRad="12700" dist="38100" dir="2700000" algn="tl" rotWithShape="0">
                    <a:schemeClr val="accent1">
                      <a:lumMod val="75000"/>
                    </a:schemeClr>
                  </a:outerShdw>
                </a:effectLst>
              </a:rPr>
              <a:t>PENSAMENTOS PUROS </a:t>
            </a:r>
          </a:p>
        </p:txBody>
      </p:sp>
      <p:sp>
        <p:nvSpPr>
          <p:cNvPr id="4" name="CuadroTexto 3">
            <a:extLst>
              <a:ext uri="{FF2B5EF4-FFF2-40B4-BE49-F238E27FC236}">
                <a16:creationId xmlns:a16="http://schemas.microsoft.com/office/drawing/2014/main" id="{5100C911-0FC8-7C7A-198A-E6FCA98AC12A}"/>
              </a:ext>
            </a:extLst>
          </p:cNvPr>
          <p:cNvSpPr txBox="1"/>
          <p:nvPr/>
        </p:nvSpPr>
        <p:spPr>
          <a:xfrm>
            <a:off x="0" y="643462"/>
            <a:ext cx="12191999" cy="923330"/>
          </a:xfrm>
          <a:prstGeom prst="rect">
            <a:avLst/>
          </a:prstGeom>
          <a:noFill/>
        </p:spPr>
        <p:txBody>
          <a:bodyPr wrap="square">
            <a:spAutoFit/>
          </a:bodyPr>
          <a:lstStyle/>
          <a:p>
            <a:pPr algn="ctr"/>
            <a:r>
              <a:rPr lang="pt-BR" b="1" dirty="0">
                <a:solidFill>
                  <a:schemeClr val="accent6">
                    <a:lumMod val="50000"/>
                  </a:schemeClr>
                </a:solidFill>
                <a:latin typeface="Comic Sans MS" panose="030F0702030302020204" pitchFamily="66" charset="0"/>
              </a:rPr>
              <a:t>“Finalmente, irmãos, tudo o que é verdadeiro, tudo o que é honesto, tudo o que é justo, tudo o que é puro, tudo o que é belo, tudo o que é de boa reputação; Se há alguma virtude, se há algo louvável, pense nisso” </a:t>
            </a:r>
            <a:r>
              <a:rPr lang="pt-BR" sz="1400" b="1" noProof="0" dirty="0">
                <a:solidFill>
                  <a:schemeClr val="accent6">
                    <a:lumMod val="50000"/>
                  </a:schemeClr>
                </a:solidFill>
                <a:latin typeface="Comic Sans MS" panose="030F0702030302020204" pitchFamily="66" charset="0"/>
              </a:rPr>
              <a:t>(Filipenses 4:8)</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6806162" cy="1015663"/>
          </a:xfrm>
          <a:prstGeom prst="rect">
            <a:avLst/>
          </a:prstGeom>
          <a:noFill/>
        </p:spPr>
        <p:txBody>
          <a:bodyPr wrap="square" rtlCol="0">
            <a:spAutoFit/>
          </a:bodyPr>
          <a:lstStyle/>
          <a:p>
            <a:pPr>
              <a:spcBef>
                <a:spcPts val="600"/>
              </a:spcBef>
            </a:pPr>
            <a:r>
              <a:rPr lang="pt-BR" sz="2000" b="1" dirty="0"/>
              <a:t>O resultado de lançar nossa ansiedade em Jesus e nos alegrarmos é a paz (Fil. 4:7). Uma paz que o mundo não pode dar nem tirar (</a:t>
            </a:r>
            <a:r>
              <a:rPr lang="pt-BR" sz="2000" b="1" dirty="0" err="1"/>
              <a:t>Jo</a:t>
            </a:r>
            <a:r>
              <a:rPr lang="pt-BR" sz="2000" b="1" dirty="0"/>
              <a:t>. 14:27; 16:33).</a:t>
            </a:r>
            <a:endParaRPr lang="pt-BR" sz="2000" b="1" noProof="0" dirty="0"/>
          </a:p>
        </p:txBody>
      </p:sp>
      <p:graphicFrame>
        <p:nvGraphicFramePr>
          <p:cNvPr id="2" name="Diagrama 1">
            <a:extLst>
              <a:ext uri="{FF2B5EF4-FFF2-40B4-BE49-F238E27FC236}">
                <a16:creationId xmlns:a16="http://schemas.microsoft.com/office/drawing/2014/main" id="{9F1C6CF8-C748-92EE-E498-E9221F1409CC}"/>
              </a:ext>
            </a:extLst>
          </p:cNvPr>
          <p:cNvGraphicFramePr/>
          <p:nvPr>
            <p:extLst>
              <p:ext uri="{D42A27DB-BD31-4B8C-83A1-F6EECF244321}">
                <p14:modId xmlns:p14="http://schemas.microsoft.com/office/powerpoint/2010/main" val="2521616659"/>
              </p:ext>
            </p:extLst>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165714" y="5177319"/>
            <a:ext cx="3642476" cy="1172825"/>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spcBef>
                <a:spcPts val="600"/>
              </a:spcBef>
            </a:pPr>
            <a:r>
              <a:rPr lang="pt-BR" sz="2000" b="1" dirty="0"/>
              <a:t>Resumindo: "Se há alguma virtude, se há algo louvável, pense nisso" </a:t>
            </a:r>
            <a:r>
              <a:rPr lang="pt-BR" sz="2000" b="1" noProof="0" dirty="0"/>
              <a:t>(</a:t>
            </a:r>
            <a:r>
              <a:rPr lang="pt-BR" sz="2000" b="1" noProof="0" dirty="0" err="1"/>
              <a:t>Flp</a:t>
            </a:r>
            <a:r>
              <a:rPr lang="pt-BR" sz="2000" b="1" noProof="0" dirty="0"/>
              <a:t> 4:8b).</a:t>
            </a:r>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50" y="2766923"/>
            <a:ext cx="3839805" cy="2246769"/>
          </a:xfrm>
          <a:prstGeom prst="rect">
            <a:avLst/>
          </a:prstGeom>
          <a:noFill/>
        </p:spPr>
        <p:txBody>
          <a:bodyPr wrap="square">
            <a:spAutoFit/>
          </a:bodyPr>
          <a:lstStyle/>
          <a:p>
            <a:pPr>
              <a:spcBef>
                <a:spcPts val="600"/>
              </a:spcBef>
            </a:pPr>
            <a:r>
              <a:rPr lang="pt-BR" sz="2000" b="1" dirty="0"/>
              <a:t>Essa paz, segundo Paulo, será uma proteção — uma guarda — para nossos sentimentos e pensamentos (Fil. 4:7b). Para que essa guarda seja eficaz, em que aspectos devemos pensar (Fil. 4:8)?</a:t>
            </a:r>
            <a:endParaRPr lang="pt-BR" sz="2000" b="1" noProof="0" dirty="0"/>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6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1141BFDF-95E8-4D91-97CE-5CCE188BFFD9}"/>
                                            </p:graphicEl>
                                          </p:spTgt>
                                        </p:tgtEl>
                                        <p:attrNameLst>
                                          <p:attrName>style.visibility</p:attrName>
                                        </p:attrNameLst>
                                      </p:cBhvr>
                                      <p:to>
                                        <p:strVal val="visible"/>
                                      </p:to>
                                    </p:set>
                                    <p:animEffect transition="in" filter="fade">
                                      <p:cBhvr>
                                        <p:cTn id="55" dur="500"/>
                                        <p:tgtEl>
                                          <p:spTgt spid="2">
                                            <p:graphicEl>
                                              <a:dgm id="{1141BFDF-95E8-4D91-97CE-5CCE188BFFD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A0627442-0053-4F4F-B4CA-4D5C4565DAC1}"/>
                                            </p:graphicEl>
                                          </p:spTgt>
                                        </p:tgtEl>
                                        <p:attrNameLst>
                                          <p:attrName>style.visibility</p:attrName>
                                        </p:attrNameLst>
                                      </p:cBhvr>
                                      <p:to>
                                        <p:strVal val="visible"/>
                                      </p:to>
                                    </p:set>
                                    <p:animEffect transition="in" filter="fade">
                                      <p:cBhvr>
                                        <p:cTn id="60" dur="500"/>
                                        <p:tgtEl>
                                          <p:spTgt spid="2">
                                            <p:graphicEl>
                                              <a:dgm id="{A0627442-0053-4F4F-B4CA-4D5C4565DAC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1229</TotalTime>
  <Words>1262</Words>
  <Application>Microsoft Office PowerPoint</Application>
  <PresentationFormat>Panorámica</PresentationFormat>
  <Paragraphs>66</Paragraphs>
  <Slides>12</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Arial</vt:lpstr>
      <vt:lpstr>Aptos Display</vt:lpstr>
      <vt:lpstr>Century Gothic</vt:lpstr>
      <vt:lpstr>Wingdings 3</vt:lpstr>
      <vt:lpstr>Aptos</vt:lpstr>
      <vt:lpstr>Constantia</vt:lpstr>
      <vt:lpstr>Comic Sans MS</vt:lpstr>
      <vt:lpstr>Tema de Office</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65</cp:revision>
  <dcterms:created xsi:type="dcterms:W3CDTF">2026-01-12T07:53:42Z</dcterms:created>
  <dcterms:modified xsi:type="dcterms:W3CDTF">2026-02-08T06:51:54Z</dcterms:modified>
</cp:coreProperties>
</file>