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1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96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somos necessários (1Co. 12:15)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 um tem seu trabalho (1Co. 12:17)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podemos desprezar ninguém (1Co. 12:21)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existem crentes "inferiores" (1Co. 12:22-24)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importamos uns com os outros (1Co. 12:25-26)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somos necessários (1Co. 12:15)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 um tem seu trabalho (1Co. 12:17)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podemos desprezar ninguém (1Co. 12:21)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existem crentes "inferiores" (1Co. 12:22-24)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importamos uns com os outros (1Co. 12:25-26)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pt-BR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A SUPREMACIA DE CRISTO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924162" y="85522"/>
            <a:ext cx="3267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2E767C"/>
                </a:solidFill>
              </a:rPr>
              <a:t>Lição 8 de 21 de fevereiro de 2026</a:t>
            </a:r>
            <a:endParaRPr lang="pt-BR" sz="1600" b="1" noProof="0" dirty="0">
              <a:solidFill>
                <a:srgbClr val="2E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5878532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28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“Cristo é a imagem do Deus invisível, o primogênito de toda a criação. Por ele foram criadas todas as coisas, coisas no céu e coisas na terra, visíveis e invisíveis; sejam tronos, domínios, principados ou autoridades. Tudo foi criado através dele e para ele. Pois Cristo estava antes de todas as coisas, e todas as coisas se mantêm unidas nele”</a:t>
            </a:r>
            <a:endParaRPr kumimoji="0" lang="pt-BR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Colossenses 1:15–17</a:t>
            </a:r>
          </a:p>
        </p:txBody>
      </p:sp>
    </p:spTree>
    <p:extLst>
      <p:ext uri="{BB962C8B-B14F-4D97-AF65-F5344CB8AC3E}">
        <p14:creationId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D81062"/>
                </a:solidFill>
              </a:rPr>
              <a:t>A Imagem de Deus </a:t>
            </a:r>
            <a:r>
              <a:rPr lang="pt-BR" sz="2000" b="1" noProof="0" dirty="0">
                <a:solidFill>
                  <a:srgbClr val="D81062"/>
                </a:solidFill>
              </a:rPr>
              <a:t>(Colossenses 1:15a)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9112E3"/>
                </a:solidFill>
              </a:rPr>
              <a:t>O primogênito </a:t>
            </a:r>
            <a:r>
              <a:rPr lang="pt-BR" sz="2000" b="1" noProof="0" dirty="0">
                <a:solidFill>
                  <a:srgbClr val="9112E3"/>
                </a:solidFill>
              </a:rPr>
              <a:t>(Colossenses 1:15b-17)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173EE5"/>
                </a:solidFill>
              </a:rPr>
              <a:t>A</a:t>
            </a:r>
            <a:r>
              <a:rPr lang="pt-BR" sz="2000" b="1" noProof="0" dirty="0">
                <a:solidFill>
                  <a:srgbClr val="173EE5"/>
                </a:solidFill>
              </a:rPr>
              <a:t> cabeça</a:t>
            </a:r>
            <a:r>
              <a:rPr lang="pt-BR" sz="2000" b="1" dirty="0">
                <a:solidFill>
                  <a:srgbClr val="173EE5"/>
                </a:solidFill>
              </a:rPr>
              <a:t> da Igreja </a:t>
            </a:r>
            <a:r>
              <a:rPr lang="pt-BR" sz="2000" b="1" noProof="0" dirty="0">
                <a:solidFill>
                  <a:srgbClr val="173EE5"/>
                </a:solidFill>
              </a:rPr>
              <a:t>(Colossenses 1:18a)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28BA63"/>
                </a:solidFill>
              </a:rPr>
              <a:t>O</a:t>
            </a:r>
            <a:r>
              <a:rPr lang="pt-BR" sz="2000" b="1" noProof="0" dirty="0">
                <a:solidFill>
                  <a:srgbClr val="28BA63"/>
                </a:solidFill>
              </a:rPr>
              <a:t> princípio (Colossenses 1:18b)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E35316"/>
                </a:solidFill>
              </a:rPr>
              <a:t>O reconciliador </a:t>
            </a:r>
            <a:r>
              <a:rPr lang="pt-BR" sz="2000" b="1" noProof="0" dirty="0">
                <a:solidFill>
                  <a:srgbClr val="E35316"/>
                </a:solidFill>
              </a:rPr>
              <a:t>(Colossenses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78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declara que Jesus fez todo o universo pacífico, "tanto o que está na terra quanto o que está no céu." </a:t>
            </a:r>
            <a:r>
              <a:rPr lang="pt-BR" sz="2000" b="1" noProof="0" dirty="0"/>
              <a:t>(Col. 1:20 </a:t>
            </a:r>
            <a:r>
              <a:rPr lang="pt-BR" sz="1600" b="1" noProof="0" dirty="0" err="1"/>
              <a:t>DHHe</a:t>
            </a:r>
            <a:r>
              <a:rPr lang="pt-BR" sz="2000" b="1" noProof="0" dirty="0"/>
              <a:t>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684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Cristo é…</a:t>
            </a:r>
            <a:endParaRPr lang="pt-BR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737072"/>
            <a:ext cx="3781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de chegar a essa afirmação, o apóstolo nos diz quem Jesus realmente é. Não um grande mestre, não um filósofo, não um profeta, não um pregador, nenhum mensageiro de boas novas.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IMAGEM DE DEUS</a:t>
            </a:r>
            <a:endParaRPr lang="pt-BR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2" y="683716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“Ele é a imagem do Deus invisível." </a:t>
            </a:r>
            <a:r>
              <a:rPr lang="pt-BR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(Colossenses 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Uma imagem pode ser uma cópia de uma realidade (uma fotografia, um holograma, uma estátua) ou até algo fictício (um desenho). Mas o conceito bíblico de imagem vai além disso.</a:t>
            </a:r>
            <a:endParaRPr lang="pt-BR" sz="2000" b="1" noProof="0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36621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0" y="251359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criou Adão e Eva à sua imagem (Gn. 1:27), e Adão gerou um filho à sua imagem (Gn. 5:3). Eles não são cópias da realidade, imitações ou imaginações. São semelhanças físicas, psicológicas e sociais, </a:t>
            </a:r>
            <a:r>
              <a:rPr lang="pt-BR" sz="2000" b="1" noProof="0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243282"/>
            <a:ext cx="472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diz que a lei cerimonial era uma sombra, "não a própria imagem das coisas" (Heb. 10:1), implicando que "imagem = realidade".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5" y="4588520"/>
            <a:ext cx="47276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questão é: Jesus era semelhante a Deus ou igual a Deus? Além de atribuir repetidamente a si mesmo o nome divino "Eu sou", Jesus disse explicitamente: "Eu e o Pai somos um só" (João 10:30); "Quem me viu, viu o Pai" (João, 14:9).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pc="600" dirty="0">
                <a:ln/>
                <a:solidFill>
                  <a:srgbClr val="C87353"/>
                </a:solidFill>
              </a:rPr>
              <a:t>O PRIMOGÊNITO</a:t>
            </a:r>
            <a:endParaRPr lang="pt-BR" sz="4800" b="1" spc="600" noProof="0" dirty="0">
              <a:ln/>
              <a:solidFill>
                <a:srgbClr val="C8735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060490" y="697454"/>
            <a:ext cx="1012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“E ele está diante de todas as coisas, e todas as coisas nele subsistem” </a:t>
            </a:r>
            <a:r>
              <a:rPr lang="pt-BR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(Colossenses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455095"/>
            <a:ext cx="6258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“Primogênito" significa o primogênito. Por isso, alguns ensinam que Jesus foi o primeiro ser criado por Deus (Col. 1:15). Mas, assim como o termo "imagem", a palavra "primogênito" tem uma concepção bíblica mais ampla.</a:t>
            </a:r>
            <a:endParaRPr lang="pt-BR" sz="2000" b="1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6" y="5210140"/>
            <a:ext cx="5947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Essa preeminência é mencionada por Paulo em Colossenses. Para evitar dúvidas sobre sua natureza, ele aplica duas qualidades divinas a ela: a criação de tudo o que existe (Col. 1:16; Isa. 45:18); e sua sustentação </a:t>
            </a:r>
            <a:r>
              <a:rPr lang="pt-BR" sz="2000" b="1" noProof="0" dirty="0"/>
              <a:t>(Col. 1:17; Sal.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6" y="3024841"/>
            <a:ext cx="60583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Isaac foi o primogênito no lugar de Ismael; Jacob foi o primogênito no lugar de Esaú; José foi o primogênito no lugar de Rubén; Davi foi o primogênito no lugar de </a:t>
            </a:r>
            <a:r>
              <a:rPr lang="pt-BR" sz="2000" b="1" dirty="0" err="1"/>
              <a:t>Eliabe</a:t>
            </a:r>
            <a:r>
              <a:rPr lang="pt-BR" sz="2000" b="1" dirty="0"/>
              <a:t> (Sal. 89:27). Todos eles eram primogênitos porque ocupavam o lugar preeminente sobre seus irmãos, e não porque nasceram primeiro.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</a:t>
            </a:r>
            <a:r>
              <a:rPr lang="pt-BR" sz="44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CABEÇA DA IGREJA</a:t>
            </a:r>
            <a:endParaRPr lang="pt-BR" sz="44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ele é a cabeça do corpo que é a igreja” 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(Colossenses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228725"/>
            <a:ext cx="4416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algumas línguas (como catalão ou inglês), a palavra "cabeça" também é traduzida como "chefe" ou "principal", pois esse é o significado metafórico de "cabeça". É isso que acontece no hebraico. Por exemplo, "eles nomearão um chefe" (Os. 1:11) é a tradução do hebraico "eles nomearão uma só cabeça".</a:t>
            </a:r>
            <a:endParaRPr lang="pt-BR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80111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95449" y="5090398"/>
            <a:ext cx="44163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Mas Paulo também acrescenta um sentido metafórico ao corpo. Se Cristo é a cabeça, nós – a igreja – somos o corpo. Dessa ideia, decorre que:</a:t>
            </a:r>
            <a:endParaRPr lang="pt-BR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4082891"/>
            <a:ext cx="4416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também é o sentido em que Paulo usa essa palavra quando a aplica a Cristo </a:t>
            </a:r>
            <a:r>
              <a:rPr lang="pt-BR" sz="2000" b="1" noProof="0" dirty="0"/>
              <a:t>(Col. 1:18a).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pt-BR" sz="4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O </a:t>
            </a:r>
            <a:r>
              <a:rPr lang="pt-BR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PRINCIPIO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rgbClr val="8A4500"/>
                </a:solidFill>
                <a:latin typeface="Comic Sans MS" panose="030F0702030302020204" pitchFamily="66" charset="0"/>
              </a:rPr>
              <a:t>“aquele que é o começo, o primogênito dos mortos, para que em todas as coisas tenha a preeminência” </a:t>
            </a:r>
            <a:r>
              <a:rPr lang="pt-BR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(Colossenses 1:18b)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191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palavra traduzida como "princípio" é </a:t>
            </a:r>
            <a:r>
              <a:rPr lang="pt-BR" sz="2000" b="1" dirty="0" err="1"/>
              <a:t>arjē</a:t>
            </a:r>
            <a:r>
              <a:rPr lang="pt-BR" sz="2000" b="1" dirty="0"/>
              <a:t> (</a:t>
            </a:r>
            <a:r>
              <a:rPr lang="pt-BR" sz="2000" b="1" dirty="0" err="1"/>
              <a:t>ἀρχή</a:t>
            </a:r>
            <a:r>
              <a:rPr lang="pt-BR" sz="2000" b="1" dirty="0"/>
              <a:t>), uma palavra grega que significa começo, origem, primeira causa ou princípio, mas também significa governante, poder, autoridade ou principado, dependendo muito do contexto.</a:t>
            </a:r>
            <a:endParaRPr lang="pt-BR" sz="2000" b="1" noProof="0" dirty="0"/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5008583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insere aqui o título de "primogênito dos mortos" (embora Jesus não tenha sido o primeiro ressuscitado, mas Moisés). Sua vitória sobre a morte também implica sua vitória sobre o pecado e seu poder de nos recriar à sua imagem.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8" y="3084980"/>
            <a:ext cx="6191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Podemos dizer que essa palavra, aplicada a Cristo, pode ter todos esses significados (Col. 1:18). Jesus é a origem de tudo [a imagem de Deus], a causa pela qual tudo foi criado [o primogênito da criação], o supremo governante [a cabeça]. Tudo isso lhe confere a preeminência.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RECONCILIADOR</a:t>
            </a:r>
            <a:endParaRPr lang="pt-BR" sz="48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por meio dele reconciliar consigo mesmo todas as coisas, tanto na terra quanto no céu, fazendo as pazes pelo sangue de sua cruz” </a:t>
            </a:r>
            <a:r>
              <a:rPr lang="pt-BR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(Colossenses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que Jesus fez resultou em Ele ficar em primeiro lugar em tudo. Segundo Paulo, Cristo é digno de todos esses títulos "porque agradou ao Pai que nele habitava toda a sua plenitude" (Col. 1:19). Em outras palavras, Jesus era plenamente Deus e totalmente humano. "E vimos sua glória, . . . cheio de graça e verdade" (</a:t>
            </a:r>
            <a:r>
              <a:rPr lang="pt-BR" sz="2000" b="1" dirty="0" err="1"/>
              <a:t>Jo</a:t>
            </a:r>
            <a:r>
              <a:rPr lang="pt-BR" sz="2000" b="1" dirty="0"/>
              <a:t> 1:14 NVI).</a:t>
            </a:r>
            <a:endParaRPr lang="pt-BR" sz="2000" b="1" noProof="0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133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782174"/>
            <a:ext cx="44280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Podemos entender que Ele reconciliou com Deus "as [coisas] que estão na terra." Mas como Ele reconciliou consigo mesmo os que estão no céu?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058513"/>
            <a:ext cx="845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Ao morrer na cruz e ressuscitar, Jesus cumpriu os requisitos necessários para reconciliar a humanidade com Deus </a:t>
            </a:r>
            <a:r>
              <a:rPr lang="pt-BR" sz="2000" b="1" noProof="0" dirty="0"/>
              <a:t>(Col.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429166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Todo o universo conseguiu ver claramente a natureza do mal. Assim, o caráter de Deus é vindicado tanto no Céu quanto na Terra.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70613" y="1490246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“Jesus era a majestade do céu, o amado comandante dos anjos, que se alegravam em fazer sua vontade. Ele era um com Deus "no seio do Pai" (João 1:18), e ainda assim não achava desejável ser igual a Deus enquanto o homem estivesse perdido no pecado e na desgraça. Ele desceu de seu trono, deixou a coroa e o cetro reais, e vestiu sua divindade com humanidade. Ele se humilhou até a morte na cruz para que o homem pudesse ser exaltado a um assento com Cristo em seu trono. […] Com amor, ele vem revelar o Pai, para reconciliar o homem com Deus”</a:t>
            </a:r>
            <a:endParaRPr lang="pt-BR" sz="2600" b="1" noProof="0" dirty="0">
              <a:solidFill>
                <a:srgbClr val="321547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6912593" y="5138839"/>
            <a:ext cx="461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>
                <a:solidFill>
                  <a:srgbClr val="321547"/>
                </a:solidFill>
              </a:rPr>
              <a:t>E. G. W. (Testemunhos seletos, vol. 1, pág. 377)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1252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51</cp:revision>
  <dcterms:created xsi:type="dcterms:W3CDTF">2026-01-17T09:06:28Z</dcterms:created>
  <dcterms:modified xsi:type="dcterms:W3CDTF">2026-02-08T06:55:57Z</dcterms:modified>
</cp:coreProperties>
</file>