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pt-BR" sz="2000" b="1" noProof="0" dirty="0">
              <a:solidFill>
                <a:schemeClr val="tx1"/>
              </a:solidFill>
            </a:rPr>
            <a:t>O Inimigo da Bíblia</a:t>
          </a:r>
          <a:endParaRPr lang="pt-BR" sz="2000" noProof="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pt-BR" sz="2000" b="1" noProof="0" dirty="0">
              <a:solidFill>
                <a:schemeClr val="tx1"/>
              </a:solidFill>
            </a:rPr>
            <a:t>Maneiras certas e erradas de ler a Bíblia</a:t>
          </a:r>
          <a:endParaRPr lang="pt-BR" sz="2000" noProof="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pt-BR" sz="2000" b="1" noProof="0" dirty="0">
              <a:solidFill>
                <a:schemeClr val="tx1"/>
              </a:solidFill>
            </a:rPr>
            <a:t>O que é a Bíblia?</a:t>
          </a:r>
          <a:endParaRPr lang="pt-BR" sz="2000" noProof="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pt-BR" sz="2000" b="1" noProof="0" dirty="0">
              <a:solidFill>
                <a:schemeClr val="tx1"/>
              </a:solidFill>
            </a:rPr>
            <a:t>Efeitos positivos da leitura da Bíblia</a:t>
          </a:r>
          <a:endParaRPr lang="pt-BR" sz="2000" noProof="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pt-BR" sz="2000" b="1" noProof="0" dirty="0">
              <a:solidFill>
                <a:schemeClr val="tx1"/>
              </a:solidFill>
            </a:rPr>
            <a:t>Amigos da Bíblia</a:t>
          </a:r>
          <a:endParaRPr lang="pt-BR" sz="2000" noProof="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pt-BR" sz="2400" b="1" noProof="0" dirty="0">
              <a:effectLst>
                <a:outerShdw blurRad="38100" dist="38100" dir="2700000" algn="tl">
                  <a:srgbClr val="000000"/>
                </a:outerShdw>
              </a:effectLst>
            </a:rPr>
            <a:t>Formas incorretas</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Buscando concordar com nosso ponto de vista</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Escolhendo textos aleatórios, sem propósito</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pt-BR" sz="2400" b="1" noProof="0" dirty="0">
              <a:effectLst>
                <a:outerShdw blurRad="38100" dist="38100" dir="2700000" algn="tl">
                  <a:srgbClr val="000000"/>
                </a:outerShdw>
              </a:effectLst>
            </a:rPr>
            <a:t>Formas corretas</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Buscar aprender a vontade de Deus</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Realizar um estudo sistemático</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Escolhendo partes que gostamos e rejeitando as que não gostamos</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Não rejeitar nenhum texto, mas analisar todos</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custScaleY="113831">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faz nos ver como realmente somos</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(Heb. 4:12)</a:t>
          </a:r>
          <a:endParaRPr lang="pt-BR" sz="1800" noProof="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aparta do pecado</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(Sal. 119:11)</a:t>
          </a:r>
          <a:endParaRPr lang="pt-BR" sz="1800" noProof="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É alimento para nossa alma</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(Jer. 15:16)</a:t>
          </a:r>
          <a:endParaRPr lang="pt-BR" sz="1800" noProof="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faz crescer espiritualmente (1P. 2:2)</a:t>
          </a:r>
          <a:endParaRPr lang="pt-BR" sz="1800" noProof="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dá vida</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a:t>
          </a:r>
          <a:r>
            <a:rPr lang="pt-BR" sz="1800" b="1" noProof="0" dirty="0" err="1">
              <a:effectLst>
                <a:outerShdw blurRad="38100" dist="38100" dir="2700000" algn="tl">
                  <a:srgbClr val="000000"/>
                </a:outerShdw>
              </a:effectLst>
            </a:rPr>
            <a:t>Jo</a:t>
          </a:r>
          <a:r>
            <a:rPr lang="pt-BR" sz="1800" b="1" noProof="0" dirty="0">
              <a:effectLst>
                <a:outerShdw blurRad="38100" dist="38100" dir="2700000" algn="tl">
                  <a:srgbClr val="000000"/>
                </a:outerShdw>
              </a:effectLst>
            </a:rPr>
            <a:t>. 6:63)</a:t>
          </a:r>
          <a:endParaRPr lang="pt-BR" sz="1800" noProof="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pt-BR" sz="2000" b="1" noProof="0" dirty="0"/>
            <a:t>Quando recebemos a Bíblia dessa forma…</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pt-BR" sz="2000" b="1" noProof="0" dirty="0">
              <a:solidFill>
                <a:schemeClr val="tx1"/>
              </a:solidFill>
            </a:rPr>
            <a:t>Nos mostra o estado do nosso relacionamento com Deus</a:t>
          </a: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ensina como fortalecer esse relacionamento</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pt-BR" sz="2000" b="1" noProof="0" dirty="0">
              <a:solidFill>
                <a:schemeClr val="tx1"/>
              </a:solidFill>
            </a:rPr>
            <a:t>Experimentamos uma transformação gradual</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aproximamos de Jesus</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torna sábios para a salvação</a:t>
          </a: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pt-BR" sz="2000" b="1" noProof="0" dirty="0">
              <a:solidFill>
                <a:schemeClr val="tx1"/>
              </a:solidFill>
            </a:rPr>
            <a:t>Vamos crescendo no conhecimento da verdade</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pt-BR" sz="2000" b="1" noProof="0" dirty="0">
              <a:solidFill>
                <a:schemeClr val="tx1"/>
              </a:solidFill>
            </a:rPr>
            <a:t>Nossa fé cresce e se fortalece</a:t>
          </a: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pt-BR" sz="2000" b="1" noProof="0" dirty="0">
              <a:effectLst>
                <a:outerShdw blurRad="38100" dist="38100" dir="2700000" algn="tl">
                  <a:srgbClr val="000000"/>
                </a:outerShdw>
              </a:effectLst>
            </a:rPr>
            <a:t>Temos esperança</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pt-BR" sz="2000" b="1" noProof="0" dirty="0">
              <a:effectLst>
                <a:outerShdw blurRad="38100" dist="38100" dir="2700000" algn="tl">
                  <a:srgbClr val="000000"/>
                </a:outerShdw>
              </a:effectLst>
            </a:rPr>
            <a:t>Estamos cientes de que uma vida melhor, eterna e maravilhosa nos espera</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O Inimigo da Bíblia</a:t>
          </a:r>
          <a:endParaRPr lang="pt-BR" sz="2000" kern="1200" noProof="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Maneiras certas e erradas de ler a Bíblia</a:t>
          </a:r>
          <a:endParaRPr lang="pt-BR" sz="2000" kern="1200" noProof="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O que é a Bíblia?</a:t>
          </a:r>
          <a:endParaRPr lang="pt-BR" sz="2000" kern="1200" noProof="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Efeitos positivos da leitura da Bíblia</a:t>
          </a:r>
          <a:endParaRPr lang="pt-BR" sz="2000" kern="1200" noProof="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Amigos da Bíblia</a:t>
          </a:r>
          <a:endParaRPr lang="pt-BR" sz="2000" kern="1200" noProof="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20920" y="1461"/>
          <a:ext cx="2987784" cy="674425"/>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Formas incorretas</a:t>
          </a:r>
        </a:p>
      </dsp:txBody>
      <dsp:txXfrm>
        <a:off x="40673" y="21214"/>
        <a:ext cx="2948278" cy="634919"/>
      </dsp:txXfrm>
    </dsp:sp>
    <dsp:sp modelId="{6F51F73F-CB68-4CA2-B2B1-1D364B2D7406}">
      <dsp:nvSpPr>
        <dsp:cNvPr id="0" name=""/>
        <dsp:cNvSpPr/>
      </dsp:nvSpPr>
      <dsp:spPr>
        <a:xfrm>
          <a:off x="319698" y="675886"/>
          <a:ext cx="298778" cy="573015"/>
        </a:xfrm>
        <a:custGeom>
          <a:avLst/>
          <a:gdLst/>
          <a:ahLst/>
          <a:cxnLst/>
          <a:rect l="0" t="0" r="0" b="0"/>
          <a:pathLst>
            <a:path>
              <a:moveTo>
                <a:pt x="0" y="0"/>
              </a:moveTo>
              <a:lnTo>
                <a:pt x="0" y="573015"/>
              </a:lnTo>
              <a:lnTo>
                <a:pt x="298778" y="57301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18477" y="844492"/>
          <a:ext cx="2842491" cy="808817"/>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Buscando concordar com nosso ponto de vista</a:t>
          </a:r>
        </a:p>
      </dsp:txBody>
      <dsp:txXfrm>
        <a:off x="642166" y="868181"/>
        <a:ext cx="2795113" cy="761439"/>
      </dsp:txXfrm>
    </dsp:sp>
    <dsp:sp modelId="{0AE54E3A-5EBF-4A3D-A81A-14563D98CF21}">
      <dsp:nvSpPr>
        <dsp:cNvPr id="0" name=""/>
        <dsp:cNvSpPr/>
      </dsp:nvSpPr>
      <dsp:spPr>
        <a:xfrm>
          <a:off x="319698" y="675886"/>
          <a:ext cx="298778" cy="1529882"/>
        </a:xfrm>
        <a:custGeom>
          <a:avLst/>
          <a:gdLst/>
          <a:ahLst/>
          <a:cxnLst/>
          <a:rect l="0" t="0" r="0" b="0"/>
          <a:pathLst>
            <a:path>
              <a:moveTo>
                <a:pt x="0" y="0"/>
              </a:moveTo>
              <a:lnTo>
                <a:pt x="0" y="1529882"/>
              </a:lnTo>
              <a:lnTo>
                <a:pt x="298778" y="152988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18477" y="1821916"/>
          <a:ext cx="2842491" cy="767704"/>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Escolhendo textos aleatórios, sem propósito</a:t>
          </a:r>
        </a:p>
      </dsp:txBody>
      <dsp:txXfrm>
        <a:off x="640962" y="1844401"/>
        <a:ext cx="2797521" cy="722734"/>
      </dsp:txXfrm>
    </dsp:sp>
    <dsp:sp modelId="{578A16A8-0853-43B4-AE5B-D4C943848F95}">
      <dsp:nvSpPr>
        <dsp:cNvPr id="0" name=""/>
        <dsp:cNvSpPr/>
      </dsp:nvSpPr>
      <dsp:spPr>
        <a:xfrm>
          <a:off x="319698" y="675886"/>
          <a:ext cx="298778" cy="2513616"/>
        </a:xfrm>
        <a:custGeom>
          <a:avLst/>
          <a:gdLst/>
          <a:ahLst/>
          <a:cxnLst/>
          <a:rect l="0" t="0" r="0" b="0"/>
          <a:pathLst>
            <a:path>
              <a:moveTo>
                <a:pt x="0" y="0"/>
              </a:moveTo>
              <a:lnTo>
                <a:pt x="0" y="2513616"/>
              </a:lnTo>
              <a:lnTo>
                <a:pt x="298778" y="2513616"/>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18477" y="2758227"/>
          <a:ext cx="2842491" cy="8625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Escolhendo partes que gostamos e rejeitando as que não gostamos</a:t>
          </a:r>
        </a:p>
      </dsp:txBody>
      <dsp:txXfrm>
        <a:off x="643740" y="2783490"/>
        <a:ext cx="2791965" cy="812023"/>
      </dsp:txXfrm>
    </dsp:sp>
    <dsp:sp modelId="{93D14829-74D2-461E-8767-4D1E4D0599EF}">
      <dsp:nvSpPr>
        <dsp:cNvPr id="0" name=""/>
        <dsp:cNvSpPr/>
      </dsp:nvSpPr>
      <dsp:spPr>
        <a:xfrm>
          <a:off x="3345917" y="1461"/>
          <a:ext cx="2987784" cy="674425"/>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Formas corretas</a:t>
          </a:r>
        </a:p>
      </dsp:txBody>
      <dsp:txXfrm>
        <a:off x="3365670" y="21214"/>
        <a:ext cx="2948278" cy="634919"/>
      </dsp:txXfrm>
    </dsp:sp>
    <dsp:sp modelId="{EE477606-2F95-4BBB-9AC0-1BDA525C3BFA}">
      <dsp:nvSpPr>
        <dsp:cNvPr id="0" name=""/>
        <dsp:cNvSpPr/>
      </dsp:nvSpPr>
      <dsp:spPr>
        <a:xfrm>
          <a:off x="3644695" y="675886"/>
          <a:ext cx="298778" cy="573015"/>
        </a:xfrm>
        <a:custGeom>
          <a:avLst/>
          <a:gdLst/>
          <a:ahLst/>
          <a:cxnLst/>
          <a:rect l="0" t="0" r="0" b="0"/>
          <a:pathLst>
            <a:path>
              <a:moveTo>
                <a:pt x="0" y="0"/>
              </a:moveTo>
              <a:lnTo>
                <a:pt x="0" y="573015"/>
              </a:lnTo>
              <a:lnTo>
                <a:pt x="298778" y="573015"/>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3474" y="844492"/>
          <a:ext cx="2636430" cy="808817"/>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Buscar aprender a vontade de Deus</a:t>
          </a:r>
        </a:p>
      </dsp:txBody>
      <dsp:txXfrm>
        <a:off x="3967163" y="868181"/>
        <a:ext cx="2589052" cy="761439"/>
      </dsp:txXfrm>
    </dsp:sp>
    <dsp:sp modelId="{0D3FCF36-19B2-4F24-B313-7514E31DA139}">
      <dsp:nvSpPr>
        <dsp:cNvPr id="0" name=""/>
        <dsp:cNvSpPr/>
      </dsp:nvSpPr>
      <dsp:spPr>
        <a:xfrm>
          <a:off x="3644695" y="675886"/>
          <a:ext cx="298778" cy="1483242"/>
        </a:xfrm>
        <a:custGeom>
          <a:avLst/>
          <a:gdLst/>
          <a:ahLst/>
          <a:cxnLst/>
          <a:rect l="0" t="0" r="0" b="0"/>
          <a:pathLst>
            <a:path>
              <a:moveTo>
                <a:pt x="0" y="0"/>
              </a:moveTo>
              <a:lnTo>
                <a:pt x="0" y="1483242"/>
              </a:lnTo>
              <a:lnTo>
                <a:pt x="298778" y="1483242"/>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3474" y="1821916"/>
          <a:ext cx="2636430" cy="674425"/>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Realizar um estudo sistemático</a:t>
          </a:r>
        </a:p>
      </dsp:txBody>
      <dsp:txXfrm>
        <a:off x="3963227" y="1841669"/>
        <a:ext cx="2596924" cy="634919"/>
      </dsp:txXfrm>
    </dsp:sp>
    <dsp:sp modelId="{847F9CCA-4121-41D9-8E9D-63ABFA6DAA30}">
      <dsp:nvSpPr>
        <dsp:cNvPr id="0" name=""/>
        <dsp:cNvSpPr/>
      </dsp:nvSpPr>
      <dsp:spPr>
        <a:xfrm>
          <a:off x="3644695" y="675886"/>
          <a:ext cx="298778" cy="2420336"/>
        </a:xfrm>
        <a:custGeom>
          <a:avLst/>
          <a:gdLst/>
          <a:ahLst/>
          <a:cxnLst/>
          <a:rect l="0" t="0" r="0" b="0"/>
          <a:pathLst>
            <a:path>
              <a:moveTo>
                <a:pt x="0" y="0"/>
              </a:moveTo>
              <a:lnTo>
                <a:pt x="0" y="2420336"/>
              </a:lnTo>
              <a:lnTo>
                <a:pt x="298778" y="242033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3474" y="2664947"/>
          <a:ext cx="2636430" cy="8625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Não rejeitar nenhum texto, mas analisar todos</a:t>
          </a:r>
        </a:p>
      </dsp:txBody>
      <dsp:txXfrm>
        <a:off x="3968737" y="2690210"/>
        <a:ext cx="2585904" cy="812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faz nos ver como realmente somos</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(Heb. 4:12)</a:t>
          </a:r>
          <a:endParaRPr lang="pt-BR" sz="1800" kern="1200" noProof="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aparta do pecado</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(Sal. 119:11)</a:t>
          </a:r>
          <a:endParaRPr lang="pt-BR" sz="1800" kern="1200" noProof="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É alimento para nossa alma</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(Jer. 15:16)</a:t>
          </a:r>
          <a:endParaRPr lang="pt-BR" sz="1800" kern="1200" noProof="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faz crescer espiritualmente (1P. 2:2)</a:t>
          </a:r>
          <a:endParaRPr lang="pt-BR" sz="1800" kern="1200" noProof="0" dirty="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dá vida</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a:t>
          </a:r>
          <a:r>
            <a:rPr lang="pt-BR" sz="1800" b="1" kern="1200" noProof="0" dirty="0" err="1">
              <a:effectLst>
                <a:outerShdw blurRad="38100" dist="38100" dir="2700000" algn="tl">
                  <a:srgbClr val="000000"/>
                </a:outerShdw>
              </a:effectLst>
            </a:rPr>
            <a:t>Jo</a:t>
          </a:r>
          <a:r>
            <a:rPr lang="pt-BR" sz="1800" b="1" kern="1200" noProof="0" dirty="0">
              <a:effectLst>
                <a:outerShdw blurRad="38100" dist="38100" dir="2700000" algn="tl">
                  <a:srgbClr val="000000"/>
                </a:outerShdw>
              </a:effectLst>
            </a:rPr>
            <a:t>. 6:63)</a:t>
          </a:r>
          <a:endParaRPr lang="pt-BR" sz="1800" kern="1200" noProof="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Quando recebemos a Bíblia dessa forma…</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Nos mostra o estado do nosso relacionamento com Deus</a:t>
          </a: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ensina como fortalecer esse relacionamento</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Experimentamos uma transformação gradual</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aproximamos de Jesus</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torna sábios para a salvação</a:t>
          </a: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Vamos crescendo no conhecimento da verdade</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Nossa fé cresce e se fortalece</a:t>
          </a: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effectLst>
                <a:outerShdw blurRad="38100" dist="38100" dir="2700000" algn="tl">
                  <a:srgbClr val="000000"/>
                </a:outerShdw>
              </a:effectLst>
            </a:rPr>
            <a:t>Temos esperança</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effectLst>
                <a:outerShdw blurRad="38100" dist="38100" dir="2700000" algn="tl">
                  <a:srgbClr val="000000"/>
                </a:outerShdw>
              </a:effectLst>
            </a:rPr>
            <a:t>Estamos cientes de que uma vida melhor, eterna e maravilhosa nos espera</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21/04/2026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21/04/2026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21/04/2026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096000" y="4485617"/>
            <a:ext cx="6005096" cy="1754326"/>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pt-BR" sz="5400" b="1" noProof="0" dirty="0">
                <a:ln w="9525">
                  <a:noFill/>
                  <a:prstDash val="solid"/>
                </a:ln>
                <a:solidFill>
                  <a:schemeClr val="accent3">
                    <a:lumMod val="75000"/>
                  </a:schemeClr>
                </a:solidFill>
                <a:effectLst>
                  <a:outerShdw blurRad="12700" dist="38100" dir="2700000" algn="tl" rotWithShape="0">
                    <a:srgbClr val="6E471D"/>
                  </a:outerShdw>
                </a:effectLst>
              </a:rPr>
              <a:t>A IMPORTÂNCIA</a:t>
            </a:r>
            <a:br>
              <a:rPr lang="pt-BR" sz="5400" b="1" noProof="0" dirty="0">
                <a:ln w="9525">
                  <a:noFill/>
                  <a:prstDash val="solid"/>
                </a:ln>
                <a:solidFill>
                  <a:schemeClr val="accent3">
                    <a:lumMod val="75000"/>
                  </a:schemeClr>
                </a:solidFill>
                <a:effectLst>
                  <a:outerShdw blurRad="12700" dist="38100" dir="2700000" algn="tl" rotWithShape="0">
                    <a:srgbClr val="6E471D"/>
                  </a:outerShdw>
                </a:effectLst>
              </a:rPr>
            </a:br>
            <a:r>
              <a:rPr lang="pt-BR" sz="5400" b="1" noProof="0" dirty="0">
                <a:ln w="9525">
                  <a:noFill/>
                  <a:prstDash val="solid"/>
                </a:ln>
                <a:solidFill>
                  <a:schemeClr val="accent3">
                    <a:lumMod val="75000"/>
                  </a:schemeClr>
                </a:solidFill>
                <a:effectLst>
                  <a:outerShdw blurRad="12700" dist="38100" dir="2700000" algn="tl" rotWithShape="0">
                    <a:srgbClr val="6E471D"/>
                  </a:outerShdw>
                </a:effectLst>
              </a:rPr>
              <a:t>DA BIBLIA</a:t>
            </a: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051028" cy="338554"/>
          </a:xfrm>
          <a:prstGeom prst="rect">
            <a:avLst/>
          </a:prstGeom>
          <a:noFill/>
        </p:spPr>
        <p:txBody>
          <a:bodyPr wrap="none" rtlCol="0">
            <a:spAutoFit/>
          </a:bodyPr>
          <a:lstStyle/>
          <a:p>
            <a:r>
              <a:rPr lang="pt-BR" sz="1600" b="1" dirty="0">
                <a:solidFill>
                  <a:srgbClr val="7B2807"/>
                </a:solidFill>
              </a:rPr>
              <a:t>Lição 4 para 25 de abril de 2026</a:t>
            </a:r>
            <a:endParaRPr lang="pt-BR" sz="1600" b="1" noProof="0" dirty="0">
              <a:solidFill>
                <a:srgbClr val="7B2807"/>
              </a:solidFill>
            </a:endParaRP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lvl="0" algn="ctr">
              <a:defRPr/>
            </a:pPr>
            <a:r>
              <a:rPr lang="pt-BR" sz="2200" b="1" dirty="0">
                <a:solidFill>
                  <a:srgbClr val="D3E2E9"/>
                </a:solidFill>
                <a:latin typeface="Comic Sans MS" panose="030F0702030302020204" pitchFamily="66" charset="0"/>
              </a:rPr>
              <a:t>“Pois a palavra de Deus é viva e eficaz, mais afiada que qualquer espada de dois gumes. Ele penetra a ponto de partir a alma e o espírito, as articulações e a medula, e discerne os pensamentos e intenções do coração” </a:t>
            </a:r>
            <a:r>
              <a:rPr kumimoji="0" lang="pt-BR"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(Hebreus 4:12)</a:t>
            </a:r>
            <a:endParaRPr kumimoji="0" lang="pt-BR"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1547365776"/>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pt-BR" sz="2000" b="1" dirty="0"/>
              <a:t>A Bíblia é o livro mais vendido do mundo, quintuplicando as vendas do que ocupa o segundo lugar na lista. Mas nem sempre foi assim.</a:t>
            </a:r>
            <a:endParaRPr lang="pt-BR" sz="2000" b="1" noProof="0" dirty="0"/>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2246769"/>
          </a:xfrm>
          <a:prstGeom prst="rect">
            <a:avLst/>
          </a:prstGeom>
          <a:noFill/>
        </p:spPr>
        <p:txBody>
          <a:bodyPr wrap="square">
            <a:spAutoFit/>
          </a:bodyPr>
          <a:lstStyle/>
          <a:p>
            <a:pPr>
              <a:spcBef>
                <a:spcPts val="600"/>
              </a:spcBef>
            </a:pPr>
            <a:r>
              <a:rPr lang="pt-BR" sz="2000" b="1" dirty="0"/>
              <a:t>Se não fosse pela proteção especial de Deus, a Bíblia teria desaparecido há muito tempo. Por quê? O que há de tão especial neste livro para ser ao mesmo tempo tão amado e tão odiado?</a:t>
            </a:r>
            <a:endParaRPr lang="pt-BR" sz="2000" b="1" noProof="0" dirty="0"/>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pt-BR" sz="2000" b="1" dirty="0">
                <a:solidFill>
                  <a:prstClr val="black"/>
                </a:solidFill>
              </a:rPr>
              <a:t>Houve um tempo em que possuir uma Bíblia, lê-la ou até mesmo falar sobre ela podia levar à prisão, tortura e até à morte.</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pt-BR"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O INIMIGO DA BÍBLIA</a:t>
            </a:r>
            <a:endParaRPr lang="pt-BR" sz="4400" b="1" spc="300" noProof="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pt-BR"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 toma... a espada do Espírito, que é a palavra de Deus” </a:t>
            </a:r>
            <a:r>
              <a:rPr lang="pt-BR" sz="1400" b="1" noProof="0"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(Efésios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199974"/>
            <a:ext cx="6848328" cy="707886"/>
          </a:xfrm>
          <a:prstGeom prst="rect">
            <a:avLst/>
          </a:prstGeom>
          <a:noFill/>
        </p:spPr>
        <p:txBody>
          <a:bodyPr wrap="square" rtlCol="0">
            <a:spAutoFit/>
          </a:bodyPr>
          <a:lstStyle/>
          <a:p>
            <a:pPr>
              <a:spcBef>
                <a:spcPts val="600"/>
              </a:spcBef>
            </a:pPr>
            <a:r>
              <a:rPr lang="pt-BR" sz="2000" b="1" dirty="0"/>
              <a:t>Pense no que a palavra falada de Deus é capaz: criar e dar vida (Sal. 33:6), ou ressuscitar os mortos (João 5:28-29).</a:t>
            </a:r>
            <a:endParaRPr lang="pt-BR" sz="2000" b="1" noProof="0" dirty="0"/>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pt-BR" sz="2000" b="1" dirty="0"/>
              <a:t>Vou deixar ele sair impune? Não vou encontrar um horário na minha agenda para poder ler a Bíblia? Lê-la nos transforma e nos torna fortes diante do nosso pior inimigo: o diabo.</a:t>
            </a:r>
            <a:endParaRPr lang="pt-BR" sz="2000" b="1" noProof="0" dirty="0"/>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065328"/>
            <a:ext cx="5025332" cy="2862322"/>
          </a:xfrm>
          <a:prstGeom prst="rect">
            <a:avLst/>
          </a:prstGeom>
          <a:noFill/>
        </p:spPr>
        <p:txBody>
          <a:bodyPr wrap="square">
            <a:spAutoFit/>
          </a:bodyPr>
          <a:lstStyle/>
          <a:p>
            <a:pPr>
              <a:spcBef>
                <a:spcPts val="600"/>
              </a:spcBef>
            </a:pPr>
            <a:r>
              <a:rPr lang="pt-BR" sz="2000" b="1" dirty="0"/>
              <a:t>Satanás sabe que está impotente diante do poder da Bíblia. Por isso, ele tentou destruí-la fisicamente. O processo fracassou, pois sociedades bíblicas começaram a distribuir milhares de cópias. Depois, ele tentou desacreditá-lo com fortes críticas. Agora tente impedir que a gente leia, ocupando nosso tempo com qualquer outra coisa.</a:t>
            </a:r>
            <a:endParaRPr lang="pt-BR" sz="2000" b="1" noProof="0" dirty="0"/>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1866338"/>
            <a:ext cx="6848327" cy="1323439"/>
          </a:xfrm>
          <a:prstGeom prst="rect">
            <a:avLst/>
          </a:prstGeom>
          <a:noFill/>
        </p:spPr>
        <p:txBody>
          <a:bodyPr wrap="square">
            <a:spAutoFit/>
          </a:bodyPr>
          <a:lstStyle/>
          <a:p>
            <a:pPr lvl="0">
              <a:spcBef>
                <a:spcPts val="600"/>
              </a:spcBef>
              <a:defRPr/>
            </a:pPr>
            <a:r>
              <a:rPr lang="pt-BR" sz="2000" b="1" dirty="0">
                <a:solidFill>
                  <a:prstClr val="black"/>
                </a:solidFill>
              </a:rPr>
              <a:t>O que a Bíblia, palavra escrita de Deus, pode fazer? Ele tem poder para nos defender (Efésios 6:17b) e nos transformar (Heb. 4:12). Jesus usou a Bíblia para se defender da tentação.—Mateus 4:4, 7, 10.</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pt-BR" sz="3600" b="1" noProof="0" dirty="0">
                <a:ln w="0"/>
                <a:effectLst>
                  <a:outerShdw blurRad="38100" dist="19050" dir="2700000" algn="tl" rotWithShape="0">
                    <a:schemeClr val="accent6"/>
                  </a:outerShdw>
                </a:effectLst>
              </a:rPr>
              <a:t>FORMAS</a:t>
            </a:r>
            <a:r>
              <a:rPr lang="pt-BR" sz="3600" noProof="0" dirty="0">
                <a:ln w="0"/>
                <a:effectLst>
                  <a:outerShdw blurRad="38100" dist="19050" dir="2700000" algn="tl" rotWithShape="0">
                    <a:schemeClr val="dk1">
                      <a:alpha val="40000"/>
                    </a:schemeClr>
                  </a:outerShdw>
                </a:effectLst>
              </a:rPr>
              <a:t> </a:t>
            </a:r>
            <a:r>
              <a:rPr lang="pt-BR" sz="3600" noProof="0" dirty="0">
                <a:ln w="0"/>
                <a:solidFill>
                  <a:schemeClr val="bg1"/>
                </a:solidFill>
                <a:effectLst>
                  <a:outerShdw blurRad="38100" dist="19050" dir="2700000" algn="tl" rotWithShape="0">
                    <a:schemeClr val="dk1">
                      <a:alpha val="40000"/>
                    </a:schemeClr>
                  </a:outerShdw>
                </a:effectLst>
                <a:highlight>
                  <a:srgbClr val="008000"/>
                </a:highlight>
              </a:rPr>
              <a:t>CORRETAS</a:t>
            </a:r>
            <a:r>
              <a:rPr lang="pt-BR" sz="3600" noProof="0" dirty="0">
                <a:ln w="0"/>
                <a:effectLst>
                  <a:outerShdw blurRad="38100" dist="19050" dir="2700000" algn="tl" rotWithShape="0">
                    <a:schemeClr val="dk1">
                      <a:alpha val="40000"/>
                    </a:schemeClr>
                  </a:outerShdw>
                </a:effectLst>
              </a:rPr>
              <a:t> </a:t>
            </a:r>
            <a:r>
              <a:rPr lang="pt-BR" sz="3600" b="1" noProof="0" dirty="0">
                <a:ln w="0"/>
                <a:effectLst>
                  <a:outerShdw blurRad="38100" dist="19050" dir="2700000" algn="tl" rotWithShape="0">
                    <a:schemeClr val="accent6"/>
                  </a:outerShdw>
                </a:effectLst>
              </a:rPr>
              <a:t>E</a:t>
            </a:r>
            <a:r>
              <a:rPr lang="pt-BR" sz="3600" noProof="0" dirty="0">
                <a:ln w="0"/>
                <a:effectLst>
                  <a:outerShdw blurRad="38100" dist="19050" dir="2700000" algn="tl" rotWithShape="0">
                    <a:schemeClr val="dk1">
                      <a:alpha val="40000"/>
                    </a:schemeClr>
                  </a:outerShdw>
                </a:effectLst>
              </a:rPr>
              <a:t> </a:t>
            </a:r>
            <a:r>
              <a:rPr lang="pt-BR" sz="3600" noProof="0" dirty="0">
                <a:ln w="0"/>
                <a:solidFill>
                  <a:schemeClr val="bg1"/>
                </a:solidFill>
                <a:effectLst>
                  <a:outerShdw blurRad="38100" dist="19050" dir="2700000" algn="tl" rotWithShape="0">
                    <a:schemeClr val="dk1">
                      <a:alpha val="40000"/>
                    </a:schemeClr>
                  </a:outerShdw>
                </a:effectLst>
                <a:highlight>
                  <a:srgbClr val="800000"/>
                </a:highlight>
              </a:rPr>
              <a:t>INCORRETAS</a:t>
            </a:r>
            <a:r>
              <a:rPr lang="pt-BR" sz="3600" noProof="0" dirty="0">
                <a:ln w="0"/>
                <a:effectLst>
                  <a:outerShdw blurRad="38100" dist="19050" dir="2700000" algn="tl" rotWithShape="0">
                    <a:schemeClr val="dk1">
                      <a:alpha val="40000"/>
                    </a:schemeClr>
                  </a:outerShdw>
                </a:effectLst>
              </a:rPr>
              <a:t> </a:t>
            </a:r>
            <a:r>
              <a:rPr lang="pt-BR" sz="3600" b="1" noProof="0" dirty="0">
                <a:ln w="0"/>
                <a:effectLst>
                  <a:outerShdw blurRad="38100" dist="19050" dir="2700000" algn="tl" rotWithShape="0">
                    <a:schemeClr val="accent6"/>
                  </a:outerShdw>
                </a:effectLst>
              </a:rPr>
              <a:t>DE LER A BIBLIA</a:t>
            </a: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7030A0"/>
                </a:solidFill>
                <a:latin typeface="Comic Sans MS" panose="030F0702030302020204" pitchFamily="66" charset="0"/>
              </a:rPr>
              <a:t>“Procure diligentemente se apresentar como aprovado a Deus, como um trabalhador que não tem nada a vergonhar, que corretamente usa a palavra da verdade” </a:t>
            </a:r>
            <a:r>
              <a:rPr lang="pt-BR" sz="1400" b="1" noProof="0" dirty="0">
                <a:solidFill>
                  <a:srgbClr val="7030A0"/>
                </a:solidFill>
                <a:latin typeface="Comic Sans MS" panose="030F0702030302020204" pitchFamily="66" charset="0"/>
              </a:rPr>
              <a:t>(2 Timoteo 2:15)</a:t>
            </a:r>
            <a:endParaRPr lang="pt-BR" sz="1100" b="1" noProof="0"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2274656384"/>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pt-BR" sz="2000" b="1" dirty="0"/>
              <a:t>Nosso estudo da Bíblia deve ser racional, mas nossa razão deve se submeter ao poder do Espírito Santo para discernir corretamente a mensagem bíblica.</a:t>
            </a:r>
            <a:endParaRPr lang="pt-BR" sz="2000" b="1" noProof="0" dirty="0"/>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pt-BR" sz="2000" b="1" dirty="0"/>
              <a:t>Por quê? Porque nossa razão é limitada e nem sempre confiável. Portanto, ao estudarmos a Bíblia, devemos buscar a sabedoria de seu Autor.</a:t>
            </a:r>
            <a:endParaRPr lang="pt-BR" sz="2000" b="1" noProof="0" dirty="0"/>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pt-BR"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 QUE É A BÍBLIA?</a:t>
            </a:r>
            <a:endPar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415772"/>
          </a:xfrm>
          <a:prstGeom prst="rect">
            <a:avLst/>
          </a:prstGeom>
          <a:noFill/>
        </p:spPr>
        <p:txBody>
          <a:bodyPr wrap="square">
            <a:spAutoFit/>
          </a:bodyPr>
          <a:lstStyle/>
          <a:p>
            <a:pPr algn="ctr"/>
            <a:r>
              <a:rPr lang="pt-B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“Na sua palavra, a verdade é resumida; Eternos e justos são todos os seus decretos” </a:t>
            </a:r>
            <a:r>
              <a:rPr lang="pt-BR" sz="1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(Salmos 119:160 </a:t>
            </a:r>
            <a:r>
              <a:rPr lang="pt-BR" sz="1100" b="1" noProof="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DHHe</a:t>
            </a:r>
            <a:r>
              <a:rPr lang="pt-BR" sz="1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pt-BR" sz="11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Em nossa sociedade, e até mesmo entre os círculos cristãos, existe o pensamento de que a verdade é relativa, que não existe verdade que permaneça constante e imutável ao longo do tempo.</a:t>
            </a:r>
            <a:endParaRPr lang="pt-BR" sz="2000" b="1" noProof="0" dirty="0">
              <a:solidFill>
                <a:schemeClr val="bg1"/>
              </a:solidFill>
              <a:effectLst>
                <a:glow rad="127000">
                  <a:srgbClr val="501F1A"/>
                </a:glow>
                <a:outerShdw blurRad="38100" dist="38100" dir="2700000" algn="tl">
                  <a:srgbClr val="000000"/>
                </a:outerShdw>
              </a:effectLst>
            </a:endParaRP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1938992"/>
          </a:xfrm>
          <a:prstGeom prst="rect">
            <a:avLst/>
          </a:prstGeom>
          <a:noFill/>
        </p:spPr>
        <p:txBody>
          <a:bodyPr wrap="square">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Qualquer afirmação, qualquer verdade, deve ser comprovada pela Bíblia. Quando há uma contradição entre o que consideramos verdadeiro e o que a Bíblia afirma, há duas possibilidades: ou estamos errados; ou estamos interpretando mal a Bíblia.</a:t>
            </a:r>
            <a:endParaRPr lang="pt-BR" sz="2000" b="1" noProof="0" dirty="0">
              <a:solidFill>
                <a:schemeClr val="bg1"/>
              </a:solidFill>
              <a:effectLst>
                <a:glow rad="127000">
                  <a:srgbClr val="501F1A"/>
                </a:glow>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No entanto, a Bíblia, como palavra de Deus, afirma possuir a verdade absoluta (Sal. 119:160; João 17:17; Tiago 1:18). Afirma ser limpa e ser um escudo protetor contra sofismas humanos (Prov. 30:5). Se adicionarmos a isso alguma de nossas "verdades", podemos ser considerados diante de Deus como mentirosos </a:t>
            </a:r>
            <a:r>
              <a:rPr lang="pt-BR" sz="2000" b="1" noProof="0" dirty="0">
                <a:solidFill>
                  <a:schemeClr val="bg1"/>
                </a:solidFill>
                <a:effectLst>
                  <a:glow rad="127000">
                    <a:srgbClr val="501F1A"/>
                  </a:glow>
                  <a:outerShdw blurRad="38100" dist="38100" dir="2700000" algn="tl">
                    <a:srgbClr val="000000"/>
                  </a:outerShdw>
                </a:effectLst>
              </a:rPr>
              <a:t>(Pr. 30:6).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pt-BR" sz="4000" b="1" dirty="0">
                <a:ln w="6600">
                  <a:solidFill>
                    <a:schemeClr val="accent4">
                      <a:lumMod val="50000"/>
                    </a:schemeClr>
                  </a:solidFill>
                  <a:prstDash val="solid"/>
                </a:ln>
                <a:solidFill>
                  <a:srgbClr val="FFFFFF"/>
                </a:solidFill>
                <a:effectLst>
                  <a:outerShdw dist="38100" dir="2700000" algn="tl" rotWithShape="0">
                    <a:srgbClr val="FFFF00"/>
                  </a:outerShdw>
                </a:effectLst>
              </a:rPr>
              <a:t>EFEITOS POSITIVOS DE LER A BÍBLIA</a:t>
            </a:r>
            <a:endParaRPr lang="pt-BR" sz="4000" b="1" noProof="0"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584775"/>
          </a:xfrm>
          <a:prstGeom prst="rect">
            <a:avLst/>
          </a:prstGeom>
          <a:noFill/>
        </p:spPr>
        <p:txBody>
          <a:bodyPr wrap="square">
            <a:spAutoFit/>
          </a:bodyPr>
          <a:lstStyle/>
          <a:p>
            <a:pPr algn="ctr"/>
            <a:r>
              <a:rPr lang="pt-BR" b="1" dirty="0">
                <a:solidFill>
                  <a:srgbClr val="D5FFB9"/>
                </a:solidFill>
                <a:effectLst>
                  <a:outerShdw blurRad="38100" dist="38100" dir="2700000" algn="tl">
                    <a:srgbClr val="000000"/>
                  </a:outerShdw>
                </a:effectLst>
                <a:latin typeface="Comic Sans MS" panose="030F0702030302020204" pitchFamily="66" charset="0"/>
              </a:rPr>
              <a:t>“No meu coração guardei seus ditos para não pecar contra Ti” </a:t>
            </a:r>
            <a:r>
              <a:rPr lang="pt-BR" sz="1400" b="1" noProof="0" dirty="0">
                <a:solidFill>
                  <a:srgbClr val="D5FFB9"/>
                </a:solidFill>
                <a:effectLst>
                  <a:outerShdw blurRad="38100" dist="38100" dir="2700000" algn="tl">
                    <a:srgbClr val="000000"/>
                  </a:outerShdw>
                </a:effectLst>
                <a:latin typeface="Comic Sans MS" panose="030F0702030302020204" pitchFamily="66" charset="0"/>
              </a:rPr>
              <a:t>(Salmos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pt-BR" sz="2000" b="1" dirty="0"/>
              <a:t>Uma coisa que nem mesmo os inimigos mais ferrenhos da Bíblia podem negar é seu poder de transformar as pessoas. Paulo compara isso a uma espada que possui grande poder.</a:t>
            </a:r>
            <a:endParaRPr lang="pt-BR" sz="2000" b="1" noProof="0" dirty="0"/>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3865623644"/>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pt-BR" sz="2000" b="1" dirty="0"/>
              <a:t>Nenhum outro livro pode nos impactar como a Bíblia. Quando estamos dispostos a incorporar os ensinamentos contidos em nossas vidas, mudamos para melhor.</a:t>
            </a:r>
            <a:endParaRPr lang="pt-BR" sz="2000" b="1" noProof="0" dirty="0"/>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pt-BR" sz="2000" b="1" dirty="0">
                <a:solidFill>
                  <a:prstClr val="black"/>
                </a:solidFill>
              </a:rPr>
              <a:t>Quando o lemos de coração aberto e pedimos a Deus a iluminação do Espírito Santo, nossas vidas se transformam.</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noProof="0" dirty="0">
                <a:ln/>
                <a:solidFill>
                  <a:schemeClr val="accent3"/>
                </a:solidFill>
                <a:effectLst>
                  <a:outerShdw blurRad="50800" dist="38100" dir="2700000" algn="tl" rotWithShape="0">
                    <a:schemeClr val="accent2">
                      <a:lumMod val="50000"/>
                    </a:schemeClr>
                  </a:outerShdw>
                </a:effectLst>
              </a:rPr>
              <a:t>AMIGOS DA BIBLIA</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t-BR" sz="1600" b="1" dirty="0">
                <a:effectLst>
                  <a:outerShdw blurRad="38100" dist="38100" dir="2700000" algn="tl">
                    <a:srgbClr val="000000"/>
                  </a:outerShdw>
                </a:effectLst>
                <a:latin typeface="Comic Sans MS" panose="030F0702030302020204" pitchFamily="66" charset="0"/>
              </a:rPr>
              <a:t>“Por isso, também agradecemos a Deus sem cessar, pois quando receberam a palavra de Deus que ouviram de nós, não a receberam como palavra dos homens, mas como é em verdade, a palavra de Deus, que está em ação em vós que crês.” </a:t>
            </a:r>
            <a:r>
              <a:rPr lang="pt-BR" sz="1200" b="1" noProof="0" dirty="0">
                <a:effectLst>
                  <a:outerShdw blurRad="38100" dist="38100" dir="2700000" algn="tl">
                    <a:srgbClr val="000000"/>
                  </a:outerShdw>
                </a:effectLst>
                <a:latin typeface="Comic Sans MS" panose="030F0702030302020204" pitchFamily="66" charset="0"/>
              </a:rPr>
              <a:t>(1 Tessalonicenses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pt-BR" sz="2000" b="1" dirty="0"/>
              <a:t>Amigos da Bíblia se aproximam dela sabendo que ela é a Palavra Viva de Deus (1 Tes. 2:13). Mas como posso chegar a essa convicção?</a:t>
            </a:r>
            <a:endParaRPr lang="pt-BR" sz="2000" b="1" noProof="0" dirty="0"/>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930027820"/>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lvl="0">
              <a:spcBef>
                <a:spcPts val="600"/>
              </a:spcBef>
              <a:defRPr/>
            </a:pPr>
            <a:r>
              <a:rPr lang="pt-BR" sz="2000" b="1" dirty="0">
                <a:solidFill>
                  <a:prstClr val="black"/>
                </a:solidFill>
              </a:rPr>
              <a:t>Paulo nos diz que, para isso, precisamos de discernimento espiritual, ou seja, da capacidade de entender as coisas espirituais (1 Coríntios 2:14). Portanto, discernir a mensagem divina na Bíblia é obra do Espírito Santo atuando em nós.</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4154984"/>
          </a:xfrm>
          <a:prstGeom prst="rect">
            <a:avLst/>
          </a:prstGeom>
          <a:noFill/>
        </p:spPr>
        <p:txBody>
          <a:bodyPr wrap="square">
            <a:spAutoFit/>
          </a:bodyPr>
          <a:lstStyle/>
          <a:p>
            <a:pPr>
              <a:spcBef>
                <a:spcPts val="600"/>
              </a:spcBef>
            </a:pPr>
            <a:r>
              <a:rPr lang="pt-BR" sz="2400" b="1" dirty="0">
                <a:latin typeface="Constantia" panose="02030602050306030303" pitchFamily="18" charset="0"/>
              </a:rPr>
              <a:t>“A Bíblia apresenta a verdade com tal simplicidade e uma adaptação perfeita às necessidades e anseios do coração humano, que surpreende e encanta as mentes mais cultivadas, ao mesmo tempo em que permite que os mais humildes e ignorantes discirnam o caminho da salvação. No entanto, essas verdades simplesmente expressas tratam de temas tão elevados, de tão grande transcendência, tão infinitamente além do alcance do poder humano de entendimento, que só podemos aceitá-los porque Deus os declarou para nós. […] Quanto mais pesquisa a Bíblia, mais profunda é sua convicção de que ela é a Palavra do Deus vivo, e a razão humana se curva diante da majestade da revelação divina”</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4BDFA4EF-5398-F348-FA2D-910E6E964E1E}"/>
              </a:ext>
            </a:extLst>
          </p:cNvPr>
          <p:cNvSpPr txBox="1"/>
          <p:nvPr/>
        </p:nvSpPr>
        <p:spPr>
          <a:xfrm>
            <a:off x="7137338" y="5416792"/>
            <a:ext cx="3539687" cy="338554"/>
          </a:xfrm>
          <a:prstGeom prst="rect">
            <a:avLst/>
          </a:prstGeom>
          <a:noFill/>
        </p:spPr>
        <p:txBody>
          <a:bodyPr wrap="none" rtlCol="0">
            <a:spAutoFit/>
          </a:bodyPr>
          <a:lstStyle/>
          <a:p>
            <a:pPr algn="r"/>
            <a:r>
              <a:rPr lang="pt-BR" sz="1600" b="1" noProof="0" dirty="0"/>
              <a:t>E. G. W. (</a:t>
            </a:r>
            <a:r>
              <a:rPr lang="pt-BR" sz="1600" b="1" dirty="0"/>
              <a:t>C</a:t>
            </a:r>
            <a:r>
              <a:rPr lang="pt-BR" sz="1600" b="1" noProof="0" dirty="0"/>
              <a:t>aminho a Cristo, pág. 107)</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544</TotalTime>
  <Words>1186</Words>
  <Application>Microsoft Office PowerPoint</Application>
  <PresentationFormat>Panorámica</PresentationFormat>
  <Paragraphs>62</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2026-03-14T15:12:41Z</dcterms:created>
  <dcterms:modified xsi:type="dcterms:W3CDTF">2026-04-21T19:45:10Z</dcterms:modified>
</cp:coreProperties>
</file>