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Graça do Senhor Jesus Cristo”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“O Amor de Deus”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Comunhão do Espírito Santo”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“Esteja com todos vocês”</a:t>
          </a:r>
          <a:endParaRPr lang="pt-BR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pt-BR" sz="2000" b="1" noProof="0" dirty="0"/>
            <a:t>Ele deixou as riquezas eternas do céu e ficou pobre para nos fazer herdeiros de suas riquezas</a:t>
          </a:r>
          <a:br>
            <a:rPr lang="pt-BR" sz="2000" b="1" noProof="0" dirty="0"/>
          </a:br>
          <a:r>
            <a:rPr lang="pt-BR" sz="2000" b="1" noProof="0" dirty="0"/>
            <a:t>(2Co. 8:9)</a:t>
          </a:r>
          <a:endParaRPr lang="pt-BR" sz="2000" noProof="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pt-BR" sz="2000" b="1" noProof="0" dirty="0"/>
            <a:t>Ele caminhou pelo nosso mundo para que pudéssemos conhecê-lo, amá-Lo e imitá-lo (</a:t>
          </a:r>
          <a:r>
            <a:rPr lang="pt-BR" sz="2000" b="1" noProof="0" dirty="0" err="1"/>
            <a:t>Jo</a:t>
          </a:r>
          <a:r>
            <a:rPr lang="pt-BR" sz="2000" b="1" noProof="0" dirty="0"/>
            <a:t>. 15:12)</a:t>
          </a:r>
          <a:endParaRPr lang="pt-BR" sz="2000" noProof="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pt-BR" sz="2000" b="1" noProof="0" dirty="0"/>
            <a:t>Ele se humilhou e tornou-se obediente até a morte, para perdoar nossos pecados e nos dar a vida eterna (</a:t>
          </a:r>
          <a:r>
            <a:rPr lang="pt-BR" sz="2000" b="1" noProof="0" dirty="0" err="1"/>
            <a:t>Flp</a:t>
          </a:r>
          <a:r>
            <a:rPr lang="pt-BR" sz="2000" b="1" noProof="0" dirty="0"/>
            <a:t>. 2:8)</a:t>
          </a:r>
          <a:endParaRPr lang="pt-BR" sz="2000" noProof="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Somos justificados (Rom. 3:24; Efe. 1:7)</a:t>
          </a:r>
          <a:endParaRPr lang="pt-BR" sz="2000" noProof="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Celebramos a esperança (Rom. 5:2)</a:t>
          </a:r>
          <a:endParaRPr lang="pt-BR" sz="2000" noProof="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Recebemos o poder de Cristo (2Co. 12:9)</a:t>
          </a:r>
          <a:endParaRPr lang="pt-BR" sz="2000" noProof="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O pecado não nos governa (Rom. 6:14)</a:t>
          </a:r>
          <a:endParaRPr lang="pt-BR" sz="2000" noProof="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Vamos reinar em vida com Jesus (Rom. 5:17, 21)</a:t>
          </a:r>
          <a:endParaRPr lang="pt-BR" sz="2000" noProof="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da paciência” (Rom. 15:5)</a:t>
          </a:r>
          <a:endParaRPr lang="pt-BR" sz="2000" noProof="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da esperança” (Rom. 15:13)</a:t>
          </a:r>
          <a:endParaRPr lang="pt-BR" sz="2000" noProof="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da paz” (Rom. 15:33)</a:t>
          </a:r>
          <a:endParaRPr lang="pt-BR" sz="2000" noProof="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[...] das misericórdias” (2 Co. 1:3a)</a:t>
          </a:r>
          <a:endParaRPr lang="pt-BR" sz="2000" noProof="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de toda consolação” (2Co. 1:3b)</a:t>
          </a:r>
          <a:endParaRPr lang="pt-BR" sz="2000" noProof="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noProof="0" dirty="0">
              <a:solidFill>
                <a:schemeClr val="tx1"/>
              </a:solidFill>
            </a:rPr>
            <a:t>“Deus [...] do amor” (2Co. 13:11)</a:t>
          </a:r>
          <a:endParaRPr lang="pt-BR" sz="2000" noProof="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</a:t>
          </a:r>
          <a:r>
            <a:rPr lang="pt-BR" sz="1800" b="1" i="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el</a:t>
          </a:r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Padre nos da </a:t>
          </a:r>
          <a:r>
            <a:rPr lang="pt-BR" sz="1800" b="1" i="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(1Jn. 3:1)</a:t>
          </a:r>
          <a:endParaRPr lang="pt-BR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Cristo nos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llena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 toda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plenitud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con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</a:t>
          </a:r>
          <a:r>
            <a:rPr lang="pt-B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8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Deus Espírito Santo derrame Seu amor sobre nós (Rom. 5:5)</a:t>
          </a:r>
          <a:endParaRPr lang="pt-BR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Capacitar pessoas para a missão</a:t>
          </a:r>
          <a:br>
            <a:rPr lang="pt-BR" sz="1800" b="1" noProof="0" dirty="0"/>
          </a:br>
          <a:r>
            <a:rPr lang="pt-BR" sz="1600" b="1" noProof="0" dirty="0"/>
            <a:t>(1Co. 2:4)</a:t>
          </a:r>
          <a:endParaRPr lang="pt-BR" sz="1600" noProof="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Ele nos revela as coisas profundas de Deus</a:t>
          </a:r>
          <a:br>
            <a:rPr lang="pt-BR" sz="1800" b="1" noProof="0" dirty="0"/>
          </a:br>
          <a:r>
            <a:rPr lang="pt-BR" sz="1600" b="1" noProof="0" dirty="0"/>
            <a:t>(1Co. 2:10)</a:t>
          </a:r>
          <a:endParaRPr lang="pt-BR" sz="1600" noProof="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Ele nos ensina</a:t>
          </a:r>
          <a:r>
            <a:rPr lang="pt-BR" sz="1600" b="1" noProof="0" dirty="0"/>
            <a:t>(1Co. 2:13)</a:t>
          </a:r>
          <a:endParaRPr lang="pt-BR" sz="1800" noProof="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Habite em Nós </a:t>
          </a:r>
          <a:r>
            <a:rPr lang="pt-BR" sz="1600" b="1" noProof="0" dirty="0"/>
            <a:t>(1Co. 3:16)</a:t>
          </a:r>
          <a:endParaRPr lang="pt-BR" sz="1800" noProof="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Cooperar com Cristo para nossa justificação </a:t>
          </a:r>
          <a:r>
            <a:rPr lang="pt-BR" sz="1600" b="1" noProof="0" dirty="0"/>
            <a:t>(1Co. 6:11)</a:t>
          </a:r>
          <a:endParaRPr lang="pt-BR" sz="1800" noProof="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Conceder dons espirituais </a:t>
          </a:r>
          <a:r>
            <a:rPr lang="pt-BR" sz="1600" b="1" noProof="0" dirty="0"/>
            <a:t>(1Co. 12:7-11)</a:t>
          </a:r>
          <a:endParaRPr lang="pt-BR" sz="1800" noProof="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Nos sela para a salvação </a:t>
          </a:r>
          <a:r>
            <a:rPr lang="pt-BR" sz="1600" b="1" noProof="0" dirty="0"/>
            <a:t>(2Co. 1:22)</a:t>
          </a:r>
          <a:endParaRPr lang="pt-BR" sz="1800" noProof="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Imprima a lei em nossos corações </a:t>
          </a:r>
          <a:r>
            <a:rPr lang="pt-BR" sz="1600" b="1" noProof="0" dirty="0"/>
            <a:t>(2Co. 3:3)</a:t>
          </a:r>
          <a:endParaRPr lang="pt-BR" sz="1800" noProof="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Nos dá uma nova vida em Cristo </a:t>
          </a:r>
          <a:r>
            <a:rPr lang="pt-BR" sz="1600" b="1" noProof="0" dirty="0"/>
            <a:t>(2Co. 3:6)</a:t>
          </a:r>
          <a:endParaRPr lang="pt-BR" sz="1800" noProof="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noProof="0" dirty="0"/>
            <a:t>Isso nos dá liberdade do pecado </a:t>
          </a:r>
          <a:r>
            <a:rPr lang="pt-BR" sz="1600" b="1" noProof="0" dirty="0"/>
            <a:t>(2Co. 3:17)</a:t>
          </a:r>
          <a:endParaRPr lang="pt-BR" sz="1800" noProof="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pt-BR" sz="2000" b="1" noProof="0" dirty="0">
              <a:solidFill>
                <a:schemeClr val="accent3">
                  <a:lumMod val="50000"/>
                </a:schemeClr>
              </a:solidFill>
            </a:rPr>
            <a:t>A GRAÇA</a:t>
          </a:r>
          <a:endParaRPr lang="pt-BR" sz="2000" noProof="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t-BR" sz="1800" b="1" noProof="0" dirty="0"/>
            <a:t>Do Pai (1Co. 1:3)</a:t>
          </a:r>
          <a:endParaRPr lang="pt-BR" sz="1800" noProof="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pt-BR" sz="1800" b="1" noProof="0" dirty="0"/>
            <a:t>Do Filho (1Co. 1:3)</a:t>
          </a:r>
          <a:endParaRPr lang="pt-BR" sz="1800" noProof="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pt-BR" sz="1800" b="1" noProof="0" dirty="0"/>
            <a:t>Do Espírito (Heb. 10:29)</a:t>
          </a:r>
          <a:endParaRPr lang="pt-BR" sz="1800" noProof="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pt-BR" sz="2000" b="1" noProof="0" dirty="0">
              <a:solidFill>
                <a:schemeClr val="accent6">
                  <a:lumMod val="50000"/>
                </a:schemeClr>
              </a:solidFill>
            </a:rPr>
            <a:t>O AMOR</a:t>
          </a:r>
          <a:endParaRPr lang="pt-BR" sz="2000" noProof="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t-BR" sz="1800" b="1" noProof="0" dirty="0"/>
            <a:t>Do Pai (1Jo. 2:15)</a:t>
          </a:r>
          <a:endParaRPr lang="pt-BR" sz="1800" noProof="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pt-BR" sz="1800" b="1" noProof="0" dirty="0"/>
            <a:t>Do Filho (Rom. 8:35)</a:t>
          </a:r>
          <a:endParaRPr lang="pt-BR" sz="1800" noProof="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pt-BR" sz="1800" b="1" noProof="0" dirty="0"/>
            <a:t>Del Espírito (Rom. 15:30)</a:t>
          </a:r>
          <a:endParaRPr lang="pt-BR" sz="1800" noProof="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pt-BR" sz="2000" b="1" noProof="0" dirty="0">
              <a:solidFill>
                <a:schemeClr val="tx2">
                  <a:lumMod val="50000"/>
                </a:schemeClr>
              </a:solidFill>
            </a:rPr>
            <a:t>A COMUNHÃO</a:t>
          </a:r>
          <a:endParaRPr lang="pt-BR" sz="2000" noProof="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t-BR" sz="1800" b="1" noProof="0" dirty="0"/>
            <a:t>Do Pai (1Jo. 1:3)</a:t>
          </a:r>
          <a:endParaRPr lang="pt-BR" sz="1800" noProof="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pt-BR" sz="1800" b="1" noProof="0" dirty="0"/>
            <a:t>Do Filho (1Jo. 1:3)</a:t>
          </a:r>
          <a:endParaRPr lang="pt-BR" sz="1800" noProof="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pt-BR" sz="1800" b="1" noProof="0" dirty="0"/>
            <a:t>Do Espírito (</a:t>
          </a:r>
          <a:r>
            <a:rPr lang="pt-BR" sz="1800" b="1" noProof="0" dirty="0" err="1"/>
            <a:t>Flp</a:t>
          </a:r>
          <a:r>
            <a:rPr lang="pt-BR" sz="1800" b="1" noProof="0" dirty="0"/>
            <a:t>. 2:1)</a:t>
          </a:r>
          <a:endParaRPr lang="pt-BR" sz="1800" noProof="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Graça do Senhor Jesus Cristo”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“O Amor de Deus”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“A Comunhão do Espírito Santo”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“Esteja com todos vocês”</a:t>
          </a:r>
          <a:endParaRPr lang="pt-BR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Ele deixou as riquezas eternas do céu e ficou pobre para nos fazer herdeiros de suas riquezas</a:t>
          </a:r>
          <a:br>
            <a:rPr lang="pt-BR" sz="2000" b="1" kern="1200" noProof="0" dirty="0"/>
          </a:br>
          <a:r>
            <a:rPr lang="pt-BR" sz="2000" b="1" kern="1200" noProof="0" dirty="0"/>
            <a:t>(2Co. 8:9)</a:t>
          </a:r>
          <a:endParaRPr lang="pt-BR" sz="2000" kern="1200" noProof="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Ele caminhou pelo nosso mundo para que pudéssemos conhecê-lo, amá-Lo e imitá-lo (</a:t>
          </a:r>
          <a:r>
            <a:rPr lang="pt-BR" sz="2000" b="1" kern="1200" noProof="0" dirty="0" err="1"/>
            <a:t>Jo</a:t>
          </a:r>
          <a:r>
            <a:rPr lang="pt-BR" sz="2000" b="1" kern="1200" noProof="0" dirty="0"/>
            <a:t>. 15:12)</a:t>
          </a:r>
          <a:endParaRPr lang="pt-BR" sz="2000" kern="1200" noProof="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/>
            <a:t>Ele se humilhou e tornou-se obediente até a morte, para perdoar nossos pecados e nos dar a vida eterna (</a:t>
          </a:r>
          <a:r>
            <a:rPr lang="pt-BR" sz="2000" b="1" kern="1200" noProof="0" dirty="0" err="1"/>
            <a:t>Flp</a:t>
          </a:r>
          <a:r>
            <a:rPr lang="pt-BR" sz="2000" b="1" kern="1200" noProof="0" dirty="0"/>
            <a:t>. 2:8)</a:t>
          </a:r>
          <a:endParaRPr lang="pt-BR" sz="2000" kern="1200" noProof="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Vamos reinar em vida com Jesus (Rom. 5:17, 21)</a:t>
          </a:r>
          <a:endParaRPr lang="pt-BR" sz="2000" kern="1200" noProof="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O pecado não nos governa (Rom. 6:14)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Recebemos o poder de Cristo (2Co. 12:9)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Celebramos a esperança (Rom. 5:2)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Somos justificados (Rom. 3:24; Efe. 1:7)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da paciência” (Rom. 15:5)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da esperança” (Rom. 15:13)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da paz” (Rom. 15:33)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[...] das misericórdias” (2 Co. 1:3a)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de toda consolação” (2Co. 1:3b)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1"/>
              </a:solidFill>
            </a:rPr>
            <a:t>“Deus [...] do amor” (2Co. 13:11)</a:t>
          </a:r>
          <a:endParaRPr lang="pt-BR" sz="2000" kern="1200" noProof="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</a:t>
          </a:r>
          <a:r>
            <a:rPr lang="pt-BR" sz="1800" b="1" i="0" kern="12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el</a:t>
          </a: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Padre nos da </a:t>
          </a:r>
          <a:r>
            <a:rPr lang="pt-BR" sz="1800" b="1" i="0" kern="12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(1Jn. 3:1)</a:t>
          </a:r>
          <a:endParaRPr lang="pt-BR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Dios Cristo nos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llena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 toda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plenitud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con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su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amor (</a:t>
          </a:r>
          <a:r>
            <a:rPr lang="pt-B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Que Deus Espírito Santo derrame Seu amor sobre nós (Rom. 5:5)</a:t>
          </a:r>
          <a:endParaRPr lang="pt-BR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Capacitar pessoas para a missão</a:t>
          </a:r>
          <a:br>
            <a:rPr lang="pt-BR" sz="1800" b="1" kern="1200" noProof="0" dirty="0"/>
          </a:br>
          <a:r>
            <a:rPr lang="pt-BR" sz="1600" b="1" kern="1200" noProof="0" dirty="0"/>
            <a:t>(1Co. 2:4)</a:t>
          </a:r>
          <a:endParaRPr lang="pt-BR" sz="1600" kern="1200" noProof="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nos revela as coisas profundas de Deus</a:t>
          </a:r>
          <a:br>
            <a:rPr lang="pt-BR" sz="1800" b="1" kern="1200" noProof="0" dirty="0"/>
          </a:br>
          <a:r>
            <a:rPr lang="pt-BR" sz="1600" b="1" kern="1200" noProof="0" dirty="0"/>
            <a:t>(1Co. 2:10)</a:t>
          </a:r>
          <a:endParaRPr lang="pt-BR" sz="1600" kern="1200" noProof="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nos ensina</a:t>
          </a:r>
          <a:r>
            <a:rPr lang="pt-BR" sz="1600" b="1" kern="1200" noProof="0" dirty="0"/>
            <a:t>(1Co. 2:13)</a:t>
          </a:r>
          <a:endParaRPr lang="pt-BR" sz="1800" kern="1200" noProof="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Habite em Nós </a:t>
          </a:r>
          <a:r>
            <a:rPr lang="pt-BR" sz="1600" b="1" kern="1200" noProof="0" dirty="0"/>
            <a:t>(1Co. 3:16)</a:t>
          </a:r>
          <a:endParaRPr lang="pt-BR" sz="1800" kern="1200" noProof="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Cooperar com Cristo para nossa justificação </a:t>
          </a:r>
          <a:r>
            <a:rPr lang="pt-BR" sz="1600" b="1" kern="1200" noProof="0" dirty="0"/>
            <a:t>(1Co. 6:11)</a:t>
          </a:r>
          <a:endParaRPr lang="pt-BR" sz="1800" kern="1200" noProof="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Conceder dons espirituais </a:t>
          </a:r>
          <a:r>
            <a:rPr lang="pt-BR" sz="1600" b="1" kern="1200" noProof="0" dirty="0"/>
            <a:t>(1Co. 12:7-11)</a:t>
          </a:r>
          <a:endParaRPr lang="pt-BR" sz="1800" kern="1200" noProof="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Nos sela para a salvação </a:t>
          </a:r>
          <a:r>
            <a:rPr lang="pt-BR" sz="1600" b="1" kern="1200" noProof="0" dirty="0"/>
            <a:t>(2Co. 1:22)</a:t>
          </a:r>
          <a:endParaRPr lang="pt-BR" sz="1800" kern="1200" noProof="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Imprima a lei em nossos corações </a:t>
          </a:r>
          <a:r>
            <a:rPr lang="pt-BR" sz="1600" b="1" kern="1200" noProof="0" dirty="0"/>
            <a:t>(2Co. 3:3)</a:t>
          </a:r>
          <a:endParaRPr lang="pt-BR" sz="1800" kern="1200" noProof="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Nos dá uma nova vida em Cristo </a:t>
          </a:r>
          <a:r>
            <a:rPr lang="pt-BR" sz="1600" b="1" kern="1200" noProof="0" dirty="0"/>
            <a:t>(2Co. 3:6)</a:t>
          </a:r>
          <a:endParaRPr lang="pt-BR" sz="1800" kern="1200" noProof="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Isso nos dá liberdade do pecado </a:t>
          </a:r>
          <a:r>
            <a:rPr lang="pt-BR" sz="1600" b="1" kern="1200" noProof="0" dirty="0"/>
            <a:t>(2Co. 3:17)</a:t>
          </a:r>
          <a:endParaRPr lang="pt-BR" sz="1800" kern="1200" noProof="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50000"/>
                </a:schemeClr>
              </a:solidFill>
            </a:rPr>
            <a:t>A GRAÇA</a:t>
          </a:r>
          <a:endParaRPr lang="pt-BR" sz="2000" kern="1200" noProof="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Pai (1Co. 1:3)</a:t>
          </a:r>
          <a:endParaRPr lang="pt-BR" sz="1800" kern="1200" noProof="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Filho (1Co. 1:3)</a:t>
          </a:r>
          <a:endParaRPr lang="pt-BR" sz="1800" kern="1200" noProof="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Espírito (Heb. 10:29)</a:t>
          </a:r>
          <a:endParaRPr lang="pt-BR" sz="1800" kern="1200" noProof="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6">
                  <a:lumMod val="50000"/>
                </a:schemeClr>
              </a:solidFill>
            </a:rPr>
            <a:t>O AMOR</a:t>
          </a:r>
          <a:endParaRPr lang="pt-BR" sz="2000" kern="1200" noProof="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Pai (1Jo. 2:15)</a:t>
          </a:r>
          <a:endParaRPr lang="pt-BR" sz="1800" kern="1200" noProof="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Filho (Rom. 8:35)</a:t>
          </a:r>
          <a:endParaRPr lang="pt-BR" sz="1800" kern="1200" noProof="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Del Espírito (Rom. 15:30)</a:t>
          </a:r>
          <a:endParaRPr lang="pt-BR" sz="1800" kern="1200" noProof="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tx2">
                  <a:lumMod val="50000"/>
                </a:schemeClr>
              </a:solidFill>
            </a:rPr>
            <a:t>A COMUNHÃO</a:t>
          </a:r>
          <a:endParaRPr lang="pt-BR" sz="2000" kern="1200" noProof="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Pai (1Jo. 1:3)</a:t>
          </a:r>
          <a:endParaRPr lang="pt-BR" sz="1800" kern="1200" noProof="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Filho (1Jo. 1:3)</a:t>
          </a:r>
          <a:endParaRPr lang="pt-BR" sz="1800" kern="1200" noProof="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Do Espírito (</a:t>
          </a:r>
          <a:r>
            <a:rPr lang="pt-BR" sz="1800" b="1" kern="1200" noProof="0" dirty="0" err="1"/>
            <a:t>Flp</a:t>
          </a:r>
          <a:r>
            <a:rPr lang="pt-BR" sz="1800" b="1" kern="1200" noProof="0" dirty="0"/>
            <a:t>. 2:1)</a:t>
          </a:r>
          <a:endParaRPr lang="pt-BR" sz="1800" kern="1200" noProof="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E2621-7AB0-4B61-A5F2-2BFC9401EAEF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A356A-A52E-4135-B229-240246E16D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400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A356A-A52E-4135-B229-240246E16D3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276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5" Type="http://schemas.openxmlformats.org/officeDocument/2006/relationships/image" Target="../media/image14.png"/><Relationship Id="rId10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4359"/>
            <a:ext cx="98468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pt-BR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GRAÇA, AMOR E COMUNHÃO</a:t>
            </a:r>
            <a:endParaRPr lang="pt-BR" sz="4800" b="1" spc="300" noProof="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054844" y="6370618"/>
            <a:ext cx="3451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Lição 13 de 26 de setembro de 2026</a:t>
            </a:r>
            <a:endParaRPr lang="pt-BR" sz="1600" b="1" noProof="0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570518" y="98660"/>
            <a:ext cx="2466976" cy="3693319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«A graça do Senhor Jesus Cristo, o amor de Deus e a comunhão do Espírito Santo estejam com todos vocês. Amém»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Coríntios 13:14)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6985535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3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fórmula mais comum nas despedidas das cartas de Paulo, usada com pequenas variações em 13 de suas 14 epístolas, é: "A graça de nosso Senhor Jesus Cristo esteja convosco” </a:t>
            </a:r>
            <a:r>
              <a:rPr lang="pt-BR" sz="2000" b="1" noProof="0" dirty="0"/>
              <a:t>(Rom. 16:24; 1Co. 16:23; </a:t>
            </a:r>
            <a:r>
              <a:rPr lang="pt-BR" sz="2000" b="1" noProof="0" dirty="0" err="1"/>
              <a:t>Gál</a:t>
            </a:r>
            <a:r>
              <a:rPr lang="pt-BR" sz="2000" b="1" noProof="0" dirty="0"/>
              <a:t>. 6:18; </a:t>
            </a:r>
            <a:r>
              <a:rPr lang="pt-BR" sz="2000" b="1" noProof="0" dirty="0" err="1"/>
              <a:t>Ef</a:t>
            </a:r>
            <a:r>
              <a:rPr lang="pt-BR" sz="2000" b="1" noProof="0" dirty="0"/>
              <a:t>. 6:24; </a:t>
            </a:r>
            <a:r>
              <a:rPr lang="pt-BR" sz="2000" b="1" noProof="0" dirty="0" err="1"/>
              <a:t>Flp</a:t>
            </a:r>
            <a:r>
              <a:rPr lang="pt-BR" sz="2000" b="1" noProof="0" dirty="0"/>
              <a:t>. 4:23; Col. 4:18; 1Ts. 5:28; 2Ts. 3:18; 1Tim. 6:21; 2Tim. 4:22; </a:t>
            </a:r>
            <a:r>
              <a:rPr lang="pt-BR" sz="2000" b="1" noProof="0" dirty="0" err="1"/>
              <a:t>Tit</a:t>
            </a:r>
            <a:r>
              <a:rPr lang="pt-BR" sz="2000" b="1" noProof="0" dirty="0"/>
              <a:t>. 3:15; </a:t>
            </a:r>
            <a:r>
              <a:rPr lang="pt-BR" sz="2000" b="1" noProof="0" dirty="0" err="1"/>
              <a:t>Flm</a:t>
            </a:r>
            <a:r>
              <a:rPr lang="pt-BR" sz="2000" b="1" noProof="0" dirty="0"/>
              <a:t>. 1:25; 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108372"/>
            <a:ext cx="67722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No entanto, na segunda carta aos Coríntios, ele faz uma exceção importante. Sua despedida inclui a graça, o amor e a comunhão de todas as pessoas da Divindade: o Filho, o Pai e o Espírito Santo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(2Co.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GRAÇA DO SENHOR JESUS CRISTO”</a:t>
            </a:r>
            <a:endParaRPr lang="pt-BR" sz="4400" b="1" spc="30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"Pois vós conheceis a graça de nosso Senhor Jesus Cristo, que por vossa causa ele se tornou pobre, embora fosse rico, para que vós, pela pobreza dele, podeis ficar rico” </a:t>
            </a:r>
            <a:r>
              <a:rPr lang="pt-BR" sz="1400" b="1" noProof="0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Coríntios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15862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começa e termina sua segunda carta aos Coríntios com uma referência à graça de Jesus </a:t>
            </a:r>
            <a:br>
              <a:rPr lang="pt-BR" sz="2000" b="1" dirty="0"/>
            </a:br>
            <a:r>
              <a:rPr lang="pt-BR" sz="2000" b="1" dirty="0"/>
              <a:t>(2 Coríntios 1:2; 13:14). Do que consiste essa graça?</a:t>
            </a:r>
            <a:endParaRPr lang="pt-BR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025913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O que acontece conosco que recebemos sua graça?</a:t>
            </a:r>
            <a:endParaRPr lang="pt-BR" sz="2000" b="1" noProof="0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724761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ensinou aos Coríntios (e a nós, claro) que o amor constrói (1 Coríntios 8:1); que nada tem valor sem amor (1 Coríntios 13:1-3); e que tudo deve ser feito com esse amor que emana de Deus</a:t>
            </a:r>
            <a:r>
              <a:rPr lang="pt-BR" sz="2000" b="1" noProof="0" dirty="0"/>
              <a:t> (1Co.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“O </a:t>
            </a:r>
            <a:r>
              <a:rPr lang="pt-BR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AMOR DE DEUS</a:t>
            </a:r>
            <a:r>
              <a:rPr lang="pt-BR" sz="4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Quem não ama não conhece a Deus; pois Deus é amor</a:t>
            </a:r>
            <a:r>
              <a:rPr lang="pt-BR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João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70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Bíblia declara enfaticamente que Deus é amor </a:t>
            </a:r>
            <a:br>
              <a:rPr lang="pt-BR" sz="2000" b="1" dirty="0"/>
            </a:br>
            <a:r>
              <a:rPr lang="pt-BR" sz="2000" b="1" dirty="0"/>
              <a:t>(1 João 4:8). Ele derramou esse amor por toda a Sua criação. Podemos vê-lo em nossos próprios corações; na relação entre pais e filhos; nas belas flores; nos pássaros melodiosos</a:t>
            </a:r>
            <a:r>
              <a:rPr lang="pt-BR" sz="2000" b="1" noProof="0" dirty="0"/>
              <a:t>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Esse exemplo nos leva a agir com os outros com o mesmo amor que Deus nos mostrou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(1Jo.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Mas, sem dúvida, a maior expressão do amor de Deus pode ser vista na entrega de Jesus como um sacrifício pelos nossos pecados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600" noProof="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“O </a:t>
            </a:r>
            <a:r>
              <a:rPr lang="pt-BR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AMOR DE DEUS</a:t>
            </a:r>
            <a:r>
              <a:rPr lang="pt-BR" sz="4400" b="1" spc="600" noProof="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957261" y="652657"/>
            <a:ext cx="1027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Finalmente, irmãos, alegrem-se, sejam aperfeiçoados, confortados, estejam de uma só mente e vivam em paz; e o Deus da paz e do amor estará convosco</a:t>
            </a:r>
            <a:r>
              <a:rPr lang="pt-BR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Coríntios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35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apresenta Deus de uma forma multifacetada</a:t>
            </a:r>
            <a:r>
              <a:rPr lang="pt-BR" sz="2000" b="1" noProof="0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563498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não só possui todas essas características, mas Ele é a fonte de onde todas elas emanam para nós</a:t>
            </a:r>
            <a:r>
              <a:rPr lang="pt-BR" sz="2000" b="1" noProof="0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7253565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58265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Como vimos, Deus é amor, mas Ele também é o Deus do amor, isto é,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4400" b="1" spc="300" noProof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pt-BR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COMUNHÃO DO ESPÍRITO SANTO</a:t>
            </a:r>
            <a:r>
              <a:rPr lang="pt-BR" sz="4400" b="1" spc="300" noProof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graça do Senhor Jesus Cristo, o amor de Deus e a comunhão do Espírito Santo estejam com todos vocês. Amém</a:t>
            </a:r>
            <a:r>
              <a:rPr lang="pt-BR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Coríntios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9367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deseja que você esteja conosco: a graça de uma Pessoa (o Senhor Jesus Cristo); o amor de uma Pessoa (Deus); e a comunhão de um poder ou de uma Pessoa? (2 Cor. 13:14). Por simples consistência, Paulo está falando de uma Pessoa (o Espírito Santo), e não de um poder</a:t>
            </a:r>
            <a:r>
              <a:rPr lang="pt-BR" sz="2000" b="1" noProof="0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27941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Em suas mais de 40 referências ao Espírito Santo nas cartas aos Coríntios, Paulo o apresenta com qualidades pessoais, e não como uma mera força emanada de Deus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spc="300" noProof="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pt-BR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ESTEJA COM TODOS VOCÊS</a:t>
            </a:r>
            <a:r>
              <a:rPr lang="pt-BR" sz="4400" b="1" spc="300" noProof="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tx2"/>
                </a:solidFill>
                <a:latin typeface="Comic Sans MS" panose="030F0702030302020204" pitchFamily="66" charset="0"/>
              </a:rPr>
              <a:t>segundo a previsão de Deus Pai, pela obra santificadora do Espírito, obedecer a Jesus Cristo e ser redimido por seu sangue: Que a graça e a paz abundem em vocês</a:t>
            </a:r>
            <a:r>
              <a:rPr lang="pt-BR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pt-BR" sz="14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(1 Pedro 1:2 </a:t>
            </a:r>
            <a:r>
              <a:rPr lang="pt-BR" sz="11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Embora estejamos acostumados a nos referir à Trindade (três Pessoas divinas, um só Deus) na ordem "Pai, Filho, Espírito" (Mateus 28:19), Paulo o apresenta como "Filho, Pai, Espírito" (2 Cor. 13:14), e Pedro como "Pai, Espírito, Filho"</a:t>
            </a:r>
            <a:r>
              <a:rPr lang="pt-BR" sz="2000" b="1" noProof="0" dirty="0"/>
              <a:t> (1P.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9165441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conclui sua carta, então, desejando que a graça, o amor e a comunhão de toda a Divindade estejam com todos nós.</a:t>
            </a:r>
            <a:r>
              <a:rPr lang="pt-BR" sz="2000" b="1" noProof="0" dirty="0"/>
              <a:t>(2Co.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Não há hierarquia entre eles, cada um simplesmente assume um papel diferente no plano de salvação, mas todos compartilham as mesmas características e propósitos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600" b="1" noProof="0" dirty="0">
                <a:latin typeface="Constantia" panose="02030602050306030303" pitchFamily="18" charset="0"/>
              </a:rPr>
              <a:t>“</a:t>
            </a:r>
            <a:r>
              <a:rPr lang="pt-BR" sz="2600" b="1" dirty="0">
                <a:latin typeface="Constantia" panose="02030602050306030303" pitchFamily="18" charset="0"/>
              </a:rPr>
              <a:t>O Pai é toda a plenitude da Divindade no corpo, e é invisível aos olhos mortais. 
O Filho é toda plenitude da Divindade manifestada. […]
O Consolador que Cristo prometeu enviar após ascender ao céu é o Espírito em toda a plenitude da Divindade, manifestando o poder da graça divina a todos que recebem Cristo e creem nele como Salvador pessoal. Há três pessoas vivas no trio celestial. Em nome desses três grandes poderes — o Pai, o Filho e o Espírito Santo — aqueles que recebem Cristo pela fé são batizados, e esses poderes colaborarão com os súditos obedientes do céu em seus esforços para viver a nova vida em Cristo</a:t>
            </a:r>
            <a:r>
              <a:rPr lang="pt-BR" sz="26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noProof="0" dirty="0"/>
              <a:t>E. G. W. (Evangelismo, p. 446)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1399</Words>
  <Application>Microsoft Office PowerPoint</Application>
  <PresentationFormat>Panorámica</PresentationFormat>
  <Paragraphs>76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Aptos</vt:lpstr>
      <vt:lpstr>Constantia</vt:lpstr>
      <vt:lpstr>Comic Sans MS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72</cp:revision>
  <dcterms:created xsi:type="dcterms:W3CDTF">2026-08-20T16:22:51Z</dcterms:created>
  <dcterms:modified xsi:type="dcterms:W3CDTF">2026-09-16T06:39:43Z</dcterms:modified>
</cp:coreProperties>
</file>