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9"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pt-BR" sz="2000" b="1" noProof="0" dirty="0">
              <a:effectLst>
                <a:outerShdw blurRad="38100" dist="38100" dir="2700000" algn="tl">
                  <a:srgbClr val="000000"/>
                </a:outerShdw>
              </a:effectLst>
            </a:rPr>
            <a:t>Testemunhar de Jesus</a:t>
          </a:r>
          <a:endParaRPr lang="pt-BR" sz="20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pt-BR" sz="2000" b="1" noProof="0" dirty="0"/>
            <a:t>A principal missão deles era apontar as pessoas para Jesus</a:t>
          </a:r>
          <a:endParaRPr lang="pt-BR" sz="20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pt-BR" sz="2000" b="1" noProof="0" dirty="0">
              <a:effectLst>
                <a:outerShdw blurRad="38100" dist="38100" dir="2700000" algn="tl">
                  <a:srgbClr val="000000"/>
                </a:outerShdw>
              </a:effectLst>
            </a:rPr>
            <a:t>Anunciar o futuro</a:t>
          </a:r>
          <a:endParaRPr lang="pt-BR"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pt-BR" sz="2000" b="1" kern="1200" noProof="0" dirty="0">
              <a:latin typeface="Aptos" panose="02110004020202020204"/>
              <a:ea typeface="+mn-ea"/>
              <a:cs typeface="+mn-cs"/>
            </a:rPr>
            <a:t>Eles revelaram eventos que se estendiam até os dias atuais</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pt-BR" sz="2000" b="1" noProof="0" dirty="0">
              <a:effectLst>
                <a:outerShdw blurRad="38100" dist="38100" dir="2700000" algn="tl">
                  <a:srgbClr val="000000"/>
                </a:outerShdw>
              </a:effectLst>
            </a:rPr>
            <a:t>Edificar</a:t>
          </a:r>
          <a:endParaRPr lang="pt-BR"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pt-BR" sz="2000" b="1" noProof="0" dirty="0"/>
            <a:t>Construa uma igreja forte, que resista aos ataques do inimigo</a:t>
          </a:r>
          <a:endParaRPr lang="pt-BR" sz="2000" noProof="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pt-BR" sz="2000" b="1" noProof="0" dirty="0">
              <a:effectLst>
                <a:outerShdw blurRad="38100" dist="38100" dir="2700000" algn="tl">
                  <a:srgbClr val="000000"/>
                </a:outerShdw>
              </a:effectLst>
            </a:rPr>
            <a:t>Exortar</a:t>
          </a:r>
          <a:endParaRPr lang="pt-BR"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pt-BR" sz="2000" b="1" noProof="0" dirty="0"/>
            <a:t>Declarando o pecado, para que as pessoas possam se arrepender</a:t>
          </a:r>
          <a:endParaRPr lang="pt-BR" sz="2000" noProof="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pt-BR" sz="2000" b="1" noProof="0" dirty="0">
              <a:effectLst>
                <a:outerShdw blurRad="38100" dist="38100" dir="2700000" algn="tl">
                  <a:srgbClr val="000000"/>
                </a:outerShdw>
              </a:effectLst>
            </a:rPr>
            <a:t>Consolar</a:t>
          </a:r>
          <a:endParaRPr lang="pt-BR"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pt-BR" sz="2000" b="1" noProof="0" dirty="0"/>
            <a:t>Judas e Silas foram enviados às igrejas para esse propósito específico</a:t>
          </a:r>
          <a:endParaRPr lang="pt-BR" sz="2000" noProof="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pt-BR" sz="2000" b="1" noProof="0" dirty="0">
              <a:effectLst>
                <a:outerShdw blurRad="38100" dist="38100" dir="2700000" algn="tl">
                  <a:srgbClr val="000000"/>
                </a:outerShdw>
              </a:effectLst>
            </a:rPr>
            <a:t>São pessoas enviadas por Deus</a:t>
          </a:r>
          <a:br>
            <a:rPr lang="pt-BR" sz="2000" b="1" noProof="0" dirty="0">
              <a:effectLst>
                <a:outerShdw blurRad="38100" dist="38100" dir="2700000" algn="tl">
                  <a:srgbClr val="000000"/>
                </a:outerShdw>
              </a:effectLst>
            </a:rPr>
          </a:br>
          <a:r>
            <a:rPr lang="pt-BR" sz="2000" b="1" noProof="0" dirty="0">
              <a:effectLst>
                <a:outerShdw blurRad="38100" dist="38100" dir="2700000" algn="tl">
                  <a:srgbClr val="000000"/>
                </a:outerShdw>
              </a:effectLst>
            </a:rPr>
            <a:t>(</a:t>
          </a:r>
          <a:r>
            <a:rPr lang="pt-BR" sz="2000" b="1" noProof="0" dirty="0" err="1">
              <a:effectLst>
                <a:outerShdw blurRad="38100" dist="38100" dir="2700000" algn="tl">
                  <a:srgbClr val="000000"/>
                </a:outerShdw>
              </a:effectLst>
            </a:rPr>
            <a:t>Lc</a:t>
          </a:r>
          <a:r>
            <a:rPr lang="pt-BR" sz="2000" b="1" noProof="0" dirty="0">
              <a:effectLst>
                <a:outerShdw blurRad="38100" dist="38100" dir="2700000" algn="tl">
                  <a:srgbClr val="000000"/>
                </a:outerShdw>
              </a:effectLst>
            </a:rPr>
            <a:t>. 11:49)</a:t>
          </a:r>
          <a:endParaRPr lang="pt-BR"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pt-BR" sz="2000" noProof="0" dirty="0">
            <a:effectLst>
              <a:outerShdw blurRad="38100" dist="38100" dir="2700000" algn="tl">
                <a:srgbClr val="000000"/>
              </a:outerShdw>
            </a:effectLst>
          </a:endParaRPr>
        </a:p>
      </dgm:t>
    </dgm:pt>
    <dgm:pt modelId="{CD7CD61B-2C7B-400C-824B-D8FE0561CC60}">
      <dgm:prSet custT="1"/>
      <dgm:spPr/>
      <dgm:t>
        <a:bodyPr/>
        <a:lstStyle/>
        <a:p>
          <a:r>
            <a:rPr lang="pt-BR" sz="2000" b="1" noProof="0" dirty="0">
              <a:effectLst>
                <a:outerShdw blurRad="38100" dist="38100" dir="2700000" algn="tl">
                  <a:srgbClr val="000000"/>
                </a:outerShdw>
              </a:effectLst>
            </a:rPr>
            <a:t>Eles recebem dons para liderar a igreja</a:t>
          </a:r>
          <a:br>
            <a:rPr lang="pt-BR" sz="2000" b="1" noProof="0" dirty="0">
              <a:effectLst>
                <a:outerShdw blurRad="38100" dist="38100" dir="2700000" algn="tl">
                  <a:srgbClr val="000000"/>
                </a:outerShdw>
              </a:effectLst>
            </a:rPr>
          </a:br>
          <a:r>
            <a:rPr lang="pt-BR" sz="2000" b="1" noProof="0" dirty="0">
              <a:effectLst>
                <a:outerShdw blurRad="38100" dist="38100" dir="2700000" algn="tl">
                  <a:srgbClr val="000000"/>
                </a:outerShdw>
              </a:effectLst>
            </a:rPr>
            <a:t>(1Co. 12:28-29; </a:t>
          </a:r>
          <a:r>
            <a:rPr lang="pt-BR" sz="2000" b="1" noProof="0" dirty="0" err="1">
              <a:effectLst>
                <a:outerShdw blurRad="38100" dist="38100" dir="2700000" algn="tl">
                  <a:srgbClr val="000000"/>
                </a:outerShdw>
              </a:effectLst>
            </a:rPr>
            <a:t>Ef</a:t>
          </a:r>
          <a:r>
            <a:rPr lang="pt-BR" sz="2000" b="1" noProof="0" dirty="0">
              <a:effectLst>
                <a:outerShdw blurRad="38100" dist="38100" dir="2700000" algn="tl">
                  <a:srgbClr val="000000"/>
                </a:outerShdw>
              </a:effectLst>
            </a:rPr>
            <a:t>. 4:11-12)</a:t>
          </a:r>
          <a:endParaRPr lang="pt-BR"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pt-BR" sz="2000" noProof="0" dirty="0">
            <a:effectLst>
              <a:outerShdw blurRad="38100" dist="38100" dir="2700000" algn="tl">
                <a:srgbClr val="000000"/>
              </a:outerShdw>
            </a:effectLst>
          </a:endParaRPr>
        </a:p>
      </dgm:t>
    </dgm:pt>
    <dgm:pt modelId="{1360EC5C-97ED-448D-8A55-CF3C666FE23C}">
      <dgm:prSet custT="1"/>
      <dgm:spPr/>
      <dgm:t>
        <a:bodyPr/>
        <a:lstStyle/>
        <a:p>
          <a:r>
            <a:rPr lang="pt-BR" sz="2000" b="1" noProof="0" dirty="0">
              <a:effectLst>
                <a:outerShdw blurRad="38100" dist="38100" dir="2700000" algn="tl">
                  <a:srgbClr val="000000"/>
                </a:outerShdw>
              </a:effectLst>
            </a:rPr>
            <a:t>Eles são a base da igreja</a:t>
          </a:r>
          <a:br>
            <a:rPr lang="pt-BR" sz="2000" b="1" noProof="0" dirty="0">
              <a:effectLst>
                <a:outerShdw blurRad="38100" dist="38100" dir="2700000" algn="tl">
                  <a:srgbClr val="000000"/>
                </a:outerShdw>
              </a:effectLst>
            </a:rPr>
          </a:br>
          <a:r>
            <a:rPr lang="pt-BR" sz="2000" b="1" noProof="0" dirty="0">
              <a:effectLst>
                <a:outerShdw blurRad="38100" dist="38100" dir="2700000" algn="tl">
                  <a:srgbClr val="000000"/>
                </a:outerShdw>
              </a:effectLst>
            </a:rPr>
            <a:t>(</a:t>
          </a:r>
          <a:r>
            <a:rPr lang="pt-BR" sz="2000" b="1" noProof="0" dirty="0" err="1">
              <a:effectLst>
                <a:outerShdw blurRad="38100" dist="38100" dir="2700000" algn="tl">
                  <a:srgbClr val="000000"/>
                </a:outerShdw>
              </a:effectLst>
            </a:rPr>
            <a:t>Ef</a:t>
          </a:r>
          <a:r>
            <a:rPr lang="pt-BR" sz="2000" b="1" noProof="0" dirty="0">
              <a:effectLst>
                <a:outerShdw blurRad="38100" dist="38100" dir="2700000" algn="tl">
                  <a:srgbClr val="000000"/>
                </a:outerShdw>
              </a:effectLst>
            </a:rPr>
            <a:t>. 2:20)</a:t>
          </a:r>
          <a:endParaRPr lang="pt-BR"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pt-BR" sz="2000" noProof="0" dirty="0">
            <a:effectLst>
              <a:outerShdw blurRad="38100" dist="38100" dir="2700000" algn="tl">
                <a:srgbClr val="000000"/>
              </a:outerShdw>
            </a:effectLst>
          </a:endParaRPr>
        </a:p>
      </dgm:t>
    </dgm:pt>
    <dgm:pt modelId="{F218769F-D67D-4433-AC42-BB56B6FAA3F8}">
      <dgm:prSet custT="1"/>
      <dgm:spPr/>
      <dgm:t>
        <a:bodyPr/>
        <a:lstStyle/>
        <a:p>
          <a:r>
            <a:rPr lang="pt-BR" sz="2000" b="1" noProof="0" dirty="0">
              <a:effectLst>
                <a:outerShdw blurRad="38100" dist="38100" dir="2700000" algn="tl">
                  <a:srgbClr val="000000"/>
                </a:outerShdw>
              </a:effectLst>
            </a:rPr>
            <a:t>Eles recebem revelações (</a:t>
          </a:r>
          <a:r>
            <a:rPr lang="pt-BR" sz="2000" b="1" noProof="0" dirty="0" err="1">
              <a:effectLst>
                <a:outerShdw blurRad="38100" dist="38100" dir="2700000" algn="tl">
                  <a:srgbClr val="000000"/>
                </a:outerShdw>
              </a:effectLst>
            </a:rPr>
            <a:t>Ef</a:t>
          </a:r>
          <a:r>
            <a:rPr lang="pt-BR" sz="2000" b="1" noProof="0" dirty="0">
              <a:effectLst>
                <a:outerShdw blurRad="38100" dist="38100" dir="2700000" algn="tl">
                  <a:srgbClr val="000000"/>
                </a:outerShdw>
              </a:effectLst>
            </a:rPr>
            <a:t>. 3:5)</a:t>
          </a:r>
          <a:endParaRPr lang="pt-BR"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pt-BR"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pt-BR" sz="2000" b="1" noProof="0" dirty="0">
              <a:effectLst>
                <a:outerShdw blurRad="38100" dist="38100" dir="2700000" algn="tl">
                  <a:srgbClr val="000000"/>
                </a:outerShdw>
              </a:effectLst>
            </a:rPr>
            <a:t>Eles se alegram com a justiça</a:t>
          </a:r>
          <a:br>
            <a:rPr lang="pt-BR" sz="2000" b="1" noProof="0" dirty="0">
              <a:effectLst>
                <a:outerShdw blurRad="38100" dist="38100" dir="2700000" algn="tl">
                  <a:srgbClr val="000000"/>
                </a:outerShdw>
              </a:effectLst>
            </a:rPr>
          </a:br>
          <a:r>
            <a:rPr lang="pt-BR" sz="2000" b="1" noProof="0" dirty="0">
              <a:effectLst>
                <a:outerShdw blurRad="38100" dist="38100" dir="2700000" algn="tl">
                  <a:srgbClr val="000000"/>
                </a:outerShdw>
              </a:effectLst>
            </a:rPr>
            <a:t>(Ap. 18:20)</a:t>
          </a:r>
          <a:endParaRPr lang="pt-BR" sz="20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pt-BR" sz="2400" b="1" spc="600" noProof="0" dirty="0">
              <a:effectLst>
                <a:outerShdw blurRad="38100" dist="38100" dir="2700000" algn="tl">
                  <a:srgbClr val="000000">
                    <a:alpha val="43137"/>
                  </a:srgbClr>
                </a:outerShdw>
              </a:effectLst>
            </a:rPr>
            <a:t>TIMOTEO</a:t>
          </a:r>
          <a:endParaRPr lang="pt-BR"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pt-BR" sz="2000" b="1" noProof="0" dirty="0"/>
            <a:t>Seu chamado ao ministério foi profetizado (1 Tim. 1:18). Ele </a:t>
          </a:r>
          <a:r>
            <a:rPr lang="pt-BR" sz="2000" b="1" noProof="0" dirty="0" err="1"/>
            <a:t>co-escreveu</a:t>
          </a:r>
          <a:r>
            <a:rPr lang="pt-BR" sz="2000" b="1" noProof="0" dirty="0"/>
            <a:t> com Paulo as epístolas: 2 Coríntios (2 Coríntios 1:1); Filipenses (Fil. 1:1); Colossenses (Col. 1:1); 1 </a:t>
          </a:r>
          <a:r>
            <a:rPr lang="pt-BR" sz="2000" b="1" noProof="0" dirty="0" err="1"/>
            <a:t>Tesalonicenses</a:t>
          </a:r>
          <a:r>
            <a:rPr lang="pt-BR" sz="2000" b="1" noProof="0" dirty="0"/>
            <a:t> (1 </a:t>
          </a:r>
          <a:r>
            <a:rPr lang="pt-BR" sz="2000" b="1" noProof="0" dirty="0" err="1"/>
            <a:t>Tesalonicenses</a:t>
          </a:r>
          <a:r>
            <a:rPr lang="pt-BR" sz="2000" b="1" noProof="0" dirty="0"/>
            <a:t> 1:1); 2 </a:t>
          </a:r>
          <a:r>
            <a:rPr lang="pt-BR" sz="2000" b="1" noProof="0" dirty="0" err="1"/>
            <a:t>Tesalonicenses</a:t>
          </a:r>
          <a:r>
            <a:rPr lang="pt-BR" sz="2000" b="1" noProof="0" dirty="0"/>
            <a:t> (2 </a:t>
          </a:r>
          <a:r>
            <a:rPr lang="pt-BR" sz="2000" b="1" noProof="0" dirty="0" err="1"/>
            <a:t>Tesalonicenses</a:t>
          </a:r>
          <a:r>
            <a:rPr lang="pt-BR" sz="2000" b="1" noProof="0" dirty="0"/>
            <a:t> 1:1); e </a:t>
          </a:r>
          <a:r>
            <a:rPr lang="pt-BR" sz="2000" b="1" noProof="0" dirty="0" err="1"/>
            <a:t>Filémon</a:t>
          </a:r>
          <a:r>
            <a:rPr lang="pt-BR" sz="2000" b="1" noProof="0" dirty="0"/>
            <a:t> (Fil. 1:1).</a:t>
          </a:r>
          <a:endParaRPr lang="pt-BR"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pt-BR" sz="2400" b="1" spc="600" noProof="0" dirty="0">
              <a:effectLst>
                <a:outerShdw blurRad="38100" dist="38100" dir="2700000" algn="tl">
                  <a:srgbClr val="000000">
                    <a:alpha val="43137"/>
                  </a:srgbClr>
                </a:outerShdw>
              </a:effectLst>
            </a:rPr>
            <a:t>TITO</a:t>
          </a:r>
          <a:endParaRPr lang="pt-BR"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pt-BR" sz="2000" b="1" noProof="0" dirty="0"/>
            <a:t>Ele cumpriu várias funções proféticas, como edificação (2 Coríntios 8:6); exortação (Tito 2:6, 9, 15); e consolação (2 Coríntios 7:13)</a:t>
          </a:r>
          <a:endParaRPr lang="pt-BR"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pt-BR" sz="2000" b="1" kern="1200" noProof="0" dirty="0"/>
            <a:t>A principal missão deles era apontar as pessoas para Jesus</a:t>
          </a:r>
          <a:endParaRPr lang="pt-BR"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Testemunhar de Jesus</a:t>
          </a:r>
          <a:endParaRPr lang="pt-BR" sz="20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pt-BR" sz="2000" b="1" kern="1200" noProof="0" dirty="0">
              <a:latin typeface="Aptos" panose="02110004020202020204"/>
              <a:ea typeface="+mn-ea"/>
              <a:cs typeface="+mn-cs"/>
            </a:rPr>
            <a:t>Eles revelaram eventos que se estendiam até os dias atuais</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Anunciar o futuro</a:t>
          </a:r>
          <a:endParaRPr lang="pt-BR" sz="20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pt-BR" sz="2000" b="1" kern="1200" noProof="0" dirty="0"/>
            <a:t>Construa uma igreja forte, que resista aos ataques do inimigo</a:t>
          </a:r>
          <a:endParaRPr lang="pt-BR" sz="20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Edificar</a:t>
          </a:r>
          <a:endParaRPr lang="pt-BR"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pt-BR" sz="2000" b="1" kern="1200" noProof="0" dirty="0"/>
            <a:t>Declarando o pecado, para que as pessoas possam se arrepender</a:t>
          </a:r>
          <a:endParaRPr lang="pt-BR"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Exortar</a:t>
          </a:r>
          <a:endParaRPr lang="pt-BR"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pt-BR" sz="2000" b="1" kern="1200" noProof="0" dirty="0"/>
            <a:t>Judas e Silas foram enviados às igrejas para esse propósito específico</a:t>
          </a:r>
          <a:endParaRPr lang="pt-BR" sz="20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Consolar</a:t>
          </a:r>
          <a:endParaRPr lang="pt-BR"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0"/>
          <a:ext cx="1740090"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São pessoas enviadas por Deus</a:t>
          </a:r>
          <a:br>
            <a:rPr lang="pt-BR" sz="2000" b="1" kern="1200" noProof="0" dirty="0">
              <a:effectLst>
                <a:outerShdw blurRad="38100" dist="38100" dir="2700000" algn="tl">
                  <a:srgbClr val="000000"/>
                </a:outerShdw>
              </a:effectLst>
            </a:rPr>
          </a:br>
          <a:r>
            <a:rPr lang="pt-BR" sz="2000" b="1" kern="1200" noProof="0" dirty="0">
              <a:effectLst>
                <a:outerShdw blurRad="38100" dist="38100" dir="2700000" algn="tl">
                  <a:srgbClr val="000000"/>
                </a:outerShdw>
              </a:effectLst>
            </a:rPr>
            <a:t>(</a:t>
          </a:r>
          <a:r>
            <a:rPr lang="pt-BR" sz="2000" b="1" kern="1200" noProof="0" dirty="0" err="1">
              <a:effectLst>
                <a:outerShdw blurRad="38100" dist="38100" dir="2700000" algn="tl">
                  <a:srgbClr val="000000"/>
                </a:outerShdw>
              </a:effectLst>
            </a:rPr>
            <a:t>Lc</a:t>
          </a:r>
          <a:r>
            <a:rPr lang="pt-BR" sz="2000" b="1" kern="1200" noProof="0" dirty="0">
              <a:effectLst>
                <a:outerShdw blurRad="38100" dist="38100" dir="2700000" algn="tl">
                  <a:srgbClr val="000000"/>
                </a:outerShdw>
              </a:effectLst>
            </a:rPr>
            <a:t>. 11:49)</a:t>
          </a:r>
          <a:endParaRPr lang="pt-BR" sz="2000" kern="1200" noProof="0" dirty="0">
            <a:effectLst>
              <a:outerShdw blurRad="38100" dist="38100" dir="2700000" algn="tl">
                <a:srgbClr val="000000"/>
              </a:outerShdw>
            </a:effectLst>
          </a:endParaRPr>
        </a:p>
      </dsp:txBody>
      <dsp:txXfrm>
        <a:off x="53974" y="47777"/>
        <a:ext cx="1644536" cy="1535662"/>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pt-BR" sz="2000" kern="1200" noProof="0" dirty="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0"/>
          <a:ext cx="2015999"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Eles recebem dons para liderar a igreja</a:t>
          </a:r>
          <a:br>
            <a:rPr lang="pt-BR" sz="2000" b="1" kern="1200" noProof="0" dirty="0">
              <a:effectLst>
                <a:outerShdw blurRad="38100" dist="38100" dir="2700000" algn="tl">
                  <a:srgbClr val="000000"/>
                </a:outerShdw>
              </a:effectLst>
            </a:rPr>
          </a:br>
          <a:r>
            <a:rPr lang="pt-BR" sz="2000" b="1" kern="1200" noProof="0" dirty="0">
              <a:effectLst>
                <a:outerShdw blurRad="38100" dist="38100" dir="2700000" algn="tl">
                  <a:srgbClr val="000000"/>
                </a:outerShdw>
              </a:effectLst>
            </a:rPr>
            <a:t>(1Co. 12:28-29; </a:t>
          </a:r>
          <a:r>
            <a:rPr lang="pt-BR" sz="2000" b="1" kern="1200" noProof="0" dirty="0" err="1">
              <a:effectLst>
                <a:outerShdw blurRad="38100" dist="38100" dir="2700000" algn="tl">
                  <a:srgbClr val="000000"/>
                </a:outerShdw>
              </a:effectLst>
            </a:rPr>
            <a:t>Ef</a:t>
          </a:r>
          <a:r>
            <a:rPr lang="pt-BR" sz="2000" b="1" kern="1200" noProof="0" dirty="0">
              <a:effectLst>
                <a:outerShdw blurRad="38100" dist="38100" dir="2700000" algn="tl">
                  <a:srgbClr val="000000"/>
                </a:outerShdw>
              </a:effectLst>
            </a:rPr>
            <a:t>. 4:11-12)</a:t>
          </a:r>
          <a:endParaRPr lang="pt-BR" sz="2000" kern="1200" noProof="0" dirty="0">
            <a:effectLst>
              <a:outerShdw blurRad="38100" dist="38100" dir="2700000" algn="tl">
                <a:srgbClr val="000000"/>
              </a:outerShdw>
            </a:effectLst>
          </a:endParaRPr>
        </a:p>
      </dsp:txBody>
      <dsp:txXfrm>
        <a:off x="2490100" y="47777"/>
        <a:ext cx="1920445" cy="1535662"/>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pt-BR" sz="2000" kern="1200" noProof="0" dirty="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0"/>
          <a:ext cx="1740090"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Eles são a base da igreja</a:t>
          </a:r>
          <a:br>
            <a:rPr lang="pt-BR" sz="2000" b="1" kern="1200" noProof="0" dirty="0">
              <a:effectLst>
                <a:outerShdw blurRad="38100" dist="38100" dir="2700000" algn="tl">
                  <a:srgbClr val="000000"/>
                </a:outerShdw>
              </a:effectLst>
            </a:rPr>
          </a:br>
          <a:r>
            <a:rPr lang="pt-BR" sz="2000" b="1" kern="1200" noProof="0" dirty="0">
              <a:effectLst>
                <a:outerShdw blurRad="38100" dist="38100" dir="2700000" algn="tl">
                  <a:srgbClr val="000000"/>
                </a:outerShdw>
              </a:effectLst>
            </a:rPr>
            <a:t>(</a:t>
          </a:r>
          <a:r>
            <a:rPr lang="pt-BR" sz="2000" b="1" kern="1200" noProof="0" dirty="0" err="1">
              <a:effectLst>
                <a:outerShdw blurRad="38100" dist="38100" dir="2700000" algn="tl">
                  <a:srgbClr val="000000"/>
                </a:outerShdw>
              </a:effectLst>
            </a:rPr>
            <a:t>Ef</a:t>
          </a:r>
          <a:r>
            <a:rPr lang="pt-BR" sz="2000" b="1" kern="1200" noProof="0" dirty="0">
              <a:effectLst>
                <a:outerShdw blurRad="38100" dist="38100" dir="2700000" algn="tl">
                  <a:srgbClr val="000000"/>
                </a:outerShdw>
              </a:effectLst>
            </a:rPr>
            <a:t>. 2:20)</a:t>
          </a:r>
          <a:endParaRPr lang="pt-BR" sz="2000" kern="1200" noProof="0" dirty="0">
            <a:effectLst>
              <a:outerShdw blurRad="38100" dist="38100" dir="2700000" algn="tl">
                <a:srgbClr val="000000"/>
              </a:outerShdw>
            </a:effectLst>
          </a:endParaRPr>
        </a:p>
      </dsp:txBody>
      <dsp:txXfrm>
        <a:off x="5202136" y="47777"/>
        <a:ext cx="1644536" cy="1535662"/>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pt-BR" sz="2000" kern="1200" noProof="0" dirty="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0"/>
          <a:ext cx="174009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Eles recebem revelações (</a:t>
          </a:r>
          <a:r>
            <a:rPr lang="pt-BR" sz="2000" b="1" kern="1200" noProof="0" dirty="0" err="1">
              <a:effectLst>
                <a:outerShdw blurRad="38100" dist="38100" dir="2700000" algn="tl">
                  <a:srgbClr val="000000"/>
                </a:outerShdw>
              </a:effectLst>
            </a:rPr>
            <a:t>Ef</a:t>
          </a:r>
          <a:r>
            <a:rPr lang="pt-BR" sz="2000" b="1" kern="1200" noProof="0" dirty="0">
              <a:effectLst>
                <a:outerShdw blurRad="38100" dist="38100" dir="2700000" algn="tl">
                  <a:srgbClr val="000000"/>
                </a:outerShdw>
              </a:effectLst>
            </a:rPr>
            <a:t>. 3:5)</a:t>
          </a:r>
          <a:endParaRPr lang="pt-BR" sz="2000" kern="1200" noProof="0" dirty="0">
            <a:effectLst>
              <a:outerShdw blurRad="38100" dist="38100" dir="2700000" algn="tl">
                <a:srgbClr val="000000"/>
              </a:outerShdw>
            </a:effectLst>
          </a:endParaRPr>
        </a:p>
      </dsp:txBody>
      <dsp:txXfrm>
        <a:off x="7638262" y="47777"/>
        <a:ext cx="1644536" cy="1535662"/>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pt-BR" sz="2000" kern="1200" noProof="0" dirty="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0"/>
          <a:ext cx="174009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b="1" kern="1200" noProof="0" dirty="0">
              <a:effectLst>
                <a:outerShdw blurRad="38100" dist="38100" dir="2700000" algn="tl">
                  <a:srgbClr val="000000"/>
                </a:outerShdw>
              </a:effectLst>
            </a:rPr>
            <a:t>Eles se alegram com a justiça</a:t>
          </a:r>
          <a:br>
            <a:rPr lang="pt-BR" sz="2000" b="1" kern="1200" noProof="0" dirty="0">
              <a:effectLst>
                <a:outerShdw blurRad="38100" dist="38100" dir="2700000" algn="tl">
                  <a:srgbClr val="000000"/>
                </a:outerShdw>
              </a:effectLst>
            </a:rPr>
          </a:br>
          <a:r>
            <a:rPr lang="pt-BR" sz="2000" b="1" kern="1200" noProof="0" dirty="0">
              <a:effectLst>
                <a:outerShdw blurRad="38100" dist="38100" dir="2700000" algn="tl">
                  <a:srgbClr val="000000"/>
                </a:outerShdw>
              </a:effectLst>
            </a:rPr>
            <a:t>(Ap. 18:20)</a:t>
          </a:r>
          <a:endParaRPr lang="pt-BR" sz="2000" kern="1200" noProof="0" dirty="0">
            <a:effectLst>
              <a:outerShdw blurRad="38100" dist="38100" dir="2700000" algn="tl">
                <a:srgbClr val="000000"/>
              </a:outerShdw>
            </a:effectLst>
          </a:endParaRPr>
        </a:p>
      </dsp:txBody>
      <dsp:txXfrm>
        <a:off x="10074389" y="47777"/>
        <a:ext cx="164453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pt-BR" sz="2000" b="1" kern="1200" noProof="0" dirty="0"/>
            <a:t>Seu chamado ao ministério foi profetizado (1 Tim. 1:18). Ele </a:t>
          </a:r>
          <a:r>
            <a:rPr lang="pt-BR" sz="2000" b="1" kern="1200" noProof="0" dirty="0" err="1"/>
            <a:t>co-escreveu</a:t>
          </a:r>
          <a:r>
            <a:rPr lang="pt-BR" sz="2000" b="1" kern="1200" noProof="0" dirty="0"/>
            <a:t> com Paulo as epístolas: 2 Coríntios (2 Coríntios 1:1); Filipenses (Fil. 1:1); Colossenses (Col. 1:1); 1 </a:t>
          </a:r>
          <a:r>
            <a:rPr lang="pt-BR" sz="2000" b="1" kern="1200" noProof="0" dirty="0" err="1"/>
            <a:t>Tesalonicenses</a:t>
          </a:r>
          <a:r>
            <a:rPr lang="pt-BR" sz="2000" b="1" kern="1200" noProof="0" dirty="0"/>
            <a:t> (1 </a:t>
          </a:r>
          <a:r>
            <a:rPr lang="pt-BR" sz="2000" b="1" kern="1200" noProof="0" dirty="0" err="1"/>
            <a:t>Tesalonicenses</a:t>
          </a:r>
          <a:r>
            <a:rPr lang="pt-BR" sz="2000" b="1" kern="1200" noProof="0" dirty="0"/>
            <a:t> 1:1); 2 </a:t>
          </a:r>
          <a:r>
            <a:rPr lang="pt-BR" sz="2000" b="1" kern="1200" noProof="0" dirty="0" err="1"/>
            <a:t>Tesalonicenses</a:t>
          </a:r>
          <a:r>
            <a:rPr lang="pt-BR" sz="2000" b="1" kern="1200" noProof="0" dirty="0"/>
            <a:t> (2 </a:t>
          </a:r>
          <a:r>
            <a:rPr lang="pt-BR" sz="2000" b="1" kern="1200" noProof="0" dirty="0" err="1"/>
            <a:t>Tesalonicenses</a:t>
          </a:r>
          <a:r>
            <a:rPr lang="pt-BR" sz="2000" b="1" kern="1200" noProof="0" dirty="0"/>
            <a:t> 1:1); e </a:t>
          </a:r>
          <a:r>
            <a:rPr lang="pt-BR" sz="2000" b="1" kern="1200" noProof="0" dirty="0" err="1"/>
            <a:t>Filémon</a:t>
          </a:r>
          <a:r>
            <a:rPr lang="pt-BR" sz="2000" b="1" kern="1200" noProof="0" dirty="0"/>
            <a:t> (Fil. 1:1).</a:t>
          </a:r>
          <a:endParaRPr lang="pt-BR"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pt-BR" sz="2400" b="1" kern="1200" spc="600" noProof="0" dirty="0">
              <a:effectLst>
                <a:outerShdw blurRad="38100" dist="38100" dir="2700000" algn="tl">
                  <a:srgbClr val="000000">
                    <a:alpha val="43137"/>
                  </a:srgbClr>
                </a:outerShdw>
              </a:effectLst>
            </a:rPr>
            <a:t>TIMOTEO</a:t>
          </a:r>
          <a:endParaRPr lang="pt-BR"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pt-BR" sz="2000" b="1" kern="1200" noProof="0" dirty="0"/>
            <a:t>Ele cumpriu várias funções proféticas, como edificação (2 Coríntios 8:6); exortação (Tito 2:6, 9, 15); e consolação (2 Coríntios 7:13)</a:t>
          </a:r>
          <a:endParaRPr lang="pt-BR"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pt-BR" sz="2400" b="1" kern="1200" spc="600" noProof="0" dirty="0">
              <a:effectLst>
                <a:outerShdw blurRad="38100" dist="38100" dir="2700000" algn="tl">
                  <a:srgbClr val="000000">
                    <a:alpha val="43137"/>
                  </a:srgbClr>
                </a:outerShdw>
              </a:effectLst>
            </a:rPr>
            <a:t>TITO</a:t>
          </a:r>
          <a:endParaRPr lang="pt-BR"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algn="ctr"/>
            <a:r>
              <a:rPr lang="pt-BR" sz="4800" b="1" spc="300" noProof="0" dirty="0">
                <a:ln w="6600">
                  <a:solidFill>
                    <a:schemeClr val="accent2"/>
                  </a:solidFill>
                  <a:prstDash val="solid"/>
                </a:ln>
                <a:solidFill>
                  <a:srgbClr val="FFFFFF"/>
                </a:solidFill>
                <a:effectLst>
                  <a:outerShdw dist="38100" dir="2700000" algn="tl" rotWithShape="0">
                    <a:schemeClr val="accent2"/>
                  </a:outerShdw>
                </a:effectLst>
              </a:rPr>
              <a:t>PROFETAS DO NOVO TESTAMENTO</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8905777" y="0"/>
            <a:ext cx="3181448" cy="338554"/>
          </a:xfrm>
          <a:prstGeom prst="rect">
            <a:avLst/>
          </a:prstGeom>
          <a:noFill/>
        </p:spPr>
        <p:txBody>
          <a:bodyPr wrap="none" rtlCol="0">
            <a:spAutoFit/>
          </a:bodyPr>
          <a:lstStyle/>
          <a:p>
            <a:pPr algn="r"/>
            <a:r>
              <a:rPr lang="pt-BR" sz="1600" b="1" dirty="0">
                <a:solidFill>
                  <a:schemeClr val="accent5">
                    <a:lumMod val="20000"/>
                    <a:lumOff val="80000"/>
                  </a:schemeClr>
                </a:solidFill>
                <a:effectLst>
                  <a:outerShdw blurRad="38100" dist="38100" dir="2700000" algn="tl">
                    <a:srgbClr val="000000">
                      <a:alpha val="43137"/>
                    </a:srgbClr>
                  </a:outerShdw>
                </a:effectLst>
              </a:rPr>
              <a:t>Lição 4 de 24 de outubro de 2026</a:t>
            </a:r>
            <a:endParaRPr lang="pt-BR" sz="1600" b="1" noProof="0" dirty="0">
              <a:solidFill>
                <a:schemeClr val="accent5">
                  <a:lumMod val="20000"/>
                  <a:lumOff val="8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lvl="0" algn="ctr">
              <a:defRPr/>
            </a:pPr>
            <a:r>
              <a:rPr lang="pt-BR" sz="2200" b="1" dirty="0">
                <a:solidFill>
                  <a:srgbClr val="E97132">
                    <a:lumMod val="50000"/>
                  </a:srgbClr>
                </a:solidFill>
                <a:latin typeface="Comic Sans MS" panose="030F0702030302020204" pitchFamily="66" charset="0"/>
              </a:rPr>
              <a:t>«Agora há diversidade de dons, mas o Espírito é o mesmo. E há diversidade de ministérios, mas o Senhor é o mesmo. E há diversidade de operações, mas Deus, que obra todas as coisas em tudo, é o mesmo.» </a:t>
            </a:r>
            <a:r>
              <a:rPr kumimoji="0" lang="pt-BR"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Coríntios 12:4-6)</a:t>
            </a: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a:spcBef>
                <a:spcPts val="600"/>
              </a:spcBef>
            </a:pPr>
            <a:r>
              <a:rPr lang="pt-BR" sz="2000" b="1" noProof="0" dirty="0">
                <a:solidFill>
                  <a:schemeClr val="bg1"/>
                </a:solidFill>
                <a:highlight>
                  <a:srgbClr val="6D1307"/>
                </a:highlight>
              </a:rPr>
              <a:t>Funções dos profetas no Novo Testamento</a:t>
            </a:r>
          </a:p>
          <a:p>
            <a:pPr>
              <a:spcBef>
                <a:spcPts val="600"/>
              </a:spcBef>
            </a:pPr>
            <a:r>
              <a:rPr lang="pt-BR" sz="2000" b="1" noProof="0" dirty="0">
                <a:solidFill>
                  <a:schemeClr val="bg1"/>
                </a:solidFill>
                <a:highlight>
                  <a:srgbClr val="205C01"/>
                </a:highlight>
              </a:rPr>
              <a:t>Profetas do </a:t>
            </a:r>
            <a:r>
              <a:rPr lang="pt-BR" sz="2000" b="1" dirty="0">
                <a:solidFill>
                  <a:schemeClr val="bg1"/>
                </a:solidFill>
                <a:highlight>
                  <a:srgbClr val="205C01"/>
                </a:highlight>
              </a:rPr>
              <a:t>No</a:t>
            </a:r>
            <a:r>
              <a:rPr lang="pt-BR" sz="2000" b="1" noProof="0" dirty="0" err="1">
                <a:solidFill>
                  <a:schemeClr val="bg1"/>
                </a:solidFill>
                <a:highlight>
                  <a:srgbClr val="205C01"/>
                </a:highlight>
              </a:rPr>
              <a:t>vo</a:t>
            </a:r>
            <a:r>
              <a:rPr lang="pt-BR" sz="2000" b="1" noProof="0" dirty="0">
                <a:solidFill>
                  <a:schemeClr val="bg1"/>
                </a:solidFill>
                <a:highlight>
                  <a:srgbClr val="205C01"/>
                </a:highlight>
              </a:rPr>
              <a:t> Testamento:</a:t>
            </a:r>
          </a:p>
          <a:p>
            <a:pPr marL="893763" lvl="1">
              <a:spcBef>
                <a:spcPts val="600"/>
              </a:spcBef>
            </a:pPr>
            <a:r>
              <a:rPr lang="pt-BR" sz="2000" b="1" noProof="0" dirty="0">
                <a:effectLst/>
                <a:uFill>
                  <a:solidFill>
                    <a:srgbClr val="D01729"/>
                  </a:solidFill>
                </a:uFill>
              </a:rPr>
              <a:t>Jesus, o profeta anunciado.</a:t>
            </a:r>
          </a:p>
          <a:p>
            <a:pPr marL="893763" lvl="1">
              <a:spcBef>
                <a:spcPts val="600"/>
              </a:spcBef>
            </a:pPr>
            <a:r>
              <a:rPr lang="pt-BR" sz="2000" b="1" dirty="0"/>
              <a:t>O</a:t>
            </a:r>
            <a:r>
              <a:rPr lang="pt-BR" sz="2000" b="1" noProof="0" dirty="0">
                <a:effectLst/>
              </a:rPr>
              <a:t>s apóstolos e os profetas.</a:t>
            </a:r>
          </a:p>
          <a:p>
            <a:pPr marL="893763" lvl="1">
              <a:spcBef>
                <a:spcPts val="600"/>
              </a:spcBef>
            </a:pPr>
            <a:r>
              <a:rPr lang="pt-BR" sz="2000" b="1" noProof="0" dirty="0">
                <a:effectLst/>
              </a:rPr>
              <a:t>Profetisas.</a:t>
            </a:r>
          </a:p>
          <a:p>
            <a:pPr marL="893763" lvl="1">
              <a:spcBef>
                <a:spcPts val="600"/>
              </a:spcBef>
            </a:pPr>
            <a:r>
              <a:rPr lang="pt-BR" sz="2000" b="1" noProof="0" dirty="0">
                <a:effectLst/>
              </a:rPr>
              <a:t>Colaboradores de Paulo.</a:t>
            </a:r>
          </a:p>
          <a:p>
            <a:pPr marL="893763" lvl="1">
              <a:spcBef>
                <a:spcPts val="600"/>
              </a:spcBef>
            </a:pPr>
            <a:r>
              <a:rPr lang="pt-BR" sz="2000" b="1" noProof="0" dirty="0">
                <a:effectLst/>
              </a:rPr>
              <a:t>Falsos profetas.</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pPr>
              <a:spcBef>
                <a:spcPts val="600"/>
              </a:spcBef>
            </a:pPr>
            <a:r>
              <a:rPr lang="pt-BR" sz="2000" b="1" dirty="0"/>
              <a:t>Desde Malaquias, 400 anos se passaram sem que a voz de qualquer profeta seja ouvida entre o povo de Deus. Por causa desse silêncio, o povo de Israel fechou o cânone das Escrituras (isto é, os livros que compõem o Antigo Testamento).</a:t>
            </a:r>
            <a:endParaRPr lang="pt-BR" sz="2000" b="1" noProof="0" dirty="0"/>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pPr lvl="0">
              <a:spcBef>
                <a:spcPts val="600"/>
              </a:spcBef>
              <a:defRPr/>
            </a:pPr>
            <a:r>
              <a:rPr lang="pt-BR" sz="2000" b="1" dirty="0">
                <a:solidFill>
                  <a:prstClr val="black"/>
                </a:solidFill>
              </a:rPr>
              <a:t>Quais eram as funções desses novos profetas e profetisas? Quem eram eles? Havia falsos profetas, como nos tempos do Antigo Testamento?</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367235"/>
            <a:ext cx="7639049" cy="1631216"/>
          </a:xfrm>
          <a:prstGeom prst="rect">
            <a:avLst/>
          </a:prstGeom>
          <a:noFill/>
        </p:spPr>
        <p:txBody>
          <a:bodyPr wrap="square">
            <a:spAutoFit/>
          </a:bodyPr>
          <a:lstStyle/>
          <a:p>
            <a:pPr lvl="0">
              <a:spcBef>
                <a:spcPts val="600"/>
              </a:spcBef>
              <a:defRPr/>
            </a:pPr>
            <a:r>
              <a:rPr lang="pt-BR" sz="2000" b="1" dirty="0">
                <a:solidFill>
                  <a:prstClr val="black"/>
                </a:solidFill>
              </a:rPr>
              <a:t>No entanto, Deus não ficou em silêncio por muito mais tempo. Quando chegou a hora, Ele enviou um novo profeta: João Batista (Mateus 11:7-9). A partir desse momento, os profetas ressurgiram. Eles foram responsáveis, entre outras tarefas, pela redação do Novo Testamento.</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algn="ctr"/>
            <a:r>
              <a:rPr lang="pt-BR" sz="3200" b="1"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rPr>
              <a:t>FUNÇÕES DOS PROFETAS NO NOVO TESTAMENTO</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spAutoFit/>
          </a:bodyPr>
          <a:lstStyle/>
          <a:p>
            <a:pPr algn="ctr"/>
            <a:r>
              <a:rPr lang="pt-BR"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“Mas aquele que profetiza fala aos homens em busca de edificação, exortação e consolo” </a:t>
            </a:r>
            <a:r>
              <a:rPr lang="pt-BR" sz="1400" b="1" noProof="0"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(1 Coríntios 14:3)</a:t>
            </a:r>
            <a:endParaRPr lang="pt-BR" b="1" noProof="0"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a:spcBef>
                <a:spcPts val="600"/>
              </a:spcBef>
            </a:pPr>
            <a:r>
              <a:rPr lang="pt-BR" sz="2000" b="1" dirty="0"/>
              <a:t>No Novo Testamento, a profecia é apresentada como um dom do Espírito Santo, que foi derramado abundantemente (Rom. 12:6). Em uma única igreja podiam haver tantos profetas que eles tinham que se revezar para falar (</a:t>
            </a:r>
            <a:r>
              <a:rPr lang="pt-BR" sz="2000" b="1" noProof="0" dirty="0"/>
              <a:t>1Co.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3841435565"/>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lvl="0">
              <a:spcBef>
                <a:spcPts val="600"/>
              </a:spcBef>
              <a:defRPr/>
            </a:pPr>
            <a:r>
              <a:rPr lang="pt-BR" sz="2000" b="1" dirty="0">
                <a:solidFill>
                  <a:prstClr val="black"/>
                </a:solidFill>
              </a:rPr>
              <a:t>Quais funções eles desempenhavam? (Apoc. 19:10; 1:1; Efésios 4:11-12; 1 Cor. 14:3; Atos 15:32).</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noProof="0"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pt-BR" noProof="0" dirty="0"/>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pt-BR" noProof="0"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noProof="0" dirty="0">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noProof="0" dirty="0">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pt-BR" noProof="0" dirty="0"/>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pt-BR" noProof="0" dirty="0"/>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pt-BR" noProof="0" dirty="0"/>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pt-BR" noProof="0" dirty="0"/>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pt-BR" noProof="0" dirty="0"/>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pt-BR" noProof="0" dirty="0"/>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pt-BR" noProof="0" dirty="0"/>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pt-BR" noProof="0" dirty="0"/>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pt-BR" noProof="0" dirty="0"/>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pt-BR" noProof="0" dirty="0"/>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pt-BR" noProof="0" dirty="0"/>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pt-BR" noProof="0" dirty="0"/>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pt-BR" noProof="0" dirty="0"/>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pt-BR" noProof="0" dirty="0"/>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pt-BR" noProof="0" dirty="0"/>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pt-BR" noProof="0" dirty="0"/>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pt-BR" noProof="0" dirty="0"/>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pt-BR" noProof="0" dirty="0"/>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pt-BR" noProof="0" dirty="0"/>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pt-BR" noProof="0" dirty="0"/>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pt-BR" noProof="0" dirty="0"/>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pt-BR" noProof="0" dirty="0"/>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pt-BR" noProof="0" dirty="0"/>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pt-BR" noProof="0" dirty="0"/>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pt-BR" noProof="0" dirty="0"/>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pt-BR" noProof="0" dirty="0"/>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pt-BR" noProof="0" dirty="0"/>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pt-BR" noProof="0" dirty="0"/>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pt-BR" noProof="0" dirty="0"/>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pt-BR" noProof="0" dirty="0"/>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pt-BR" noProof="0" dirty="0"/>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pt-BR" noProof="0" dirty="0"/>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pt-BR" noProof="0" dirty="0"/>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pt-BR" noProof="0" dirty="0"/>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pt-BR" noProof="0" dirty="0"/>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pt-BR" noProof="0" dirty="0"/>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pt-BR" noProof="0" dirty="0"/>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pt-BR" noProof="0" dirty="0"/>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pt-BR" noProof="0" dirty="0"/>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pt-BR" noProof="0" dirty="0"/>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pt-BR" noProof="0" dirty="0"/>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pt-BR" noProof="0" dirty="0"/>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pt-BR" noProof="0" dirty="0"/>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pt-BR" noProof="0" dirty="0"/>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pt-BR" noProof="0" dirty="0"/>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pt-BR" noProof="0" dirty="0"/>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pt-BR" noProof="0" dirty="0"/>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pt-BR" noProof="0"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noProof="0" dirty="0">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noProof="0" dirty="0">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noProof="0" dirty="0">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noProof="0" dirty="0">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algn="ctr"/>
            <a:r>
              <a:rPr lang="pt-BR" sz="5400" b="1" spc="50" noProof="0" dirty="0">
                <a:ln w="0"/>
                <a:solidFill>
                  <a:schemeClr val="bg1"/>
                </a:solidFill>
                <a:effectLst>
                  <a:innerShdw blurRad="63500" dist="50800" dir="13500000">
                    <a:srgbClr val="000000">
                      <a:alpha val="50000"/>
                    </a:srgbClr>
                  </a:innerShdw>
                </a:effectLst>
              </a:rPr>
              <a:t>PROFETAS DO NOVO TESTAMENTO</a:t>
            </a: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pt-BR" sz="4400" b="1" noProof="0" dirty="0">
                <a:ln w="22225">
                  <a:noFill/>
                  <a:prstDash val="solid"/>
                </a:ln>
                <a:solidFill>
                  <a:schemeClr val="accent2">
                    <a:lumMod val="40000"/>
                    <a:lumOff val="60000"/>
                  </a:schemeClr>
                </a:solidFill>
              </a:rPr>
              <a:t>JESUS, O PROFETA ANUNCIADO</a:t>
            </a:r>
          </a:p>
        </p:txBody>
      </p:sp>
      <p:sp>
        <p:nvSpPr>
          <p:cNvPr id="5" name="CuadroTexto 4">
            <a:extLst>
              <a:ext uri="{FF2B5EF4-FFF2-40B4-BE49-F238E27FC236}">
                <a16:creationId xmlns:a16="http://schemas.microsoft.com/office/drawing/2014/main" id="{4E11CC8E-0F7E-2410-FE46-97A66EAA5F7C}"/>
              </a:ext>
            </a:extLst>
          </p:cNvPr>
          <p:cNvSpPr txBox="1"/>
          <p:nvPr/>
        </p:nvSpPr>
        <p:spPr>
          <a:xfrm>
            <a:off x="1" y="672197"/>
            <a:ext cx="12192000" cy="584775"/>
          </a:xfrm>
          <a:prstGeom prst="rect">
            <a:avLst/>
          </a:prstGeom>
          <a:noFill/>
        </p:spPr>
        <p:txBody>
          <a:bodyPr wrap="square">
            <a:spAutoFit/>
          </a:bodyPr>
          <a:lstStyle/>
          <a:p>
            <a:pPr algn="ctr"/>
            <a:r>
              <a:rPr lang="pt-BR" b="1" dirty="0">
                <a:solidFill>
                  <a:schemeClr val="accent5">
                    <a:lumMod val="75000"/>
                  </a:schemeClr>
                </a:solidFill>
                <a:latin typeface="Comic Sans MS" panose="030F0702030302020204" pitchFamily="66" charset="0"/>
              </a:rPr>
              <a:t>“Um profeta entre vós, entre vossos irmãos, como eu, o Senhor vosso Deus levantará; a Ele ouvirão” </a:t>
            </a:r>
            <a:r>
              <a:rPr lang="pt-BR" sz="1400" b="1" noProof="0" dirty="0">
                <a:solidFill>
                  <a:schemeClr val="accent5">
                    <a:lumMod val="75000"/>
                  </a:schemeClr>
                </a:solidFill>
                <a:latin typeface="Comic Sans MS" panose="030F0702030302020204" pitchFamily="66" charset="0"/>
              </a:rPr>
              <a:t>(Deuteronômio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a:spcBef>
                <a:spcPts val="600"/>
              </a:spcBef>
            </a:pPr>
            <a:r>
              <a:rPr lang="pt-BR" sz="2000" b="1" dirty="0"/>
              <a:t>Jesus era considerado um profeta por seus contemporâneos (Mateus 21:11; Marcos 6:15; Lucas 7:16; João 6:14).</a:t>
            </a:r>
            <a:endParaRPr lang="pt-BR" sz="2000" b="1" noProof="0" dirty="0"/>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772150"/>
            <a:ext cx="4035833" cy="1631216"/>
          </a:xfrm>
          <a:prstGeom prst="rect">
            <a:avLst/>
          </a:prstGeom>
          <a:noFill/>
        </p:spPr>
        <p:txBody>
          <a:bodyPr wrap="square">
            <a:spAutoFit/>
          </a:bodyPr>
          <a:lstStyle/>
          <a:p>
            <a:pPr>
              <a:spcBef>
                <a:spcPts val="600"/>
              </a:spcBef>
            </a:pPr>
            <a:r>
              <a:rPr lang="pt-BR" sz="2000" b="1" dirty="0"/>
              <a:t>Ele não é apenas uma luz "que brilha em um lugar escuro", como os outros profetas foram, mas Ele é </a:t>
            </a:r>
            <a:r>
              <a:rPr lang="pt-BR" sz="2000" b="1" noProof="0" dirty="0"/>
              <a:t>A LUZ (2P. 1:19; </a:t>
            </a:r>
            <a:r>
              <a:rPr lang="pt-BR" sz="2000" b="1" noProof="0" dirty="0" err="1"/>
              <a:t>Jo</a:t>
            </a:r>
            <a:r>
              <a:rPr lang="pt-BR" sz="2000" b="1" noProof="0" dirty="0"/>
              <a:t>.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pPr lvl="0">
              <a:spcBef>
                <a:spcPts val="600"/>
              </a:spcBef>
              <a:defRPr/>
            </a:pPr>
            <a:r>
              <a:rPr lang="pt-BR" sz="2000" b="1" dirty="0">
                <a:solidFill>
                  <a:prstClr val="black"/>
                </a:solidFill>
              </a:rPr>
              <a:t>Mas Jesus não escreveu a Palavra de Deus, mas Ele é A PALAVRA (</a:t>
            </a:r>
            <a:r>
              <a:rPr lang="pt-BR" sz="2000" b="1" dirty="0" err="1">
                <a:solidFill>
                  <a:prstClr val="black"/>
                </a:solidFill>
              </a:rPr>
              <a:t>Jn</a:t>
            </a:r>
            <a:r>
              <a:rPr lang="pt-BR" sz="2000" b="1" dirty="0">
                <a:solidFill>
                  <a:prstClr val="black"/>
                </a:solidFill>
              </a:rPr>
              <a:t>. 1:1).</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07886"/>
          </a:xfrm>
          <a:prstGeom prst="rect">
            <a:avLst/>
          </a:prstGeom>
          <a:noFill/>
        </p:spPr>
        <p:txBody>
          <a:bodyPr wrap="square">
            <a:spAutoFit/>
          </a:bodyPr>
          <a:lstStyle/>
          <a:p>
            <a:pPr lvl="0">
              <a:spcBef>
                <a:spcPts val="600"/>
              </a:spcBef>
              <a:defRPr/>
            </a:pPr>
            <a:r>
              <a:rPr lang="pt-BR" sz="2000" b="1" dirty="0">
                <a:solidFill>
                  <a:prstClr val="black"/>
                </a:solidFill>
              </a:rPr>
              <a:t>Pedro especificou que Jesus era o Profeta/Messias anunciado por Moisés e pelos outros profetas (Deut. 18:15; Atos 3:18-26).</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lvl="0">
              <a:spcBef>
                <a:spcPts val="600"/>
              </a:spcBef>
              <a:defRPr/>
            </a:pPr>
            <a:r>
              <a:rPr lang="pt-BR" sz="2000" b="1" dirty="0">
                <a:solidFill>
                  <a:prstClr val="black"/>
                </a:solidFill>
              </a:rPr>
              <a:t>Ele reivindicou esse título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(Mr. 6:4; </a:t>
            </a:r>
            <a:r>
              <a:rPr kumimoji="0" lang="pt-BR" sz="2000" b="1" i="0" u="none" strike="noStrike" kern="1200" cap="none" spc="0" normalizeH="0" baseline="0" noProof="0" dirty="0" err="1">
                <a:ln>
                  <a:noFill/>
                </a:ln>
                <a:solidFill>
                  <a:prstClr val="black"/>
                </a:solidFill>
                <a:effectLst/>
                <a:uLnTx/>
                <a:uFillTx/>
                <a:latin typeface="Aptos" panose="02110004020202020204"/>
                <a:ea typeface="+mn-ea"/>
                <a:cs typeface="+mn-cs"/>
              </a:rPr>
              <a:t>Lc</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260479"/>
            <a:ext cx="4035833" cy="1631216"/>
          </a:xfrm>
          <a:prstGeom prst="rect">
            <a:avLst/>
          </a:prstGeom>
          <a:noFill/>
        </p:spPr>
        <p:txBody>
          <a:bodyPr wrap="square">
            <a:spAutoFit/>
          </a:bodyPr>
          <a:lstStyle/>
          <a:p>
            <a:pPr lvl="0">
              <a:spcBef>
                <a:spcPts val="600"/>
              </a:spcBef>
              <a:defRPr/>
            </a:pPr>
            <a:r>
              <a:rPr lang="pt-BR" sz="2000" b="1" dirty="0">
                <a:solidFill>
                  <a:prstClr val="black"/>
                </a:solidFill>
              </a:rPr>
              <a:t>Sua obra vai além da obra de qualquer profeta. Jesus é o único que pode oferecer a eternidade a todos nós em virtude de sua vida, morte e ressurreição.</a:t>
            </a:r>
            <a:endParaRPr kumimoji="0" lang="pt-B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pt-BR" sz="4400" b="1" spc="600" noProof="0" dirty="0">
                <a:ln w="9525">
                  <a:solidFill>
                    <a:schemeClr val="bg1"/>
                  </a:solidFill>
                  <a:prstDash val="solid"/>
                </a:ln>
                <a:solidFill>
                  <a:schemeClr val="accent5"/>
                </a:solidFill>
                <a:effectLst>
                  <a:outerShdw blurRad="12700" dist="38100" dir="2700000" algn="tl" rotWithShape="0">
                    <a:srgbClr val="C8FF85"/>
                  </a:outerShdw>
                </a:effectLst>
              </a:rPr>
              <a:t>OS APÓSTOLOS </a:t>
            </a:r>
            <a:r>
              <a:rPr lang="pt-BR" sz="4400" b="1" spc="600" dirty="0">
                <a:ln w="9525">
                  <a:solidFill>
                    <a:schemeClr val="bg1"/>
                  </a:solidFill>
                  <a:prstDash val="solid"/>
                </a:ln>
                <a:solidFill>
                  <a:schemeClr val="accent5"/>
                </a:solidFill>
                <a:effectLst>
                  <a:outerShdw blurRad="12700" dist="38100" dir="2700000" algn="tl" rotWithShape="0">
                    <a:srgbClr val="C8FF85"/>
                  </a:outerShdw>
                </a:effectLst>
              </a:rPr>
              <a:t>E</a:t>
            </a:r>
            <a:r>
              <a:rPr lang="pt-BR" sz="4400" b="1" spc="600" noProof="0" dirty="0">
                <a:ln w="9525">
                  <a:solidFill>
                    <a:schemeClr val="bg1"/>
                  </a:solidFill>
                  <a:prstDash val="solid"/>
                </a:ln>
                <a:solidFill>
                  <a:schemeClr val="accent5"/>
                </a:solidFill>
                <a:effectLst>
                  <a:outerShdw blurRad="12700" dist="38100" dir="2700000" algn="tl" rotWithShape="0">
                    <a:srgbClr val="C8FF85"/>
                  </a:outerShdw>
                </a:effectLst>
              </a:rPr>
              <a:t> OS PROFETAS</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pt-BR" b="1" dirty="0">
                <a:solidFill>
                  <a:srgbClr val="FFFF99"/>
                </a:solidFill>
                <a:effectLst>
                  <a:outerShdw blurRad="38100" dist="38100" dir="2700000" algn="tl">
                    <a:srgbClr val="000000"/>
                  </a:outerShdw>
                </a:effectLst>
                <a:latin typeface="Comic Sans MS" panose="030F0702030302020204" pitchFamily="66" charset="0"/>
              </a:rPr>
              <a:t>“Esse mistério, que em outras gerações não foi revelado aos seres humanos, agora foi revelado pelo Espírito aos santos apóstolos e profetas de Deus” </a:t>
            </a:r>
            <a:r>
              <a:rPr lang="pt-BR" sz="1400" b="1" noProof="0" dirty="0">
                <a:solidFill>
                  <a:srgbClr val="FFFF99"/>
                </a:solidFill>
                <a:effectLst>
                  <a:outerShdw blurRad="38100" dist="38100" dir="2700000" algn="tl">
                    <a:srgbClr val="000000"/>
                  </a:outerShdw>
                </a:effectLst>
                <a:latin typeface="Comic Sans MS" panose="030F0702030302020204" pitchFamily="66" charset="0"/>
              </a:rPr>
              <a:t>(Efésios 3:5 </a:t>
            </a:r>
            <a:r>
              <a:rPr lang="pt-BR" sz="1100" b="1" noProof="0" dirty="0">
                <a:solidFill>
                  <a:srgbClr val="FFFF99"/>
                </a:solidFill>
                <a:effectLst>
                  <a:outerShdw blurRad="38100" dist="38100" dir="2700000" algn="tl">
                    <a:srgbClr val="000000"/>
                  </a:outerShdw>
                </a:effectLst>
                <a:latin typeface="Comic Sans MS" panose="030F0702030302020204" pitchFamily="66" charset="0"/>
              </a:rPr>
              <a:t>NVI</a:t>
            </a:r>
            <a:r>
              <a:rPr lang="pt-BR" sz="1400" b="1" noProof="0" dirty="0">
                <a:solidFill>
                  <a:srgbClr val="FFFF99"/>
                </a:solidFill>
                <a:effectLst>
                  <a:outerShdw blurRad="38100" dist="38100" dir="2700000" algn="tl">
                    <a:srgbClr val="000000"/>
                  </a:outerShdw>
                </a:effectLst>
                <a:latin typeface="Comic Sans MS" panose="030F0702030302020204" pitchFamily="66" charset="0"/>
              </a:rPr>
              <a:t>)</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863067212"/>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a:spcBef>
                <a:spcPts val="600"/>
              </a:spcBef>
            </a:pPr>
            <a:r>
              <a:rPr lang="pt-BR" sz="2000" b="1" dirty="0"/>
              <a:t>Quando mencionados juntos, os apóstolos precedem os profetas (exceto em Lucas 11:49). Pedro equipara os apóstolos aos antigos profetas </a:t>
            </a:r>
            <a:r>
              <a:rPr lang="pt-BR" sz="2000" b="1" noProof="0" dirty="0"/>
              <a:t>(2P.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a:spcBef>
                <a:spcPts val="600"/>
              </a:spcBef>
            </a:pPr>
            <a:r>
              <a:rPr lang="pt-BR" sz="2000" b="1" dirty="0"/>
              <a:t>Os apóstolos e profetas do Novo Testamento têm características comuns:</a:t>
            </a:r>
            <a:endParaRPr lang="pt-BR" sz="2000" b="1" noProof="0" dirty="0"/>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a:spcBef>
                <a:spcPts val="600"/>
              </a:spcBef>
            </a:pPr>
            <a:r>
              <a:rPr lang="pt-BR" sz="2000" b="1" dirty="0"/>
              <a:t>O Novo Testamento menciona vários profetas, alguns pelo nome: Barnabé (apóstolo), Simão, Lúcio, </a:t>
            </a:r>
            <a:r>
              <a:rPr lang="pt-BR" sz="2000" b="1" dirty="0" err="1"/>
              <a:t>Manaen</a:t>
            </a:r>
            <a:r>
              <a:rPr lang="pt-BR" sz="2000" b="1" dirty="0"/>
              <a:t>, Saulo (apóstolo), Judas, Silas e </a:t>
            </a:r>
            <a:r>
              <a:rPr lang="pt-BR" sz="2000" b="1" dirty="0" err="1"/>
              <a:t>Ágabo</a:t>
            </a:r>
            <a:r>
              <a:rPr lang="pt-BR" sz="2000" b="1" dirty="0"/>
              <a:t> (Atos. </a:t>
            </a:r>
            <a:r>
              <a:rPr lang="pt-BR" sz="2000" b="1" noProof="0" dirty="0"/>
              <a:t>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lvl="0">
              <a:spcBef>
                <a:spcPts val="600"/>
              </a:spcBef>
              <a:defRPr/>
            </a:pPr>
            <a:r>
              <a:rPr lang="pt-BR" sz="2000" b="1" dirty="0">
                <a:solidFill>
                  <a:prstClr val="black"/>
                </a:solidFill>
              </a:rPr>
              <a:t>Os apóstolos foram especialmente comissionados para testemunhar a ressurreição pelo próprio Jesus (Atos 10:40-41).</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pt-BR" sz="5400" b="1" spc="1000" noProof="0" dirty="0">
                <a:ln w="12700" cmpd="sng">
                  <a:noFill/>
                  <a:prstDash val="solid"/>
                </a:ln>
                <a:gradFill>
                  <a:gsLst>
                    <a:gs pos="0">
                      <a:srgbClr val="1E7980"/>
                    </a:gs>
                    <a:gs pos="4000">
                      <a:srgbClr val="2EB9C4"/>
                    </a:gs>
                    <a:gs pos="87000">
                      <a:srgbClr val="91E0E5"/>
                    </a:gs>
                  </a:gsLst>
                  <a:lin ang="5400000"/>
                </a:gradFill>
              </a:rPr>
              <a:t>PROFETISAS</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pt-BR" b="1" dirty="0">
                <a:solidFill>
                  <a:srgbClr val="7030A0"/>
                </a:solidFill>
                <a:latin typeface="Comic Sans MS" panose="030F0702030302020204" pitchFamily="66" charset="0"/>
              </a:rPr>
              <a:t>"[Filipe, o evangelista] teve quatro filhas solteiras que profetizaram" </a:t>
            </a:r>
            <a:r>
              <a:rPr lang="pt-BR" sz="1400" b="1" noProof="0" dirty="0">
                <a:solidFill>
                  <a:srgbClr val="7030A0"/>
                </a:solidFill>
                <a:latin typeface="Comic Sans MS" panose="030F0702030302020204" pitchFamily="66" charset="0"/>
              </a:rPr>
              <a:t>(</a:t>
            </a:r>
            <a:r>
              <a:rPr lang="pt-BR" sz="1400" b="1" dirty="0">
                <a:solidFill>
                  <a:srgbClr val="7030A0"/>
                </a:solidFill>
                <a:latin typeface="Comic Sans MS" panose="030F0702030302020204" pitchFamily="66" charset="0"/>
              </a:rPr>
              <a:t>At</a:t>
            </a:r>
            <a:r>
              <a:rPr lang="pt-BR" sz="1400" b="1" noProof="0" dirty="0">
                <a:solidFill>
                  <a:srgbClr val="7030A0"/>
                </a:solidFill>
                <a:latin typeface="Comic Sans MS" panose="030F0702030302020204" pitchFamily="66" charset="0"/>
              </a:rPr>
              <a:t>os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631216"/>
          </a:xfrm>
          <a:prstGeom prst="rect">
            <a:avLst/>
          </a:prstGeom>
          <a:noFill/>
        </p:spPr>
        <p:txBody>
          <a:bodyPr wrap="square" rtlCol="0">
            <a:spAutoFit/>
          </a:bodyPr>
          <a:lstStyle/>
          <a:p>
            <a:pPr>
              <a:spcBef>
                <a:spcPts val="600"/>
              </a:spcBef>
            </a:pPr>
            <a:r>
              <a:rPr lang="pt-BR" sz="2000" b="1" dirty="0"/>
              <a:t>A única profetisa mencionada pelo nome no Novo Testamento é Ana, que "falou do menino [Jesus] a todos que esperavam redenção em Jerusalém." </a:t>
            </a:r>
            <a:r>
              <a:rPr lang="pt-BR" sz="2000" b="1" noProof="0" dirty="0"/>
              <a:t>(</a:t>
            </a:r>
            <a:r>
              <a:rPr lang="pt-BR" sz="2000" b="1" noProof="0" dirty="0" err="1"/>
              <a:t>Lc</a:t>
            </a:r>
            <a:r>
              <a:rPr lang="pt-BR" sz="2000" b="1" noProof="0" dirty="0"/>
              <a:t>.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039897"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204241"/>
            <a:ext cx="3870090" cy="1631216"/>
          </a:xfrm>
          <a:prstGeom prst="rect">
            <a:avLst/>
          </a:prstGeom>
          <a:noFill/>
        </p:spPr>
        <p:txBody>
          <a:bodyPr wrap="square">
            <a:spAutoFit/>
          </a:bodyPr>
          <a:lstStyle/>
          <a:p>
            <a:pPr>
              <a:spcBef>
                <a:spcPts val="600"/>
              </a:spcBef>
            </a:pPr>
            <a:r>
              <a:rPr lang="pt-BR" sz="2000" b="1" dirty="0"/>
              <a:t>Joel previu que o Espírito Santo trabalharia para que filhos, filhas, anciãos, jovens, servos e criadas profetizassem</a:t>
            </a:r>
            <a:br>
              <a:rPr lang="pt-BR" sz="2000" b="1" dirty="0"/>
            </a:br>
            <a:r>
              <a:rPr lang="pt-BR" sz="2000" b="1" noProof="0" dirty="0"/>
              <a:t>(Joel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837795"/>
            <a:ext cx="3945130" cy="1323439"/>
          </a:xfrm>
          <a:prstGeom prst="rect">
            <a:avLst/>
          </a:prstGeom>
          <a:noFill/>
        </p:spPr>
        <p:txBody>
          <a:bodyPr wrap="square">
            <a:spAutoFit/>
          </a:bodyPr>
          <a:lstStyle/>
          <a:p>
            <a:pPr>
              <a:spcBef>
                <a:spcPts val="600"/>
              </a:spcBef>
            </a:pPr>
            <a:r>
              <a:rPr lang="pt-BR" sz="2000" b="1" dirty="0"/>
              <a:t>Além disso, a profecia é mencionada como um dom habitual, tanto em mulheres quanto em homens </a:t>
            </a:r>
            <a:r>
              <a:rPr lang="pt-BR" sz="2000" b="1" noProof="0" dirty="0"/>
              <a:t>(1Co.11:4-5).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1015663"/>
          </a:xfrm>
          <a:prstGeom prst="rect">
            <a:avLst/>
          </a:prstGeom>
          <a:noFill/>
        </p:spPr>
        <p:txBody>
          <a:bodyPr wrap="square">
            <a:spAutoFit/>
          </a:bodyPr>
          <a:lstStyle/>
          <a:p>
            <a:pPr lvl="0">
              <a:spcBef>
                <a:spcPts val="600"/>
              </a:spcBef>
              <a:defRPr/>
            </a:pPr>
            <a:r>
              <a:rPr lang="pt-BR" sz="2000" b="1" dirty="0">
                <a:solidFill>
                  <a:prstClr val="black"/>
                </a:solidFill>
              </a:rPr>
              <a:t>As quatro filhas de Filipe, o evangelista, também receberam o dom de profecia (Atos.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21:8-9).</a:t>
            </a: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pt-BR" sz="4400" b="1" noProof="0" dirty="0">
                <a:ln w="22225">
                  <a:solidFill>
                    <a:schemeClr val="accent2"/>
                  </a:solidFill>
                  <a:prstDash val="solid"/>
                </a:ln>
                <a:solidFill>
                  <a:schemeClr val="accent2">
                    <a:lumMod val="40000"/>
                    <a:lumOff val="60000"/>
                  </a:schemeClr>
                </a:solidFill>
              </a:rPr>
              <a:t>COLABORADORES DE PAULO</a:t>
            </a: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algn="ctr"/>
            <a:r>
              <a:rPr lang="pt-BR" b="1" dirty="0">
                <a:solidFill>
                  <a:schemeClr val="accent1">
                    <a:lumMod val="50000"/>
                  </a:schemeClr>
                </a:solidFill>
                <a:latin typeface="Comic Sans MS" panose="030F0702030302020204" pitchFamily="66" charset="0"/>
              </a:rPr>
              <a:t>“Timoteo, meu filho, dou esta ordem porque estou atento às profecias que foram feitas sobre você antes. Desejo que lute a boa luta com base nelas” </a:t>
            </a:r>
            <a:r>
              <a:rPr lang="pt-BR" sz="1400" b="1" noProof="0" dirty="0">
                <a:solidFill>
                  <a:schemeClr val="accent1">
                    <a:lumMod val="50000"/>
                  </a:schemeClr>
                </a:solidFill>
                <a:latin typeface="Comic Sans MS" panose="030F0702030302020204" pitchFamily="66" charset="0"/>
              </a:rPr>
              <a:t>(1Timoteo 1:18 </a:t>
            </a:r>
            <a:r>
              <a:rPr lang="pt-BR" sz="1100" b="1" noProof="0" dirty="0">
                <a:solidFill>
                  <a:schemeClr val="accent1">
                    <a:lumMod val="50000"/>
                  </a:schemeClr>
                </a:solidFill>
                <a:latin typeface="Comic Sans MS" panose="030F0702030302020204" pitchFamily="66" charset="0"/>
              </a:rPr>
              <a:t>NVI</a:t>
            </a:r>
            <a:r>
              <a:rPr lang="pt-BR" sz="1400" b="1" noProof="0" dirty="0">
                <a:solidFill>
                  <a:schemeClr val="accent1">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spcBef>
                <a:spcPts val="600"/>
              </a:spcBef>
              <a:defRPr/>
            </a:pPr>
            <a:r>
              <a:rPr lang="pt-BR" sz="2000" b="1" dirty="0">
                <a:solidFill>
                  <a:prstClr val="black"/>
                </a:solidFill>
              </a:rPr>
              <a:t>Além de apóstolos, profetas e profetisas, alguns dos ajudantes de Paulo são mencionados que, como Silas e Barnabé, tinham o dom da profecia:</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3164055260"/>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999669867"/>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pt-BR" sz="4400" b="1" spc="1000" noProof="0" dirty="0">
                <a:ln w="13462">
                  <a:noFill/>
                  <a:prstDash val="solid"/>
                </a:ln>
                <a:solidFill>
                  <a:srgbClr val="FFFF00"/>
                </a:solidFill>
                <a:effectLst>
                  <a:outerShdw dist="50800" dir="2700000" algn="bl" rotWithShape="0">
                    <a:schemeClr val="accent5"/>
                  </a:outerShdw>
                </a:effectLst>
              </a:rPr>
              <a:t>FALSOS PROFETAS</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6" y="713253"/>
            <a:ext cx="8753475" cy="646331"/>
          </a:xfrm>
          <a:prstGeom prst="rect">
            <a:avLst/>
          </a:prstGeom>
          <a:noFill/>
        </p:spPr>
        <p:txBody>
          <a:bodyPr wrap="square">
            <a:spAutoFit/>
          </a:bodyPr>
          <a:lstStyle/>
          <a:p>
            <a:pPr algn="ctr"/>
            <a:r>
              <a:rPr lang="pt-BR" b="1" dirty="0">
                <a:solidFill>
                  <a:srgbClr val="99FF99"/>
                </a:solidFill>
                <a:effectLst>
                  <a:outerShdw blurRad="38100" dist="38100" dir="2700000" algn="tl">
                    <a:srgbClr val="000000"/>
                  </a:outerShdw>
                </a:effectLst>
                <a:latin typeface="Comic Sans MS" panose="030F0702030302020204" pitchFamily="66" charset="0"/>
              </a:rPr>
              <a:t>“Amados, não </a:t>
            </a:r>
            <a:r>
              <a:rPr lang="pt-BR" b="1" dirty="0" err="1">
                <a:solidFill>
                  <a:srgbClr val="99FF99"/>
                </a:solidFill>
                <a:effectLst>
                  <a:outerShdw blurRad="38100" dist="38100" dir="2700000" algn="tl">
                    <a:srgbClr val="000000"/>
                  </a:outerShdw>
                </a:effectLst>
                <a:latin typeface="Comic Sans MS" panose="030F0702030302020204" pitchFamily="66" charset="0"/>
              </a:rPr>
              <a:t>creis</a:t>
            </a:r>
            <a:r>
              <a:rPr lang="pt-BR" b="1" dirty="0">
                <a:solidFill>
                  <a:srgbClr val="99FF99"/>
                </a:solidFill>
                <a:effectLst>
                  <a:outerShdw blurRad="38100" dist="38100" dir="2700000" algn="tl">
                    <a:srgbClr val="000000"/>
                  </a:outerShdw>
                </a:effectLst>
                <a:latin typeface="Comic Sans MS" panose="030F0702030302020204" pitchFamily="66" charset="0"/>
              </a:rPr>
              <a:t> em todo espírito, mas testem os espíritos se são de Deus; pois muitos falsos profetas saíram ao mundo" (1 João 4:1</a:t>
            </a:r>
            <a:r>
              <a:rPr lang="pt-BR" sz="1400" b="1" noProof="0" dirty="0">
                <a:solidFill>
                  <a:srgbClr val="99FF99"/>
                </a:solidFill>
                <a:effectLst>
                  <a:outerShdw blurRad="38100" dist="38100" dir="2700000" algn="tl">
                    <a:srgbClr val="000000"/>
                  </a:outerShdw>
                </a:effectLst>
                <a:latin typeface="Comic Sans MS" panose="030F0702030302020204" pitchFamily="66" charset="0"/>
              </a:rPr>
              <a:t>)</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323439"/>
          </a:xfrm>
          <a:prstGeom prst="rect">
            <a:avLst/>
          </a:prstGeom>
          <a:noFill/>
        </p:spPr>
        <p:txBody>
          <a:bodyPr wrap="square" rtlCol="0">
            <a:spAutoFit/>
          </a:bodyPr>
          <a:lstStyle/>
          <a:p>
            <a:pPr>
              <a:spcBef>
                <a:spcPts val="600"/>
              </a:spcBef>
            </a:pPr>
            <a:r>
              <a:rPr lang="pt-BR" sz="2000" b="1" dirty="0">
                <a:solidFill>
                  <a:schemeClr val="bg1"/>
                </a:solidFill>
                <a:effectLst>
                  <a:glow rad="101600">
                    <a:srgbClr val="721A02"/>
                  </a:glow>
                  <a:outerShdw blurRad="38100" dist="38100" dir="2700000" algn="tl">
                    <a:srgbClr val="000000">
                      <a:alpha val="43137"/>
                    </a:srgbClr>
                  </a:outerShdw>
                </a:effectLst>
              </a:rPr>
              <a:t>Jesus advertiu que falsos profetas surgiriam, aos quais chamou de "lobos famintos" (Mateus 24:24; 7:15). Dentro da própria igreja primitiva, esses falsos profetas já começaram a aparecer (1 João 4:1).</a:t>
            </a:r>
            <a:endParaRPr lang="pt-BR" sz="2000" b="1" noProof="0" dirty="0">
              <a:solidFill>
                <a:schemeClr val="bg1"/>
              </a:solidFill>
              <a:effectLst>
                <a:glow rad="101600">
                  <a:srgbClr val="721A02"/>
                </a:glow>
                <a:outerShdw blurRad="38100" dist="38100" dir="2700000" algn="tl">
                  <a:srgbClr val="000000">
                    <a:alpha val="43137"/>
                  </a:srgbClr>
                </a:outerShdw>
              </a:effectLst>
            </a:endParaRP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737282"/>
            <a:ext cx="6073027" cy="1323439"/>
          </a:xfrm>
          <a:prstGeom prst="rect">
            <a:avLst/>
          </a:prstGeom>
          <a:noFill/>
        </p:spPr>
        <p:txBody>
          <a:bodyPr wrap="square">
            <a:spAutoFit/>
          </a:bodyPr>
          <a:lstStyle/>
          <a:p>
            <a:pPr>
              <a:spcBef>
                <a:spcPts val="600"/>
              </a:spcBef>
            </a:pPr>
            <a:r>
              <a:rPr lang="pt-BR" sz="2000" b="1" dirty="0">
                <a:solidFill>
                  <a:schemeClr val="bg1"/>
                </a:solidFill>
                <a:effectLst>
                  <a:glow rad="101600">
                    <a:srgbClr val="721A02"/>
                  </a:glow>
                  <a:outerShdw blurRad="38100" dist="38100" dir="2700000" algn="tl">
                    <a:srgbClr val="000000">
                      <a:alpha val="43137"/>
                    </a:srgbClr>
                  </a:outerShdw>
                </a:effectLst>
              </a:rPr>
              <a:t>Os crentes são chamados a examinar os profetas e garantir que todas as suas mensagens estejam consistentes com as Escrituras e centradas em Cristo.</a:t>
            </a:r>
            <a:endParaRPr lang="pt-BR" sz="2000" b="1" noProof="0" dirty="0">
              <a:solidFill>
                <a:schemeClr val="bg1"/>
              </a:solidFill>
              <a:effectLst>
                <a:glow rad="101600">
                  <a:srgbClr val="721A02"/>
                </a:glow>
                <a:outerShdw blurRad="38100" dist="38100" dir="2700000" algn="tl">
                  <a:srgbClr val="000000">
                    <a:alpha val="43137"/>
                  </a:srgbClr>
                </a:outerShdw>
              </a:effectLst>
            </a:endParaRP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44747"/>
            <a:ext cx="10212408" cy="707886"/>
          </a:xfrm>
          <a:prstGeom prst="rect">
            <a:avLst/>
          </a:prstGeom>
          <a:noFill/>
        </p:spPr>
        <p:txBody>
          <a:bodyPr wrap="square">
            <a:spAutoFit/>
          </a:bodyPr>
          <a:lstStyle/>
          <a:p>
            <a:pPr>
              <a:spcBef>
                <a:spcPts val="600"/>
              </a:spcBef>
            </a:pPr>
            <a:r>
              <a:rPr lang="pt-BR" sz="2000" b="1" dirty="0">
                <a:solidFill>
                  <a:schemeClr val="bg1"/>
                </a:solidFill>
                <a:effectLst>
                  <a:glow rad="101600">
                    <a:srgbClr val="721A02"/>
                  </a:glow>
                  <a:outerShdw blurRad="38100" dist="38100" dir="2700000" algn="tl">
                    <a:srgbClr val="000000">
                      <a:alpha val="43137"/>
                    </a:srgbClr>
                  </a:outerShdw>
                </a:effectLst>
              </a:rPr>
              <a:t>Nossa única defesa contra falsos profetas (e os poderes malignos que os comandam) é vestir a armadura que Deus nos deu </a:t>
            </a:r>
            <a:r>
              <a:rPr lang="pt-BR" sz="2000" b="1" noProof="0" dirty="0">
                <a:solidFill>
                  <a:schemeClr val="bg1"/>
                </a:solidFill>
                <a:effectLst>
                  <a:glow rad="101600">
                    <a:srgbClr val="721A02"/>
                  </a:glow>
                  <a:outerShdw blurRad="38100" dist="38100" dir="2700000" algn="tl">
                    <a:srgbClr val="000000">
                      <a:alpha val="43137"/>
                    </a:srgbClr>
                  </a:outerShdw>
                </a:effectLst>
              </a:rPr>
              <a:t>(</a:t>
            </a:r>
            <a:r>
              <a:rPr lang="pt-BR" sz="2000" b="1" noProof="0" dirty="0" err="1">
                <a:solidFill>
                  <a:schemeClr val="bg1"/>
                </a:solidFill>
                <a:effectLst>
                  <a:glow rad="101600">
                    <a:srgbClr val="721A02"/>
                  </a:glow>
                  <a:outerShdw blurRad="38100" dist="38100" dir="2700000" algn="tl">
                    <a:srgbClr val="000000">
                      <a:alpha val="43137"/>
                    </a:srgbClr>
                  </a:outerShdw>
                </a:effectLst>
              </a:rPr>
              <a:t>Ef</a:t>
            </a:r>
            <a:r>
              <a:rPr lang="pt-BR" sz="2000" b="1" noProof="0" dirty="0">
                <a:solidFill>
                  <a:schemeClr val="bg1"/>
                </a:solidFill>
                <a:effectLst>
                  <a:glow rad="101600">
                    <a:srgbClr val="721A02"/>
                  </a:glow>
                  <a:outerShdw blurRad="38100" dist="38100" dir="2700000" algn="tl">
                    <a:srgbClr val="000000">
                      <a:alpha val="43137"/>
                    </a:srgbClr>
                  </a:outerShdw>
                </a:effectLst>
              </a:rPr>
              <a:t>.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637593"/>
            <a:ext cx="8052619" cy="1015663"/>
          </a:xfrm>
          <a:prstGeom prst="rect">
            <a:avLst/>
          </a:prstGeom>
          <a:noFill/>
        </p:spPr>
        <p:txBody>
          <a:bodyPr wrap="square">
            <a:spAutoFit/>
          </a:bodyPr>
          <a:lstStyle/>
          <a:p>
            <a:pPr lvl="0">
              <a:spcBef>
                <a:spcPts val="600"/>
              </a:spcBef>
              <a:defRPr/>
            </a:pPr>
            <a:r>
              <a:rPr lang="pt-BR" sz="2000" b="1" dirty="0">
                <a:solidFill>
                  <a:prstClr val="white"/>
                </a:solidFill>
                <a:effectLst>
                  <a:glow rad="101600">
                    <a:srgbClr val="721A02"/>
                  </a:glow>
                  <a:outerShdw blurRad="38100" dist="38100" dir="2700000" algn="tl">
                    <a:srgbClr val="000000">
                      <a:alpha val="43137"/>
                    </a:srgbClr>
                  </a:outerShdw>
                </a:effectLst>
              </a:rPr>
              <a:t>A verdadeira profecia está alinhada com a Palavra de Deus, aponta para Cristo e fortalece a igreja, enquanto falsos profetas promovem doutrinas divisivas e interesses próprios.</a:t>
            </a:r>
            <a:endParaRPr kumimoji="0" lang="pt-BR"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42834"/>
            <a:ext cx="8052618" cy="1015663"/>
          </a:xfrm>
          <a:prstGeom prst="rect">
            <a:avLst/>
          </a:prstGeom>
          <a:noFill/>
        </p:spPr>
        <p:txBody>
          <a:bodyPr wrap="square">
            <a:spAutoFit/>
          </a:bodyPr>
          <a:lstStyle/>
          <a:p>
            <a:pPr lvl="0">
              <a:spcBef>
                <a:spcPts val="600"/>
              </a:spcBef>
              <a:defRPr/>
            </a:pPr>
            <a:r>
              <a:rPr lang="pt-BR" sz="2000" b="1" dirty="0">
                <a:solidFill>
                  <a:prstClr val="white"/>
                </a:solidFill>
                <a:effectLst>
                  <a:glow rad="101600">
                    <a:srgbClr val="721A02"/>
                  </a:glow>
                  <a:outerShdw blurRad="38100" dist="38100" dir="2700000" algn="tl">
                    <a:srgbClr val="000000">
                      <a:alpha val="43137"/>
                    </a:srgbClr>
                  </a:outerShdw>
                </a:effectLst>
              </a:rPr>
              <a:t>Paulo avisou os anciãos de Éfeso que "lobos famintos" surgiriam entre eles.—Atos 20:29. Ele alertou os Coríntios sobre a existência de "falsos apóstolos". </a:t>
            </a:r>
            <a:r>
              <a:rPr kumimoji="0" lang="pt-BR"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(2Co. 11:13).</a:t>
            </a: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893647"/>
          </a:xfrm>
          <a:prstGeom prst="rect">
            <a:avLst/>
          </a:prstGeom>
          <a:noFill/>
        </p:spPr>
        <p:txBody>
          <a:bodyPr wrap="square">
            <a:spAutoFit/>
          </a:bodyPr>
          <a:lstStyle/>
          <a:p>
            <a:pPr>
              <a:spcBef>
                <a:spcPts val="600"/>
              </a:spcBef>
            </a:pPr>
            <a:r>
              <a:rPr lang="pt-BR" sz="2600" b="1" dirty="0">
                <a:latin typeface="Constantia" panose="02030602050306030303" pitchFamily="18" charset="0"/>
              </a:rPr>
              <a:t>“Patriarcas, profetas e apóstolos falaram conforme movidos pelo Espírito Santo, e declararam claramente que não falavam por seu próprio poder ou em seu próprio nome. Desejavam que nenhum crédito lhes fosse dado, para que ninguém os considerasse os originadores de algo do qual pudessem se orgulhar. Eram zelosos pela honra de Deus, a quem todo o louvor pertence. Declararam que sua capacidade e as mensagens que traziam lhes eram dadas como delegados do poder de Deus. Deus era sua autoridade e suficiência”</a:t>
            </a:r>
            <a:endParaRPr lang="pt-BR" sz="2600" b="1" noProof="0" dirty="0">
              <a:latin typeface="Constantia" panose="02030602050306030303" pitchFamily="18" charset="0"/>
            </a:endParaRPr>
          </a:p>
        </p:txBody>
      </p:sp>
      <p:sp>
        <p:nvSpPr>
          <p:cNvPr id="4" name="CuadroTexto 3">
            <a:extLst>
              <a:ext uri="{FF2B5EF4-FFF2-40B4-BE49-F238E27FC236}">
                <a16:creationId xmlns:a16="http://schemas.microsoft.com/office/drawing/2014/main" id="{B0A4C2D7-DAAC-8187-F84F-051BD605106B}"/>
              </a:ext>
            </a:extLst>
          </p:cNvPr>
          <p:cNvSpPr txBox="1"/>
          <p:nvPr/>
        </p:nvSpPr>
        <p:spPr>
          <a:xfrm>
            <a:off x="6046553" y="6009306"/>
            <a:ext cx="3889013" cy="338554"/>
          </a:xfrm>
          <a:prstGeom prst="rect">
            <a:avLst/>
          </a:prstGeom>
          <a:noFill/>
        </p:spPr>
        <p:txBody>
          <a:bodyPr wrap="none" rtlCol="0">
            <a:spAutoFit/>
          </a:bodyPr>
          <a:lstStyle/>
          <a:p>
            <a:pPr algn="r"/>
            <a:r>
              <a:rPr lang="pt-BR" sz="1600" b="1" noProof="0" dirty="0"/>
              <a:t>E. G. W</a:t>
            </a:r>
            <a:r>
              <a:rPr lang="pt-BR" sz="1600" b="1" dirty="0"/>
              <a:t>. (Sendo como Jesus, </a:t>
            </a:r>
            <a:r>
              <a:rPr lang="pt-BR" sz="1600" b="1" noProof="0" dirty="0"/>
              <a:t>30 de julho)</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707886"/>
          </a:xfrm>
          <a:prstGeom prst="rect">
            <a:avLst/>
          </a:prstGeom>
          <a:noFill/>
        </p:spPr>
        <p:txBody>
          <a:bodyPr wrap="square" rtlCol="0">
            <a:spAutoFit/>
          </a:bodyPr>
          <a:lstStyle/>
          <a:p>
            <a:pPr algn="ctr"/>
            <a:r>
              <a:rPr lang="pt-BR" sz="4000" b="1" noProof="0" dirty="0">
                <a:ln w="6600">
                  <a:solidFill>
                    <a:schemeClr val="accent2"/>
                  </a:solidFill>
                  <a:prstDash val="solid"/>
                </a:ln>
                <a:solidFill>
                  <a:srgbClr val="FFFFFF"/>
                </a:solidFill>
                <a:effectLst>
                  <a:outerShdw dist="38100" dir="2700000" algn="tl" rotWithShape="0">
                    <a:srgbClr val="5F3B1F"/>
                  </a:outerShdw>
                </a:effectLst>
              </a:rPr>
              <a:t>ANEXO: </a:t>
            </a:r>
            <a:r>
              <a:rPr lang="pt-BR" sz="4000" b="1" noProof="0" dirty="0">
                <a:ln w="6600">
                  <a:solidFill>
                    <a:schemeClr val="accent2"/>
                  </a:solidFill>
                  <a:prstDash val="solid"/>
                </a:ln>
                <a:solidFill>
                  <a:srgbClr val="FFFFFF"/>
                </a:solidFill>
                <a:effectLst>
                  <a:outerShdw dist="38100" dir="2700000" algn="tl" rotWithShape="0">
                    <a:srgbClr val="FFCC00"/>
                  </a:outerShdw>
                </a:effectLst>
              </a:rPr>
              <a:t>PRINCÍP</a:t>
            </a:r>
            <a:r>
              <a:rPr lang="pt-BR" sz="4000" b="1" dirty="0">
                <a:ln w="6600">
                  <a:solidFill>
                    <a:schemeClr val="accent2"/>
                  </a:solidFill>
                  <a:prstDash val="solid"/>
                </a:ln>
                <a:solidFill>
                  <a:srgbClr val="FFFFFF"/>
                </a:solidFill>
                <a:effectLst>
                  <a:outerShdw dist="38100" dir="2700000" algn="tl" rotWithShape="0">
                    <a:srgbClr val="FFCC00"/>
                  </a:outerShdw>
                </a:effectLst>
              </a:rPr>
              <a:t>OS DO MINISTÉRIO DE E.G. WHITE</a:t>
            </a:r>
            <a:endParaRPr lang="pt-BR" sz="4400" b="1" noProof="0" dirty="0">
              <a:ln w="6600">
                <a:solidFill>
                  <a:schemeClr val="accent2"/>
                </a:solidFill>
                <a:prstDash val="solid"/>
              </a:ln>
              <a:solidFill>
                <a:srgbClr val="FFFFFF"/>
              </a:solidFill>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a:spcBef>
                <a:spcPts val="600"/>
              </a:spcBef>
            </a:pPr>
            <a:r>
              <a:rPr lang="pt-BR" sz="2000" b="1" dirty="0"/>
              <a:t>O</a:t>
            </a:r>
            <a:r>
              <a:rPr lang="pt-BR" sz="2000" b="1" noProof="0" dirty="0"/>
              <a:t> ministério de Ellen G. White tinha dois princípios fundamentais: levar as pessoas </a:t>
            </a:r>
            <a:r>
              <a:rPr lang="pt-BR" sz="2000" b="1" dirty="0"/>
              <a:t>à</a:t>
            </a:r>
            <a:r>
              <a:rPr lang="pt-BR" sz="2000" b="1" noProof="0" dirty="0"/>
              <a:t> Jesus; e dirigir sua atenção para a Bíblia.</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69874"/>
            <a:ext cx="6257925" cy="2323713"/>
          </a:xfrm>
          <a:prstGeom prst="rect">
            <a:avLst/>
          </a:prstGeom>
          <a:noFill/>
        </p:spPr>
        <p:txBody>
          <a:bodyPr wrap="square">
            <a:spAutoFit/>
          </a:bodyPr>
          <a:lstStyle/>
          <a:p>
            <a:r>
              <a:rPr lang="pt-BR" sz="2000" b="1" noProof="0" dirty="0">
                <a:solidFill>
                  <a:srgbClr val="5C3C4C"/>
                </a:solidFill>
              </a:rPr>
              <a:t>SEGUNDO PRINCÍPIO: A BIBLIA</a:t>
            </a:r>
          </a:p>
          <a:p>
            <a:r>
              <a:rPr lang="pt-BR" sz="2000" b="1" dirty="0"/>
              <a:t>Ellen nunca afirmou que seus escritos tinham mais valor que a Bíblia, mas sempre insistia para que fossem testados pela Bíblia. Como mensageira do Senhor, considerava-se uma "luz menor" que conduzia as pessoas à "luz maior", a Bíblia </a:t>
            </a:r>
            <a:r>
              <a:rPr lang="pt-BR" sz="1600" b="1" noProof="0" dirty="0"/>
              <a:t>(</a:t>
            </a:r>
            <a:r>
              <a:rPr lang="pt-BR" sz="1600" b="1" noProof="0"/>
              <a:t>Mensagens escolhidas, </a:t>
            </a:r>
            <a:r>
              <a:rPr lang="pt-BR" sz="1600" b="1" noProof="0" dirty="0"/>
              <a:t>t. 3, p. 34)</a:t>
            </a:r>
            <a:r>
              <a:rPr lang="pt-BR" sz="2000" b="1" noProof="0"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1" y="1404202"/>
            <a:ext cx="7960234" cy="1323439"/>
          </a:xfrm>
          <a:prstGeom prst="rect">
            <a:avLst/>
          </a:prstGeom>
          <a:noFill/>
        </p:spPr>
        <p:txBody>
          <a:bodyPr wrap="square">
            <a:spAutoFit/>
          </a:bodyPr>
          <a:lstStyle/>
          <a:p>
            <a:r>
              <a:rPr lang="pt-BR" sz="2000" b="1" noProof="0" dirty="0">
                <a:solidFill>
                  <a:srgbClr val="1F6D99"/>
                </a:solidFill>
              </a:rPr>
              <a:t>PRIMEIRO PRINCÍPIO: JESUS</a:t>
            </a:r>
          </a:p>
          <a:p>
            <a:r>
              <a:rPr lang="pt-BR" sz="2000" b="1" dirty="0"/>
              <a:t>Após</a:t>
            </a:r>
            <a:r>
              <a:rPr lang="pt-BR" sz="2000" b="1" noProof="0" dirty="0"/>
              <a:t> o congresso de 1888, ao ser questionada sobre os temas tratados, ela respondeu</a:t>
            </a:r>
            <a:r>
              <a:rPr lang="pt-BR" sz="2000" b="1" dirty="0"/>
              <a:t>: “Tenho apresentado há 45 anos o encanto incomparável de Cristo” </a:t>
            </a:r>
            <a:r>
              <a:rPr lang="pt-BR" sz="1600" b="1" noProof="0" dirty="0"/>
              <a:t>(</a:t>
            </a:r>
            <a:r>
              <a:rPr lang="pt-BR" sz="1600" b="1" noProof="0" dirty="0" err="1"/>
              <a:t>Sermons</a:t>
            </a:r>
            <a:r>
              <a:rPr lang="pt-BR" sz="1600" b="1" noProof="0" dirty="0"/>
              <a:t> </a:t>
            </a:r>
            <a:r>
              <a:rPr lang="pt-BR" sz="1600" b="1" noProof="0" dirty="0" err="1"/>
              <a:t>and</a:t>
            </a:r>
            <a:r>
              <a:rPr lang="pt-BR" sz="1600" b="1" noProof="0" dirty="0"/>
              <a:t> </a:t>
            </a:r>
            <a:r>
              <a:rPr lang="pt-BR" sz="1600" b="1" noProof="0" dirty="0" err="1"/>
              <a:t>Talks</a:t>
            </a:r>
            <a:r>
              <a:rPr lang="pt-BR" sz="1600" b="1" noProof="0" dirty="0"/>
              <a:t>, t. 1, p. 116)</a:t>
            </a:r>
            <a:r>
              <a:rPr lang="pt-BR" sz="2000" b="1" noProof="0" dirty="0"/>
              <a:t>.</a:t>
            </a:r>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908</TotalTime>
  <Words>1475</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vt:lpstr>
      <vt:lpstr>Arial</vt:lpstr>
      <vt:lpstr>Comic Sans MS</vt:lpstr>
      <vt:lpstr>Constantia</vt:lpstr>
      <vt:lpstr>Aptos Display</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75</cp:revision>
  <dcterms:created xsi:type="dcterms:W3CDTF">2026-09-28T14:13:38Z</dcterms:created>
  <dcterms:modified xsi:type="dcterms:W3CDTF">2026-10-22T14:55:55Z</dcterms:modified>
</cp:coreProperties>
</file>