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0" r:id="rId2"/>
    <p:sldId id="281" r:id="rId3"/>
    <p:sldId id="262" r:id="rId4"/>
    <p:sldId id="263" r:id="rId5"/>
    <p:sldId id="260" r:id="rId6"/>
    <p:sldId id="266" r:id="rId7"/>
    <p:sldId id="265" r:id="rId8"/>
    <p:sldId id="261" r:id="rId9"/>
    <p:sldId id="267" r:id="rId10"/>
    <p:sldId id="268" r:id="rId11"/>
    <p:sldId id="269" r:id="rId12"/>
    <p:sldId id="271" r:id="rId13"/>
    <p:sldId id="270" r:id="rId14"/>
    <p:sldId id="272" r:id="rId15"/>
    <p:sldId id="276" r:id="rId16"/>
    <p:sldId id="274" r:id="rId17"/>
    <p:sldId id="282" r:id="rId18"/>
  </p:sldIdLst>
  <p:sldSz cx="12192000" cy="6858000"/>
  <p:notesSz cx="6858000" cy="9144000"/>
  <p:embeddedFontLst>
    <p:embeddedFont>
      <p:font typeface="Cardinal Alternate" panose="02000505020000020003" pitchFamily="2" charset="0"/>
      <p:regular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CFB7"/>
    <a:srgbClr val="D6B89E"/>
    <a:srgbClr val="C58E00"/>
    <a:srgbClr val="AB7B00"/>
    <a:srgbClr val="00BF89"/>
    <a:srgbClr val="0079D8"/>
    <a:srgbClr val="3427B4"/>
    <a:srgbClr val="8F35E7"/>
    <a:srgbClr val="A029BB"/>
    <a:srgbClr val="C023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FBD751-55AC-57B1-53A9-CFE3DA500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7DE76F-F777-0552-486C-7C27B107A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A7F993-2BC6-D012-3FCB-4479D66A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F80F65-E43D-BD60-4C8D-5E26F2FE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F17927-7334-1C14-ADE9-0C773779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78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235F09-CAA2-D8D6-3935-B74CA2CF5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29848A-24C6-9CFA-8C03-4589B5AA6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A6F5DF-F397-2607-16CE-2E80558C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57AA4E-2711-37C8-B6E7-BB8070035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EF426E-794B-2302-89B3-5ADA797F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18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993AE8-5C5F-56E2-8112-758F6F11F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BD2B06-2788-1929-40D5-7E45C5694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81A083-0018-C874-0B21-D5D64D245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6ED8E5-6AC4-CAD5-BB91-B1834D8B8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0EB44-F1D2-F10D-BE5F-9A4C2E05B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93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4C9A58-9CED-8AA6-AB03-EE153E035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8046B7-6DFB-B736-1624-FC295CA8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493106-6FF2-E46B-DBF4-C0EE3B79E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103D53-A758-8A56-892F-E606DBA77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048054-2C93-EDE3-A527-4B91916DE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57DFD7-C226-C05F-D8A5-D601F4BAB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A05142-176E-411F-CC50-E63A5F88D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D04CD4-EB4E-8D68-DE6E-8D89492E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B31746-0611-FF97-0CE6-684A314A7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73C96C-568F-D571-AAE8-F9548F6D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19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BF8AF-F21C-DE5A-2A78-A8DBDBF76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DFB12F-C57C-E0AF-00B3-ADE8A53AA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437928-29C4-40CE-0F03-C19E2A739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7CCE63-7071-71CF-D032-BE6C18456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C2A181-4289-A74A-B56D-6F58A0834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754959-C98B-7CDC-6E21-50EB46AA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84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84152D-0CB5-E563-17C5-68ABAD9E5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E20DE0-E335-471E-CCB2-C767980A4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05C5BE-88B9-7FFA-8690-76930CB5F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B708A34-BDE6-7D1C-B0D4-46B2961344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0E0DF43-AD6C-8FD8-16FB-8CC611DA6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5C6E003-A5B7-2A9F-4902-A0DEA6EB0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85ADB94-C4A5-FBD2-81FD-D60326678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644880D-71F6-969D-6BC0-3F4E24776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791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F07949-6063-7462-52F4-3A4745A62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2BB2D86-9642-211D-5411-6CE9F410F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460CA98-FB21-C3F9-9588-6A7D232E0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95173A1-6F9E-03E4-B4FB-B75B4070E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204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35175E2-9BD9-3CB9-B623-278ADF77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8622FEB-AC06-DAF5-25BA-A3A0204BC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360B34-ED20-C921-55C4-8121B347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94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4307B-C368-5332-8979-CFAA15339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016780-1609-5F93-B954-CA2EB500E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8FBB36-2B59-FA84-45E5-764C4D77B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A97ECC-F275-36DB-1EF7-AEA430879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0DE1B3-EDD3-74FF-D8F2-586E56C86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161D64-A2AC-F193-0C4E-8D761D7FB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810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033BD7-6049-CC0F-470B-8BF7010D3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253421-5FBF-97AF-3F5B-AFF070E5DC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BDC7D6-3AAC-30DA-C5E0-125B1D7EE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15A829-0B26-7C4A-17C6-09B4417E0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03CD64-B06F-B845-4142-2BBE352ED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3D17D8-A56E-CD8E-43EB-4C54909D6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28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FCE6147-2708-974B-EEBF-B2675F9E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55AEE9-5240-A5B8-8B63-E569508DB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9A8263-D1BD-8287-0A89-2315025AE1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609D7-9E43-4197-A111-037858FE857C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2FE5BB-2E0A-D2B0-048D-A57F185F4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319C97-423B-6CD0-E9A0-A3CCDA995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563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47C00A7-7614-8450-FB3D-2B9A86AA2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" t="14209" r="-3429" b="10979"/>
          <a:stretch/>
        </p:blipFill>
        <p:spPr>
          <a:xfrm>
            <a:off x="19" y="10"/>
            <a:ext cx="6334105" cy="6857990"/>
          </a:xfrm>
          <a:prstGeom prst="rect">
            <a:avLst/>
          </a:prstGeom>
        </p:spPr>
      </p:pic>
      <p:pic>
        <p:nvPicPr>
          <p:cNvPr id="8" name="Imagen 7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DEAC00D-4464-D190-231A-CDFFB318DB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9" t="10352" r="2429" b="10352"/>
          <a:stretch/>
        </p:blipFill>
        <p:spPr>
          <a:xfrm flipH="1"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CB65122-824A-952C-B4D7-9D1441E8814B}"/>
              </a:ext>
            </a:extLst>
          </p:cNvPr>
          <p:cNvSpPr txBox="1"/>
          <p:nvPr/>
        </p:nvSpPr>
        <p:spPr>
          <a:xfrm>
            <a:off x="3938891" y="2685354"/>
            <a:ext cx="4276117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5000" b="1" kern="1200" spc="50" noProof="0" dirty="0">
                <a:ln w="952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2">
                      <a:lumMod val="75000"/>
                      <a:alpha val="75000"/>
                    </a:schemeClr>
                  </a:glow>
                </a:effectLst>
                <a:latin typeface="Cardinal Alternate" panose="02000505020000020003" pitchFamily="2" charset="0"/>
                <a:ea typeface="+mj-ea"/>
                <a:cs typeface="+mj-cs"/>
              </a:rPr>
              <a:t>Moisés e Josué</a:t>
            </a: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4F9F8A7-1A04-D511-FDE6-B02CF911E38F}"/>
              </a:ext>
            </a:extLst>
          </p:cNvPr>
          <p:cNvSpPr txBox="1"/>
          <p:nvPr/>
        </p:nvSpPr>
        <p:spPr>
          <a:xfrm>
            <a:off x="5361570" y="115554"/>
            <a:ext cx="1822710" cy="3200876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Deus das Maravilhas</a:t>
            </a:r>
            <a:endParaRPr lang="pt-BR" sz="2400" b="1" noProof="0" dirty="0">
              <a:solidFill>
                <a:schemeClr val="tx1"/>
              </a:solidFill>
            </a:endParaRPr>
          </a:p>
          <a:p>
            <a:pPr algn="ctr"/>
            <a:r>
              <a:rPr lang="pt-BR" sz="2200" b="1" dirty="0">
                <a:solidFill>
                  <a:schemeClr val="accent5">
                    <a:lumMod val="50000"/>
                  </a:schemeClr>
                </a:solidFill>
              </a:rPr>
              <a:t>“Que faz coisas grandes e insondáveis, 
e maravilhas sem número” </a:t>
            </a:r>
            <a:endParaRPr lang="pt-BR" sz="2200" b="1" noProof="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pt-BR" b="1" noProof="0" dirty="0">
                <a:solidFill>
                  <a:schemeClr val="accent5">
                    <a:lumMod val="50000"/>
                  </a:schemeClr>
                </a:solidFill>
              </a:rPr>
              <a:t>(Jó 5:9)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72DB02-7C11-F8BF-B7CC-BBAE02524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63" y="3838576"/>
            <a:ext cx="5257797" cy="2955179"/>
          </a:xfrm>
          <a:prstGeom prst="snip2DiagRect">
            <a:avLst>
              <a:gd name="adj1" fmla="val 12051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rgbClr val="FFD57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grupo de personas junto a un caballo&#10;&#10;Descripción generada automáticamente con confianza media">
            <a:extLst>
              <a:ext uri="{FF2B5EF4-FFF2-40B4-BE49-F238E27FC236}">
                <a16:creationId xmlns:a16="http://schemas.microsoft.com/office/drawing/2014/main" id="{BF2C1A75-3FF3-C3E6-A20A-9D23615A46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/>
          <a:stretch/>
        </p:blipFill>
        <p:spPr>
          <a:xfrm>
            <a:off x="29932" y="65316"/>
            <a:ext cx="5257797" cy="23404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D57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6B337DA-E040-FBD3-0BC0-89B84FB39CD4}"/>
              </a:ext>
            </a:extLst>
          </p:cNvPr>
          <p:cNvSpPr txBox="1">
            <a:spLocks/>
          </p:cNvSpPr>
          <p:nvPr/>
        </p:nvSpPr>
        <p:spPr>
          <a:xfrm>
            <a:off x="1939" y="2522265"/>
            <a:ext cx="5257799" cy="1190514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pt-BR" dirty="0"/>
              <a:t>“E Moisés disse ao povo: "Não tenham medo; Mantenha-se firme e veja a salvação que o Senhor fará por você hoje; pois os egípcios que você viu hoje, você nunca mais verá para sempre” </a:t>
            </a:r>
            <a:r>
              <a:rPr lang="pt-BR" noProof="0" dirty="0"/>
              <a:t>Êxodo 14:13</a:t>
            </a:r>
          </a:p>
        </p:txBody>
      </p:sp>
      <p:pic>
        <p:nvPicPr>
          <p:cNvPr id="14" name="Imagen 13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D190E851-7AFB-1F3D-9F57-5C5317E56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91" y="141027"/>
            <a:ext cx="4914122" cy="66247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A9D18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519DE80-F0AD-1858-3340-E7683096573F}"/>
              </a:ext>
            </a:extLst>
          </p:cNvPr>
          <p:cNvSpPr txBox="1"/>
          <p:nvPr/>
        </p:nvSpPr>
        <p:spPr>
          <a:xfrm>
            <a:off x="5589470" y="3585121"/>
            <a:ext cx="1377596" cy="3139321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pt-BR" dirty="0"/>
              <a:t>“E disse Josué ao povo: Santificai-vos, porque amanhã o Senhor fará maravilhas no meio de vós”</a:t>
            </a:r>
            <a:br>
              <a:rPr lang="pt-BR" noProof="0" dirty="0"/>
            </a:br>
            <a:r>
              <a:rPr lang="pt-BR" noProof="0" dirty="0"/>
              <a:t>Josué 3:5</a:t>
            </a:r>
          </a:p>
        </p:txBody>
      </p:sp>
    </p:spTree>
    <p:extLst>
      <p:ext uri="{BB962C8B-B14F-4D97-AF65-F5344CB8AC3E}">
        <p14:creationId xmlns:p14="http://schemas.microsoft.com/office/powerpoint/2010/main" val="238980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984A93C-3321-EB36-1051-9CB2B1D12150}"/>
              </a:ext>
            </a:extLst>
          </p:cNvPr>
          <p:cNvSpPr txBox="1"/>
          <p:nvPr/>
        </p:nvSpPr>
        <p:spPr>
          <a:xfrm>
            <a:off x="5913840" y="263287"/>
            <a:ext cx="2546768" cy="2246769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tx1"/>
                </a:solidFill>
              </a:rPr>
              <a:t>Comemoraram a ocasião com uma música e um monumento</a:t>
            </a:r>
            <a:endParaRPr lang="pt-BR" sz="2800" b="1" noProof="0" dirty="0">
              <a:solidFill>
                <a:schemeClr val="tx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BF7916B-5817-1D93-353A-DEA3829B7318}"/>
              </a:ext>
            </a:extLst>
          </p:cNvPr>
          <p:cNvSpPr txBox="1">
            <a:spLocks/>
          </p:cNvSpPr>
          <p:nvPr/>
        </p:nvSpPr>
        <p:spPr>
          <a:xfrm>
            <a:off x="101860" y="4882993"/>
            <a:ext cx="5641516" cy="1744511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pt-BR" dirty="0"/>
              <a:t>“Então Moisés e os filhos de Israel cantaram este cântico ao Senhor e disseram: "Cantarei ao Senhor, porque ele é grandemente engrandecido; Ele jogou o cavalo e o cavaleiro no mar. Jeová é minha força e meu cântico, e ele tem sido minha salvação. Este é o meu Deus, e eu o louvarei;  Deus de meu pai, e eu o exaltarei” </a:t>
            </a:r>
            <a:r>
              <a:rPr lang="pt-BR" noProof="0" dirty="0"/>
              <a:t>Êxodo 15:1-2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2E991DE-9EAB-1A1C-E3F3-F710FF0F3C54}"/>
              </a:ext>
            </a:extLst>
          </p:cNvPr>
          <p:cNvSpPr txBox="1"/>
          <p:nvPr/>
        </p:nvSpPr>
        <p:spPr>
          <a:xfrm>
            <a:off x="5961965" y="4739587"/>
            <a:ext cx="6143410" cy="2031325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pt-BR" dirty="0"/>
              <a:t>“para que isso seja um sinal entre vocês; e quando vossos filhos perguntarem amanhã a seus pais, dizendo: Que significam estas pedras? responder-lhes-ás: 'Que as águas do Jordão se abriram diante da arca da aliança do Senhor; quando ela cruzou o Jordão, as águas do Jordão foram divididas; e estas pedras servirão de memorial para os filhos de Israel para sempre” </a:t>
            </a:r>
            <a:r>
              <a:rPr lang="pt-BR" noProof="0" dirty="0"/>
              <a:t>Josué 4:6-7</a:t>
            </a:r>
          </a:p>
        </p:txBody>
      </p:sp>
      <p:pic>
        <p:nvPicPr>
          <p:cNvPr id="10" name="Imagen 9" descr="Un dibujo de 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CE274D0C-6EF8-3608-E6C3-6E282242D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" y="179271"/>
            <a:ext cx="5686601" cy="4414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57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video juego&#10;&#10;Descripción generada automáticamente con confianza baja">
            <a:extLst>
              <a:ext uri="{FF2B5EF4-FFF2-40B4-BE49-F238E27FC236}">
                <a16:creationId xmlns:a16="http://schemas.microsoft.com/office/drawing/2014/main" id="{F8E1F63A-D5FA-C908-009F-25A6909BA4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7324"/>
          <a:stretch/>
        </p:blipFill>
        <p:spPr>
          <a:xfrm>
            <a:off x="7171013" y="2635852"/>
            <a:ext cx="3561347" cy="1988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D18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Dibujo de video juego&#10;&#10;Descripción generada automáticamente con confianza baja">
            <a:extLst>
              <a:ext uri="{FF2B5EF4-FFF2-40B4-BE49-F238E27FC236}">
                <a16:creationId xmlns:a16="http://schemas.microsoft.com/office/drawing/2014/main" id="{D14564D8-8A56-B964-DEF9-3BEF6DD5C5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7"/>
          <a:stretch/>
        </p:blipFill>
        <p:spPr>
          <a:xfrm>
            <a:off x="8633859" y="100505"/>
            <a:ext cx="3457593" cy="2376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D18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095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6D081A-C7E1-B8DB-A6F9-78985D6C0ACB}"/>
              </a:ext>
            </a:extLst>
          </p:cNvPr>
          <p:cNvSpPr txBox="1"/>
          <p:nvPr/>
        </p:nvSpPr>
        <p:spPr>
          <a:xfrm>
            <a:off x="6263199" y="429772"/>
            <a:ext cx="5817326" cy="571194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182563" indent="-182563"/>
            <a:r>
              <a:rPr lang="pt-BR" sz="2200" b="1" dirty="0">
                <a:solidFill>
                  <a:srgbClr val="C58E00"/>
                </a:solidFill>
              </a:rPr>
              <a:t>Deus se apresenta a cada um de acordo com sua necessidade</a:t>
            </a:r>
            <a:br>
              <a:rPr lang="pt-BR" sz="2000" b="1" noProof="0" dirty="0">
                <a:solidFill>
                  <a:srgbClr val="C58E00"/>
                </a:solidFill>
              </a:rPr>
            </a:br>
            <a:r>
              <a:rPr lang="pt-BR" b="1" noProof="0" dirty="0"/>
              <a:t>(p.e</a:t>
            </a:r>
            <a:r>
              <a:rPr lang="pt-BR" b="1" dirty="0"/>
              <a:t>. Josué como um guerreiro que iria conquistar) </a:t>
            </a:r>
            <a:endParaRPr lang="pt-BR" sz="2000" b="1" noProof="0" dirty="0"/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pt-BR" sz="2200" b="1" dirty="0">
                <a:solidFill>
                  <a:srgbClr val="00BF89"/>
                </a:solidFill>
              </a:rPr>
              <a:t>Mostra-nos a sua santidade, o seu carácter </a:t>
            </a:r>
            <a:endParaRPr lang="pt-BR" sz="2200" b="1" noProof="0" dirty="0">
              <a:solidFill>
                <a:srgbClr val="00BF89"/>
              </a:solidFill>
            </a:endParaRP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pt-BR" sz="2200" b="1" dirty="0">
                <a:solidFill>
                  <a:srgbClr val="0079D8"/>
                </a:solidFill>
              </a:rPr>
              <a:t>Nos dá uma missão</a:t>
            </a:r>
            <a:endParaRPr lang="pt-BR" sz="2200" b="1" noProof="0" dirty="0">
              <a:solidFill>
                <a:srgbClr val="0079D8"/>
              </a:solidFill>
            </a:endParaRP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pt-BR" sz="2200" b="1" dirty="0">
                <a:solidFill>
                  <a:srgbClr val="3427B4"/>
                </a:solidFill>
              </a:rPr>
              <a:t>Nos promete que estará conosco </a:t>
            </a:r>
            <a:endParaRPr lang="pt-BR" sz="2200" b="1" noProof="0" dirty="0">
              <a:solidFill>
                <a:srgbClr val="3427B4"/>
              </a:solidFill>
            </a:endParaRP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pt-BR" sz="2200" b="1" dirty="0">
                <a:solidFill>
                  <a:srgbClr val="8F35E7"/>
                </a:solidFill>
              </a:rPr>
              <a:t>Nos pede para circuncidar nossos corações </a:t>
            </a:r>
            <a:endParaRPr lang="pt-BR" sz="2200" b="1" noProof="0" dirty="0">
              <a:solidFill>
                <a:srgbClr val="8F35E7"/>
              </a:solidFill>
            </a:endParaRP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pt-BR" sz="2200" b="1" dirty="0">
                <a:solidFill>
                  <a:srgbClr val="A029BB"/>
                </a:solidFill>
              </a:rPr>
              <a:t>Aceitamos o sacrifício expiatório de Jesus</a:t>
            </a:r>
            <a:endParaRPr lang="pt-BR" sz="2200" b="1" noProof="0" dirty="0">
              <a:solidFill>
                <a:srgbClr val="A029BB"/>
              </a:solidFill>
            </a:endParaRP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pt-BR" sz="2200" b="1" dirty="0">
                <a:solidFill>
                  <a:srgbClr val="C02394"/>
                </a:solidFill>
              </a:rPr>
              <a:t>Seguimos em frente pela fé </a:t>
            </a:r>
            <a:endParaRPr lang="pt-BR" sz="2200" b="1" noProof="0" dirty="0">
              <a:solidFill>
                <a:srgbClr val="C02394"/>
              </a:solidFill>
            </a:endParaRP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pt-BR" sz="2200" b="1" dirty="0">
                <a:solidFill>
                  <a:srgbClr val="D42974"/>
                </a:solidFill>
              </a:rPr>
              <a:t>Deus faz maravilhas</a:t>
            </a:r>
            <a:endParaRPr lang="pt-BR" sz="2200" b="1" noProof="0" dirty="0">
              <a:solidFill>
                <a:srgbClr val="D42974"/>
              </a:solidFill>
            </a:endParaRP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pt-BR" sz="2200" b="1" dirty="0">
                <a:solidFill>
                  <a:srgbClr val="D4294B"/>
                </a:solidFill>
              </a:rPr>
              <a:t>Nós o louvamos.</a:t>
            </a:r>
            <a:endParaRPr lang="pt-BR" sz="2200" b="1" noProof="0" dirty="0">
              <a:solidFill>
                <a:srgbClr val="D4294B"/>
              </a:solidFill>
            </a:endParaRPr>
          </a:p>
        </p:txBody>
      </p:sp>
      <p:pic>
        <p:nvPicPr>
          <p:cNvPr id="8" name="Imagen 7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1F7A5BF2-2117-6CAD-FC87-BED11BC98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" y="113897"/>
            <a:ext cx="5172892" cy="6654481"/>
          </a:xfrm>
          <a:prstGeom prst="ellipse">
            <a:avLst/>
          </a:prstGeom>
          <a:ln w="63500" cap="rnd">
            <a:solidFill>
              <a:srgbClr val="E8CFB7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27EC0B7-5611-37EA-9752-5B6AA2973F5B}"/>
              </a:ext>
            </a:extLst>
          </p:cNvPr>
          <p:cNvSpPr txBox="1"/>
          <p:nvPr/>
        </p:nvSpPr>
        <p:spPr>
          <a:xfrm>
            <a:off x="3962400" y="6211669"/>
            <a:ext cx="822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Veremos mais algumas semelhanças entre esses dois personagens e como, junto com o povo de Israel, eles tiveram a possibilidade de escolher acreditar ou não acreditar.</a:t>
            </a:r>
            <a:endParaRPr lang="pt-BR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6A3D453-DA69-BAAA-FB64-83C522827352}"/>
              </a:ext>
            </a:extLst>
          </p:cNvPr>
          <p:cNvSpPr txBox="1"/>
          <p:nvPr/>
        </p:nvSpPr>
        <p:spPr>
          <a:xfrm>
            <a:off x="4955177" y="52064"/>
            <a:ext cx="68536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COMO DEUS TRABALHA CONOSCO?</a:t>
            </a:r>
            <a:endParaRPr lang="pt-BR" sz="2800" b="1" noProof="0" dirty="0"/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9274EC61-6A9D-3137-7594-A7FA3DA87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093" y="471598"/>
            <a:ext cx="490106" cy="422366"/>
          </a:xfrm>
          <a:prstGeom prst="rect">
            <a:avLst/>
          </a:prstGeom>
        </p:spPr>
      </p:pic>
      <p:pic>
        <p:nvPicPr>
          <p:cNvPr id="6" name="Imagen 5" descr="Forma, Círculo&#10;&#10;Descripción generada automáticamente">
            <a:extLst>
              <a:ext uri="{FF2B5EF4-FFF2-40B4-BE49-F238E27FC236}">
                <a16:creationId xmlns:a16="http://schemas.microsoft.com/office/drawing/2014/main" id="{BFB95D9A-842D-E792-3DE3-240585508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869" y="5653076"/>
            <a:ext cx="490330" cy="422366"/>
          </a:xfrm>
          <a:prstGeom prst="rect">
            <a:avLst/>
          </a:prstGeom>
        </p:spPr>
      </p:pic>
      <p:pic>
        <p:nvPicPr>
          <p:cNvPr id="7" name="Imagen 6" descr="Forma, Círculo&#10;&#10;Descripción generada automáticamente">
            <a:extLst>
              <a:ext uri="{FF2B5EF4-FFF2-40B4-BE49-F238E27FC236}">
                <a16:creationId xmlns:a16="http://schemas.microsoft.com/office/drawing/2014/main" id="{819B40FA-816F-6A1D-6BE7-62651921E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11" y="5066474"/>
            <a:ext cx="490330" cy="422366"/>
          </a:xfrm>
          <a:prstGeom prst="rect">
            <a:avLst/>
          </a:prstGeom>
        </p:spPr>
      </p:pic>
      <p:pic>
        <p:nvPicPr>
          <p:cNvPr id="9" name="Imagen 8" descr="Forma, Círculo&#10;&#10;Descripción generada automáticamente">
            <a:extLst>
              <a:ext uri="{FF2B5EF4-FFF2-40B4-BE49-F238E27FC236}">
                <a16:creationId xmlns:a16="http://schemas.microsoft.com/office/drawing/2014/main" id="{A53F9A99-C312-E0A3-CAEB-D2390C539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23" y="4479869"/>
            <a:ext cx="490106" cy="422366"/>
          </a:xfrm>
          <a:prstGeom prst="rect">
            <a:avLst/>
          </a:prstGeom>
        </p:spPr>
      </p:pic>
      <p:pic>
        <p:nvPicPr>
          <p:cNvPr id="11" name="Imagen 10" descr="Forma, Círculo&#10;&#10;Descripción generada automáticamente">
            <a:extLst>
              <a:ext uri="{FF2B5EF4-FFF2-40B4-BE49-F238E27FC236}">
                <a16:creationId xmlns:a16="http://schemas.microsoft.com/office/drawing/2014/main" id="{7C741BB7-DB11-DC68-ADC4-B1C57310DB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353" y="3893264"/>
            <a:ext cx="489846" cy="422366"/>
          </a:xfrm>
          <a:prstGeom prst="rect">
            <a:avLst/>
          </a:prstGeom>
        </p:spPr>
      </p:pic>
      <p:pic>
        <p:nvPicPr>
          <p:cNvPr id="13" name="Imagen 12" descr="Forma, Círculo&#10;&#10;Descripción generada automáticamente">
            <a:extLst>
              <a:ext uri="{FF2B5EF4-FFF2-40B4-BE49-F238E27FC236}">
                <a16:creationId xmlns:a16="http://schemas.microsoft.com/office/drawing/2014/main" id="{FA493714-B094-4958-1077-BE89D8E942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41" y="3306659"/>
            <a:ext cx="490070" cy="422366"/>
          </a:xfrm>
          <a:prstGeom prst="rect">
            <a:avLst/>
          </a:prstGeom>
        </p:spPr>
      </p:pic>
      <p:pic>
        <p:nvPicPr>
          <p:cNvPr id="14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78F21CB7-14D6-227F-D73B-28C53DE22C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41" y="2720054"/>
            <a:ext cx="490070" cy="422366"/>
          </a:xfrm>
          <a:prstGeom prst="rect">
            <a:avLst/>
          </a:prstGeom>
        </p:spPr>
      </p:pic>
      <p:pic>
        <p:nvPicPr>
          <p:cNvPr id="15" name="Imagen 14" descr="Forma&#10;&#10;Descripción generada automáticamente">
            <a:extLst>
              <a:ext uri="{FF2B5EF4-FFF2-40B4-BE49-F238E27FC236}">
                <a16:creationId xmlns:a16="http://schemas.microsoft.com/office/drawing/2014/main" id="{E4BFD13B-5729-1B62-5DF4-6361BBC70D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353" y="2133449"/>
            <a:ext cx="489846" cy="422366"/>
          </a:xfrm>
          <a:prstGeom prst="rect">
            <a:avLst/>
          </a:prstGeom>
        </p:spPr>
      </p:pic>
      <p:pic>
        <p:nvPicPr>
          <p:cNvPr id="19" name="Imagen 18" descr="Forma&#10;&#10;Descripción generada automáticamente">
            <a:extLst>
              <a:ext uri="{FF2B5EF4-FFF2-40B4-BE49-F238E27FC236}">
                <a16:creationId xmlns:a16="http://schemas.microsoft.com/office/drawing/2014/main" id="{50CB958C-F924-5BAC-EE5D-FC6D79C667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353" y="1546844"/>
            <a:ext cx="489846" cy="42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4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30AB3EB-8529-73B4-35C7-DD4835CB8394}"/>
              </a:ext>
            </a:extLst>
          </p:cNvPr>
          <p:cNvSpPr txBox="1"/>
          <p:nvPr/>
        </p:nvSpPr>
        <p:spPr>
          <a:xfrm>
            <a:off x="4324646" y="446118"/>
            <a:ext cx="3542707" cy="46166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Maná, o pão do céu</a:t>
            </a:r>
            <a:endParaRPr lang="pt-BR" sz="2400" b="1" noProof="0" dirty="0">
              <a:solidFill>
                <a:schemeClr val="tx1"/>
              </a:solidFill>
            </a:endParaRPr>
          </a:p>
        </p:txBody>
      </p:sp>
      <p:pic>
        <p:nvPicPr>
          <p:cNvPr id="8" name="Imagen 7" descr="Una caricatura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47BCB865-8616-CDBF-4958-073342E8C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32" y="1732548"/>
            <a:ext cx="10119936" cy="5059969"/>
          </a:xfrm>
          <a:prstGeom prst="rect">
            <a:avLst/>
          </a:prstGeom>
          <a:ln w="57150">
            <a:gradFill>
              <a:gsLst>
                <a:gs pos="16000">
                  <a:srgbClr val="FFD57F"/>
                </a:gs>
                <a:gs pos="52000">
                  <a:srgbClr val="A9D18E"/>
                </a:gs>
                <a:gs pos="51000">
                  <a:srgbClr val="FFD57F"/>
                </a:gs>
                <a:gs pos="76000">
                  <a:srgbClr val="A9D18E"/>
                </a:gs>
              </a:gsLst>
              <a:lin ang="600000" scaled="0"/>
            </a:gra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A34CE45-AFA2-25D4-F77D-56A0195049A7}"/>
              </a:ext>
            </a:extLst>
          </p:cNvPr>
          <p:cNvSpPr txBox="1">
            <a:spLocks/>
          </p:cNvSpPr>
          <p:nvPr/>
        </p:nvSpPr>
        <p:spPr>
          <a:xfrm>
            <a:off x="132347" y="83019"/>
            <a:ext cx="3977640" cy="3406505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pt-BR" dirty="0"/>
              <a:t>Deus dá o maná: "E disse o Senhor a Moisés: Eis que do céu te farei chover pão; e o povo sairá, e ajuntará todos os dias a porção de um dia, para que eu prove se andam na minha lei ou não. Mas no sexto dia eles se prepararão para armazenar o dobro do que estão acostumados a colher a cada dia ... E a casa de Israel chamou-lhe maná; e era como semente de coentro, branca, e seu gosto de flocos com mel” </a:t>
            </a:r>
            <a:br>
              <a:rPr lang="pt-BR" dirty="0"/>
            </a:br>
            <a:r>
              <a:rPr lang="pt-BR" noProof="0" dirty="0"/>
              <a:t>Êxodo 16:4-5, 31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1C00F00-0F90-942C-23A7-B9F9DAFE79ED}"/>
              </a:ext>
            </a:extLst>
          </p:cNvPr>
          <p:cNvSpPr txBox="1"/>
          <p:nvPr/>
        </p:nvSpPr>
        <p:spPr>
          <a:xfrm>
            <a:off x="8082013" y="83019"/>
            <a:ext cx="3977640" cy="3139321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pt-BR" dirty="0"/>
              <a:t>Deus tira o maná, e eles comeram do fruto que a terra prometida produziu: "No dia seguinte à Páscoa, eles comeram do fruto da terra, os pães ázimos, e no mesmo dia novas espigas de milho assadas.  E o maná cessou no dia seguinte, logo que começaram a comer do fruto da terra; e os filhos de Israel não tinham mais maná, mas comeram dos frutos da terra de Canaã naquele ano” </a:t>
            </a:r>
            <a:r>
              <a:rPr lang="pt-BR" noProof="0" dirty="0"/>
              <a:t>Josué 5:11-12</a:t>
            </a:r>
          </a:p>
        </p:txBody>
      </p:sp>
    </p:spTree>
    <p:extLst>
      <p:ext uri="{BB962C8B-B14F-4D97-AF65-F5344CB8AC3E}">
        <p14:creationId xmlns:p14="http://schemas.microsoft.com/office/powerpoint/2010/main" val="321898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CC6955F-74F9-CCE9-011F-CE0AFED77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" y="2897204"/>
            <a:ext cx="7448350" cy="3888607"/>
          </a:xfrm>
          <a:prstGeom prst="ellipse">
            <a:avLst/>
          </a:prstGeom>
          <a:ln w="63500" cap="rnd">
            <a:solidFill>
              <a:srgbClr val="FFD57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BE4A867-0C0E-7D8E-612E-EA0973CBF3B1}"/>
              </a:ext>
            </a:extLst>
          </p:cNvPr>
          <p:cNvSpPr txBox="1"/>
          <p:nvPr/>
        </p:nvSpPr>
        <p:spPr>
          <a:xfrm>
            <a:off x="5303520" y="313549"/>
            <a:ext cx="2971800" cy="255454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tx1"/>
                </a:solidFill>
              </a:rPr>
              <a:t>Espiões enviados para fazer o reconhecimento da terra</a:t>
            </a:r>
            <a:endParaRPr lang="pt-BR" sz="3200" b="1" noProof="0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AE4CAC-14AC-AA30-030A-AC13FEA05267}"/>
              </a:ext>
            </a:extLst>
          </p:cNvPr>
          <p:cNvSpPr txBox="1">
            <a:spLocks/>
          </p:cNvSpPr>
          <p:nvPr/>
        </p:nvSpPr>
        <p:spPr>
          <a:xfrm>
            <a:off x="206137" y="439187"/>
            <a:ext cx="4789372" cy="2298509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pt-BR" dirty="0"/>
              <a:t>“Disse mais o Senhor a Moisés: Envia os teus homens para fazerem o reconhecimento da terra de Canaã, que eu dou aos filhos de Israel; De cada tribo de seus pais enviarás um homem, cada um deles um príncipe. Moisés os enviou do deserto de </a:t>
            </a:r>
            <a:r>
              <a:rPr lang="pt-BR" dirty="0" err="1"/>
              <a:t>Parã</a:t>
            </a:r>
            <a:r>
              <a:rPr lang="pt-BR" dirty="0"/>
              <a:t>, conforme a palavra do Senhor; e todos aqueles homens eram príncipes dos filhos de Israel” </a:t>
            </a:r>
            <a:r>
              <a:rPr lang="pt-BR" noProof="0" dirty="0"/>
              <a:t>Números 13:1-3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C840EC-3BD6-F929-EE1F-CFB6527EEAC4}"/>
              </a:ext>
            </a:extLst>
          </p:cNvPr>
          <p:cNvSpPr txBox="1"/>
          <p:nvPr/>
        </p:nvSpPr>
        <p:spPr>
          <a:xfrm>
            <a:off x="8635466" y="439187"/>
            <a:ext cx="3350395" cy="2308324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pt-BR" dirty="0"/>
              <a:t>“Josué, filho de Num, enviou secretamente de </a:t>
            </a:r>
            <a:r>
              <a:rPr lang="pt-BR" dirty="0" err="1"/>
              <a:t>Sitim</a:t>
            </a:r>
            <a:r>
              <a:rPr lang="pt-BR" dirty="0"/>
              <a:t> dois espias, dizendo-lhes: "Ide, fazei o reconhecimento da terra e de Jericó". Foram, pois, e entraram na casa de uma prostituta chamada Raabe, e pousaram ali” </a:t>
            </a:r>
            <a:r>
              <a:rPr lang="pt-BR" noProof="0" dirty="0"/>
              <a:t>Josué 2:1</a:t>
            </a:r>
          </a:p>
        </p:txBody>
      </p:sp>
      <p:pic>
        <p:nvPicPr>
          <p:cNvPr id="12" name="Imagen 11" descr="Imagen que contiene persona, edificio, mujer, sostener&#10;&#10;Descripción generada automáticamente">
            <a:extLst>
              <a:ext uri="{FF2B5EF4-FFF2-40B4-BE49-F238E27FC236}">
                <a16:creationId xmlns:a16="http://schemas.microsoft.com/office/drawing/2014/main" id="{95169277-2754-1589-86E2-561E7346C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17" y="2686190"/>
            <a:ext cx="4365606" cy="4099621"/>
          </a:xfrm>
          <a:prstGeom prst="ellipse">
            <a:avLst/>
          </a:prstGeom>
          <a:ln w="63500" cap="rnd">
            <a:solidFill>
              <a:srgbClr val="A9D18E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3727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EBE4A867-0C0E-7D8E-612E-EA0973CBF3B1}"/>
              </a:ext>
            </a:extLst>
          </p:cNvPr>
          <p:cNvSpPr txBox="1"/>
          <p:nvPr/>
        </p:nvSpPr>
        <p:spPr>
          <a:xfrm>
            <a:off x="5547323" y="83054"/>
            <a:ext cx="2400052" cy="1077218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tx1"/>
                </a:solidFill>
              </a:rPr>
              <a:t>Relatório dos Espiões</a:t>
            </a:r>
            <a:endParaRPr lang="pt-BR" sz="3200" b="1" noProof="0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AE4CAC-14AC-AA30-030A-AC13FEA05267}"/>
              </a:ext>
            </a:extLst>
          </p:cNvPr>
          <p:cNvSpPr txBox="1">
            <a:spLocks/>
          </p:cNvSpPr>
          <p:nvPr/>
        </p:nvSpPr>
        <p:spPr>
          <a:xfrm>
            <a:off x="71384" y="63804"/>
            <a:ext cx="4365863" cy="6453493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pt-BR" dirty="0"/>
              <a:t>“E eles lhes disseram: Chegamos à terra para a qual nos enviaste, que mana leite e mel; e este é o fruto disso. Mas o povo que habita naquela terra é forte, e as cidades são muito grandes e fortificadas; e também vimos lá os filhos de Anaque... Então Calebe silenciou o povo diante de Moisés e disse: Subamos imediatamente e tomemos posse dela; pois seremos capazes de fazer mais do que eles. Mas os homens que subiram com ele disseram: "Não poderemos enfrentar esse povo, pois eles são mais fortes do que nós". E falaram mal dos filhos de Israel, da terra que tinham reconhecido, dizendo: A terra pela qual passamos para o reconhecimento é uma terra que engole os seus habitantes; e todas as pessoas que vimos no meio dela são homens de grande estatura. Também vimos gigantes lá, filhos de Anaque, uma raça de gigantes, e éramos, ao que parecia, como gafanhotos; e foi assim que parecemos para eles” </a:t>
            </a:r>
            <a:br>
              <a:rPr lang="pt-BR" dirty="0"/>
            </a:br>
            <a:r>
              <a:rPr lang="pt-BR" noProof="0" dirty="0"/>
              <a:t>Números 13:27-33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C840EC-3BD6-F929-EE1F-CFB6527EEAC4}"/>
              </a:ext>
            </a:extLst>
          </p:cNvPr>
          <p:cNvSpPr txBox="1"/>
          <p:nvPr/>
        </p:nvSpPr>
        <p:spPr>
          <a:xfrm>
            <a:off x="9018951" y="3339375"/>
            <a:ext cx="3048004" cy="3416320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pt-BR" dirty="0"/>
              <a:t>“Então os dois homens voltaram; desceram do monte, e passaram, e foram ter com Josué, filho de Num, e contaram-lhe todas as coisas que lhes tinham acontecido. E eles disseram a Josué: "O Senhor entregou toda a terra em nossas mãos; e também todos os habitantes do país desmaiam diante de nós” </a:t>
            </a:r>
            <a:r>
              <a:rPr lang="pt-BR" noProof="0" dirty="0"/>
              <a:t>Josué 2: 23-24</a:t>
            </a:r>
          </a:p>
        </p:txBody>
      </p:sp>
      <p:pic>
        <p:nvPicPr>
          <p:cNvPr id="3" name="Imagen 2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9C821BE9-AE0B-64FE-E288-BF2B5CF8B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049" y="1251283"/>
            <a:ext cx="4183346" cy="5475535"/>
          </a:xfrm>
          <a:prstGeom prst="rect">
            <a:avLst/>
          </a:prstGeom>
          <a:ln w="38100" cap="sq">
            <a:solidFill>
              <a:srgbClr val="FFD57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 descr="Imagen que contiene edificio, ropa, persona, hombre&#10;&#10;Descripción generada automáticamente">
            <a:extLst>
              <a:ext uri="{FF2B5EF4-FFF2-40B4-BE49-F238E27FC236}">
                <a16:creationId xmlns:a16="http://schemas.microsoft.com/office/drawing/2014/main" id="{6BBC1F5B-3B89-BBB1-B460-76837BE8AA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7"/>
          <a:stretch/>
        </p:blipFill>
        <p:spPr>
          <a:xfrm>
            <a:off x="8904438" y="134754"/>
            <a:ext cx="3181767" cy="2974206"/>
          </a:xfrm>
          <a:prstGeom prst="rect">
            <a:avLst/>
          </a:prstGeom>
          <a:ln w="38100" cap="sq">
            <a:solidFill>
              <a:srgbClr val="A9D18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1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A5C6181-1910-C123-C22C-B9DCA637B34F}"/>
              </a:ext>
            </a:extLst>
          </p:cNvPr>
          <p:cNvSpPr txBox="1">
            <a:spLocks/>
          </p:cNvSpPr>
          <p:nvPr/>
        </p:nvSpPr>
        <p:spPr>
          <a:xfrm>
            <a:off x="3894649" y="969073"/>
            <a:ext cx="3604226" cy="5068498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pt-BR" dirty="0"/>
              <a:t>Na possessão da terra e a morte: "Dize-lhes: 'Vivo eu', diz o Senhor, como falastes aos meus ouvidos, assim farei com vós. Neste deserto seus corpos cairão; todos os que foram contados dentre vós, vinte anos para cima, que murmuraram contra mim. Você não entrará na terra, pela qual levantei minha mão e jurei que o faria habitar nela; exceto Calebe, filho de </a:t>
            </a:r>
            <a:r>
              <a:rPr lang="pt-BR" dirty="0" err="1"/>
              <a:t>Jefoné</a:t>
            </a:r>
            <a:r>
              <a:rPr lang="pt-BR" dirty="0"/>
              <a:t>, e Josué, filho de Num.  Mas os teus filhos, que disseste que seriam presas, eu os trarei para dentro, e eles conhecerão a terra que desprezaste. Quanto a vocês, seus corpos cairão neste deserto” </a:t>
            </a:r>
            <a:r>
              <a:rPr lang="pt-BR" noProof="0" dirty="0"/>
              <a:t>Números 14:28-32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B7029D-1F0E-4DC8-E650-DA7518C3EA85}"/>
              </a:ext>
            </a:extLst>
          </p:cNvPr>
          <p:cNvSpPr txBox="1"/>
          <p:nvPr/>
        </p:nvSpPr>
        <p:spPr>
          <a:xfrm>
            <a:off x="3282196" y="117385"/>
            <a:ext cx="5627608" cy="58477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tx1"/>
                </a:solidFill>
              </a:rPr>
              <a:t>Resultados da decisão</a:t>
            </a:r>
            <a:endParaRPr lang="pt-BR" sz="3200" b="1" noProof="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F8FD599-FA19-2466-BBBB-26AA57804441}"/>
              </a:ext>
            </a:extLst>
          </p:cNvPr>
          <p:cNvSpPr txBox="1"/>
          <p:nvPr/>
        </p:nvSpPr>
        <p:spPr>
          <a:xfrm>
            <a:off x="7700280" y="2328033"/>
            <a:ext cx="4331298" cy="2031325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pt-BR" dirty="0"/>
              <a:t>Posse da terra: "Então o povo gritou e os sacerdotes buzinaram; E sucedeu que, ouvindo o povo o som da trombeta, gritaram em alta voz, e o muro caiu. Então as pessoas subiram para a cidade, cada uma em frente, e a tomaram” </a:t>
            </a:r>
            <a:br>
              <a:rPr lang="pt-BR" dirty="0"/>
            </a:br>
            <a:r>
              <a:rPr lang="pt-BR" noProof="0" dirty="0"/>
              <a:t>Josué 6:20-24</a:t>
            </a:r>
          </a:p>
        </p:txBody>
      </p:sp>
      <p:pic>
        <p:nvPicPr>
          <p:cNvPr id="10" name="Imagen 9" descr="Imagen que contiene montaña, naturaleza, exterior, fondo&#10;&#10;Descripción generada automáticamente">
            <a:extLst>
              <a:ext uri="{FF2B5EF4-FFF2-40B4-BE49-F238E27FC236}">
                <a16:creationId xmlns:a16="http://schemas.microsoft.com/office/drawing/2014/main" id="{5E750B17-FE5E-B26F-4431-A92D5CA6CE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8"/>
          <a:stretch/>
        </p:blipFill>
        <p:spPr>
          <a:xfrm>
            <a:off x="160422" y="4359358"/>
            <a:ext cx="3379389" cy="2232211"/>
          </a:xfrm>
          <a:prstGeom prst="rect">
            <a:avLst/>
          </a:prstGeom>
          <a:ln w="190500" cap="sq">
            <a:solidFill>
              <a:srgbClr val="FFD57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  <p:pic>
        <p:nvPicPr>
          <p:cNvPr id="12" name="Imagen 11" descr="Un grupo de personas disfrazadas posando&#10;&#10;Descripción generada automáticamente con confianza baja">
            <a:extLst>
              <a:ext uri="{FF2B5EF4-FFF2-40B4-BE49-F238E27FC236}">
                <a16:creationId xmlns:a16="http://schemas.microsoft.com/office/drawing/2014/main" id="{24D406A2-0BAC-F061-9F9A-A6AFAA9D2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8" y="137168"/>
            <a:ext cx="2828135" cy="3694226"/>
          </a:xfrm>
          <a:prstGeom prst="rect">
            <a:avLst/>
          </a:prstGeom>
          <a:ln w="190500" cap="sq">
            <a:solidFill>
              <a:srgbClr val="FFD57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  <p:pic>
        <p:nvPicPr>
          <p:cNvPr id="14" name="Imagen 13" descr="Foto montaje de una montaña&#10;&#10;Descripción generada automáticamente con confianza media">
            <a:extLst>
              <a:ext uri="{FF2B5EF4-FFF2-40B4-BE49-F238E27FC236}">
                <a16:creationId xmlns:a16="http://schemas.microsoft.com/office/drawing/2014/main" id="{F990E7BF-E979-177E-3C5A-35133A73E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807" y="86294"/>
            <a:ext cx="2828135" cy="2118956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  <p:pic>
        <p:nvPicPr>
          <p:cNvPr id="18" name="Imagen 17" descr="Mapa&#10;&#10;Descripción generada automáticamente">
            <a:extLst>
              <a:ext uri="{FF2B5EF4-FFF2-40B4-BE49-F238E27FC236}">
                <a16:creationId xmlns:a16="http://schemas.microsoft.com/office/drawing/2014/main" id="{B534C1A8-8592-E391-0BCA-C42215CA0B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81" y="4523667"/>
            <a:ext cx="3196855" cy="2242873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0253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3" name="Freeform: Shape 18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pt-BR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26C6845-C475-7716-4F26-A622F85961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486"/>
          <a:stretch/>
        </p:blipFill>
        <p:spPr>
          <a:xfrm>
            <a:off x="4693698" y="0"/>
            <a:ext cx="7498302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653568-02FE-DB92-413B-0BA4D99B80BB}"/>
              </a:ext>
            </a:extLst>
          </p:cNvPr>
          <p:cNvSpPr txBox="1"/>
          <p:nvPr/>
        </p:nvSpPr>
        <p:spPr>
          <a:xfrm>
            <a:off x="100012" y="-2709"/>
            <a:ext cx="4493674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b="1" dirty="0">
                <a:solidFill>
                  <a:schemeClr val="bg1"/>
                </a:solidFill>
              </a:rPr>
              <a:t>Deus é o mesmo ontem, hoje e amanhã. Ele se mostra a todas as gerações o mesmo: misericordioso; paciente; só; ele faz milagres; isso nos prova... 
Escolhemos confiar Nele ou não, como o povo de Israel fez.
Se confiarmos e permanecermos firmes em suas palavras, chegaremos à Terra Prometida que mana leite e mel. Chegaremos a viver na Canaã celestial, a nova terra, e veremos coisas que os olhos não viram, nem os ouvidos ouviram, nem entraram no coração do homem. 
Eu os encorajo hoje, a deixar Deus nos santificar, a continuar a confiar em sua palavra e a obedecê-la. E assim poderemos nos encontrar muito em breve na Canaã Celestial.</a:t>
            </a:r>
            <a:endParaRPr lang="pt-BR" sz="22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6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2A675C1-1D39-3791-8873-C095583C5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5" r="21355"/>
          <a:stretch/>
        </p:blipFill>
        <p:spPr>
          <a:xfrm>
            <a:off x="20" y="-13"/>
            <a:ext cx="2926060" cy="4005072"/>
          </a:xfrm>
          <a:prstGeom prst="rect">
            <a:avLst/>
          </a:prstGeom>
        </p:spPr>
      </p:pic>
      <p:pic>
        <p:nvPicPr>
          <p:cNvPr id="7" name="Imagen 6" descr="Pintura de un grupo de personas&#10;&#10;Descripción generada automáticamente con confianza baja">
            <a:extLst>
              <a:ext uri="{FF2B5EF4-FFF2-40B4-BE49-F238E27FC236}">
                <a16:creationId xmlns:a16="http://schemas.microsoft.com/office/drawing/2014/main" id="{2E3590AC-59A0-A085-442A-F43EBFC2B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5" r="3" b="3"/>
          <a:stretch/>
        </p:blipFill>
        <p:spPr>
          <a:xfrm>
            <a:off x="3077487" y="8"/>
            <a:ext cx="2935224" cy="4005067"/>
          </a:xfrm>
          <a:prstGeom prst="rect">
            <a:avLst/>
          </a:prstGeom>
        </p:spPr>
      </p:pic>
      <p:pic>
        <p:nvPicPr>
          <p:cNvPr id="14" name="Imagen 13" descr="Un grupo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2037CB64-64A1-673B-205B-D779144B5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r="21859"/>
          <a:stretch/>
        </p:blipFill>
        <p:spPr>
          <a:xfrm>
            <a:off x="6174474" y="13"/>
            <a:ext cx="2935224" cy="400507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21D3276-8206-EA34-BB51-C36C7050D1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" b="2141"/>
          <a:stretch/>
        </p:blipFill>
        <p:spPr>
          <a:xfrm>
            <a:off x="9256776" y="-9"/>
            <a:ext cx="2935224" cy="400507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389F22A-3840-29BD-C0C3-112647DE18CB}"/>
              </a:ext>
            </a:extLst>
          </p:cNvPr>
          <p:cNvSpPr/>
          <p:nvPr/>
        </p:nvSpPr>
        <p:spPr>
          <a:xfrm>
            <a:off x="3784060" y="4440602"/>
            <a:ext cx="875489" cy="1645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6536B20-F4E6-20AE-D6B3-5EF456A98140}"/>
              </a:ext>
            </a:extLst>
          </p:cNvPr>
          <p:cNvSpPr txBox="1"/>
          <p:nvPr/>
        </p:nvSpPr>
        <p:spPr>
          <a:xfrm>
            <a:off x="600886" y="4440602"/>
            <a:ext cx="1114717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/>
              <a:t>Deus escolheu Moisés e Josué para liderar o povo de Israel em momentos cruciais de sua história, em duas gerações consecutivas. 
Na maneira como Deus trabalhou com eles, podemos ver grandes semelhanças. Com essas semelhanças, também podemos ver a maneira como Deus trabalha conosco.</a:t>
            </a:r>
            <a:endParaRPr lang="pt-BR" sz="2500" b="1" noProof="0" dirty="0"/>
          </a:p>
        </p:txBody>
      </p:sp>
    </p:spTree>
    <p:extLst>
      <p:ext uri="{BB962C8B-B14F-4D97-AF65-F5344CB8AC3E}">
        <p14:creationId xmlns:p14="http://schemas.microsoft.com/office/powerpoint/2010/main" val="299951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Un dibujo de una roca&#10;&#10;Descripción generada automáticamente con confianza media">
            <a:extLst>
              <a:ext uri="{FF2B5EF4-FFF2-40B4-BE49-F238E27FC236}">
                <a16:creationId xmlns:a16="http://schemas.microsoft.com/office/drawing/2014/main" id="{E66062AE-E42D-AC7E-E294-396DBA2A2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6" y="171909"/>
            <a:ext cx="5343178" cy="65784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n 15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CF3409A1-FEC9-6216-A6B8-F034A42DF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874" y="171909"/>
            <a:ext cx="4933851" cy="65784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01D230E-B221-51C0-A3CE-582DFBC9C420}"/>
              </a:ext>
            </a:extLst>
          </p:cNvPr>
          <p:cNvSpPr txBox="1"/>
          <p:nvPr/>
        </p:nvSpPr>
        <p:spPr>
          <a:xfrm>
            <a:off x="4898089" y="171909"/>
            <a:ext cx="2809851" cy="830997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Deus aparece para eles</a:t>
            </a:r>
            <a:endParaRPr lang="pt-BR" sz="2400" b="1" noProof="0" dirty="0">
              <a:solidFill>
                <a:schemeClr val="tx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733AE8F-B787-9B33-74A8-EADD4C213DD1}"/>
              </a:ext>
            </a:extLst>
          </p:cNvPr>
          <p:cNvSpPr txBox="1"/>
          <p:nvPr/>
        </p:nvSpPr>
        <p:spPr>
          <a:xfrm>
            <a:off x="1329972" y="5182035"/>
            <a:ext cx="3283185" cy="1687890"/>
          </a:xfrm>
          <a:prstGeom prst="ellipse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/>
              <a:t> a Moisés em uma chama de fogo no meio de uma sarça. </a:t>
            </a:r>
            <a:r>
              <a:rPr lang="pt-BR" b="1" noProof="0" dirty="0"/>
              <a:t>Êxodo 3:2-3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110D372-AFF1-33D1-CACE-4C09E846CC92}"/>
              </a:ext>
            </a:extLst>
          </p:cNvPr>
          <p:cNvSpPr txBox="1">
            <a:spLocks/>
          </p:cNvSpPr>
          <p:nvPr/>
        </p:nvSpPr>
        <p:spPr>
          <a:xfrm>
            <a:off x="7754362" y="5097322"/>
            <a:ext cx="3584197" cy="168789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/>
              <a:t>Josué como um guerreiro com uma espada desembainhada.</a:t>
            </a:r>
            <a:br>
              <a:rPr lang="pt-BR" b="1" noProof="0" dirty="0"/>
            </a:br>
            <a:r>
              <a:rPr lang="pt-BR" b="1" noProof="0" dirty="0"/>
              <a:t> Josué 5:13-14</a:t>
            </a:r>
          </a:p>
        </p:txBody>
      </p:sp>
    </p:spTree>
    <p:extLst>
      <p:ext uri="{BB962C8B-B14F-4D97-AF65-F5344CB8AC3E}">
        <p14:creationId xmlns:p14="http://schemas.microsoft.com/office/powerpoint/2010/main" val="11712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3CA6C8D-AF93-D279-81B2-CA08B85F7B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17" t="206" r="903" b="-206"/>
          <a:stretch/>
        </p:blipFill>
        <p:spPr>
          <a:xfrm flipH="1">
            <a:off x="3050276" y="-3358"/>
            <a:ext cx="9141724" cy="6875541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Imagen 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B626A4A-8C0A-B319-2948-5F75B30577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" t="10720" r="2147" b="10720"/>
          <a:stretch/>
        </p:blipFill>
        <p:spPr>
          <a:xfrm flipH="1">
            <a:off x="-1" y="-3694"/>
            <a:ext cx="6339839" cy="6875877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751CBE6-78AE-A292-EA75-A83EFBA57927}"/>
              </a:ext>
            </a:extLst>
          </p:cNvPr>
          <p:cNvSpPr txBox="1"/>
          <p:nvPr/>
        </p:nvSpPr>
        <p:spPr>
          <a:xfrm>
            <a:off x="2942118" y="5941917"/>
            <a:ext cx="5370194" cy="830997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rgbClr val="00B050"/>
            </a:extrusionClr>
            <a:contourClr>
              <a:srgbClr val="00B050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Ele ordena que tirem os sapatos dos pés porque o lugar é sagrado</a:t>
            </a:r>
            <a:endParaRPr lang="pt-BR" sz="2400" b="1" noProof="0" dirty="0">
              <a:solidFill>
                <a:schemeClr val="tx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58A05B1-53A6-0505-8B4F-303E95E4DA77}"/>
              </a:ext>
            </a:extLst>
          </p:cNvPr>
          <p:cNvSpPr txBox="1"/>
          <p:nvPr/>
        </p:nvSpPr>
        <p:spPr>
          <a:xfrm>
            <a:off x="94492" y="85086"/>
            <a:ext cx="5552163" cy="1804749"/>
          </a:xfrm>
          <a:prstGeom prst="round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/>
              <a:t>“Vendo Jeová que ia ver, Deus o chamou do meio da sarça e disse: Moisés, Moisés! E ele respondeu: "Eis-me aqui". E ele disse: "Não se aproxime; Tire os sapatos dos pés, pois o lugar onde você está, a Terra Santa é” </a:t>
            </a:r>
            <a:r>
              <a:rPr lang="pt-BR" sz="2000" b="1" noProof="0" dirty="0"/>
              <a:t>Êxodo 3:4-5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FBCCC0B-2D82-4499-A375-98AF3DB8FBBB}"/>
              </a:ext>
            </a:extLst>
          </p:cNvPr>
          <p:cNvSpPr txBox="1">
            <a:spLocks/>
          </p:cNvSpPr>
          <p:nvPr/>
        </p:nvSpPr>
        <p:spPr>
          <a:xfrm>
            <a:off x="6096000" y="503493"/>
            <a:ext cx="3830162" cy="18047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/>
              <a:t>“E disse o príncipe do exército do Senhor a Josué: Tira as sandálias dos teus pés, porque o lugar onde estás é santo. E Josué assim o fez” </a:t>
            </a:r>
            <a:r>
              <a:rPr lang="pt-BR" sz="2000" b="1" noProof="0" dirty="0"/>
              <a:t>Josué 5:15</a:t>
            </a:r>
          </a:p>
        </p:txBody>
      </p:sp>
    </p:spTree>
    <p:extLst>
      <p:ext uri="{BB962C8B-B14F-4D97-AF65-F5344CB8AC3E}">
        <p14:creationId xmlns:p14="http://schemas.microsoft.com/office/powerpoint/2010/main" val="100037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CD44F822-9429-9B44-068B-134C29A166A8}"/>
              </a:ext>
            </a:extLst>
          </p:cNvPr>
          <p:cNvSpPr/>
          <p:nvPr/>
        </p:nvSpPr>
        <p:spPr>
          <a:xfrm>
            <a:off x="7656278" y="58846"/>
            <a:ext cx="4486274" cy="67403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10" name="Imagen 9" descr="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C57B940E-5949-E816-8290-CFEA92F6E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2" y="58847"/>
            <a:ext cx="4192468" cy="5402494"/>
          </a:xfrm>
          <a:prstGeom prst="rect">
            <a:avLst/>
          </a:prstGeom>
          <a:ln w="38100" cap="sq">
            <a:solidFill>
              <a:srgbClr val="FFD57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8EC2526-C76A-F6B3-83A2-D3C3FC34D029}"/>
              </a:ext>
            </a:extLst>
          </p:cNvPr>
          <p:cNvSpPr txBox="1"/>
          <p:nvPr/>
        </p:nvSpPr>
        <p:spPr>
          <a:xfrm>
            <a:off x="7719586" y="58846"/>
            <a:ext cx="435965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Anteriormente, ele deu a Josué a missão completa: "Aconteceu que, depois da morte de Moisés, servo do Senhor, o Senhor falou a Josué, filho de Num, servo de Moisés, dizendo: Meu servo Moisés morreu; agora, pois, levanta-te e passa este Jordão, tu e todo este povo, para a terra que dou aos filhos de Israel". Josué 1:1-2
Agora ele lhe dá a missão de conquistar Jericó: "Mas o Senhor disse a Josué: 'Veja, entreguei Jericó e seu rei em suas mãos, com seus homens de guerra. Portanto, todos os homens de guerra cercarão a cidade, rodeando-a uma vez; e isso você deve fazer por seis dias. E sete sacerdotes levarão sete chifres de carneiros diante da arca; e no sétimo dia você deve andar sete vezes ao redor da cidade, e os sacerdotes tocarão suas buzinas. E quando tocarem a buzina de carneiro por muito tempo, de modo que você ouça o som da buzina, todo o povo gritará em alta voz, e o muro da cidade cairá; então o povo subirá, cada um para a frente" Josué 6:2-5</a:t>
            </a:r>
            <a:endParaRPr lang="pt-BR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628A299-AD72-1F38-A94B-68601F4B1187}"/>
              </a:ext>
            </a:extLst>
          </p:cNvPr>
          <p:cNvSpPr txBox="1"/>
          <p:nvPr/>
        </p:nvSpPr>
        <p:spPr>
          <a:xfrm>
            <a:off x="4664847" y="3198166"/>
            <a:ext cx="2559168" cy="830997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Eles recebem uma missão</a:t>
            </a:r>
            <a:endParaRPr lang="pt-BR" sz="2400" b="1" noProof="0" dirty="0">
              <a:solidFill>
                <a:schemeClr val="tx1"/>
              </a:solidFill>
            </a:endParaRPr>
          </a:p>
        </p:txBody>
      </p:sp>
      <p:pic>
        <p:nvPicPr>
          <p:cNvPr id="16" name="Imagen 15" descr="Imagen que contiene montaña, exterior, naturaleza, pasto&#10;&#10;Descripción generada automáticamente">
            <a:extLst>
              <a:ext uri="{FF2B5EF4-FFF2-40B4-BE49-F238E27FC236}">
                <a16:creationId xmlns:a16="http://schemas.microsoft.com/office/drawing/2014/main" id="{06896E3A-1DCB-87BD-7524-995828688B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9" b="24231"/>
          <a:stretch/>
        </p:blipFill>
        <p:spPr>
          <a:xfrm>
            <a:off x="4360969" y="676642"/>
            <a:ext cx="3175637" cy="1641952"/>
          </a:xfrm>
          <a:prstGeom prst="rect">
            <a:avLst/>
          </a:prstGeom>
          <a:ln w="38100" cap="sq">
            <a:solidFill>
              <a:srgbClr val="A9D18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08A9566-C83A-3E74-D06E-44D7F0C68666}"/>
              </a:ext>
            </a:extLst>
          </p:cNvPr>
          <p:cNvSpPr txBox="1"/>
          <p:nvPr/>
        </p:nvSpPr>
        <p:spPr>
          <a:xfrm>
            <a:off x="185420" y="5577297"/>
            <a:ext cx="3920571" cy="1190514"/>
          </a:xfrm>
          <a:prstGeom prst="roundRect">
            <a:avLst>
              <a:gd name="adj" fmla="val 0"/>
            </a:avLst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/>
          <a:p>
            <a:pPr algn="ctr"/>
            <a:r>
              <a:rPr lang="pt-BR" b="1" dirty="0"/>
              <a:t>Ele dá a Moisés esta missão: "Vem, pois, agora, e eu te enviarei Faraó, para tirar do Egito o meu povo, os filhos de Israel” </a:t>
            </a:r>
            <a:r>
              <a:rPr lang="pt-BR" b="1" noProof="0" dirty="0"/>
              <a:t>Êxodo 3:10</a:t>
            </a:r>
          </a:p>
        </p:txBody>
      </p:sp>
      <p:pic>
        <p:nvPicPr>
          <p:cNvPr id="3" name="Imagen 2" descr="Imagen que contiene pasto, exterior, edificio, hombre&#10;&#10;Descripción generada automáticamente">
            <a:extLst>
              <a:ext uri="{FF2B5EF4-FFF2-40B4-BE49-F238E27FC236}">
                <a16:creationId xmlns:a16="http://schemas.microsoft.com/office/drawing/2014/main" id="{E4A4E203-C762-5F42-26DA-9A68E702A1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69" y="4424406"/>
            <a:ext cx="3178506" cy="1789499"/>
          </a:xfrm>
          <a:prstGeom prst="rect">
            <a:avLst/>
          </a:prstGeom>
          <a:ln w="38100" cap="sq">
            <a:solidFill>
              <a:srgbClr val="A9D18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622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uiExpand="1" build="p"/>
      <p:bldP spid="8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noProof="0" dirty="0"/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noProof="0" dirty="0"/>
          </a:p>
        </p:txBody>
      </p: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CD17CD2-16BB-F780-296F-346A3050FD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0" r="1" b="1304"/>
          <a:stretch/>
        </p:blipFill>
        <p:spPr>
          <a:xfrm>
            <a:off x="0" y="0"/>
            <a:ext cx="4630139" cy="5482166"/>
          </a:xfrm>
          <a:prstGeom prst="rect">
            <a:avLst/>
          </a:prstGeom>
        </p:spPr>
      </p:pic>
      <p:pic>
        <p:nvPicPr>
          <p:cNvPr id="18" name="Imagen 17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21E6841B-EC88-B2BD-218F-C706DDBC1A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2" r="2" b="3"/>
          <a:stretch/>
        </p:blipFill>
        <p:spPr>
          <a:xfrm>
            <a:off x="4891148" y="1073870"/>
            <a:ext cx="7300851" cy="524782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1C1D37F-A84E-B998-BA10-F426AB20554B}"/>
              </a:ext>
            </a:extLst>
          </p:cNvPr>
          <p:cNvSpPr txBox="1"/>
          <p:nvPr/>
        </p:nvSpPr>
        <p:spPr>
          <a:xfrm>
            <a:off x="5656828" y="296591"/>
            <a:ext cx="6102781" cy="523220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tx1"/>
                </a:solidFill>
              </a:rPr>
              <a:t>Deus promete-lhes que estará com eles</a:t>
            </a:r>
            <a:endParaRPr lang="pt-BR" sz="2800" b="1" noProof="0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47DF519-F157-6BE9-D3F4-07D91F1F2920}"/>
              </a:ext>
            </a:extLst>
          </p:cNvPr>
          <p:cNvSpPr txBox="1">
            <a:spLocks/>
          </p:cNvSpPr>
          <p:nvPr/>
        </p:nvSpPr>
        <p:spPr>
          <a:xfrm>
            <a:off x="5103628" y="6367727"/>
            <a:ext cx="6900530" cy="369332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pt-BR" dirty="0"/>
              <a:t>“E Deus disse a Moisés: "Vá, pois eu estarei com você” </a:t>
            </a:r>
            <a:r>
              <a:rPr lang="pt-BR" noProof="0" dirty="0"/>
              <a:t>Êxodo 3:12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ABF0E0-F1C8-03EF-AEAD-92A624AD9601}"/>
              </a:ext>
            </a:extLst>
          </p:cNvPr>
          <p:cNvSpPr txBox="1"/>
          <p:nvPr/>
        </p:nvSpPr>
        <p:spPr>
          <a:xfrm>
            <a:off x="109660" y="5546545"/>
            <a:ext cx="3920571" cy="1190514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pt-BR" dirty="0"/>
              <a:t>“Ninguém poderá enfrentá-lo em todos os dias de sua vida; como estive com Moisés, estarei convosco; Eu não vou te deixar, nem te abandonar” </a:t>
            </a:r>
            <a:r>
              <a:rPr lang="pt-BR" noProof="0" dirty="0"/>
              <a:t>Josué 1:5</a:t>
            </a:r>
          </a:p>
        </p:txBody>
      </p:sp>
    </p:spTree>
    <p:extLst>
      <p:ext uri="{BB962C8B-B14F-4D97-AF65-F5344CB8AC3E}">
        <p14:creationId xmlns:p14="http://schemas.microsoft.com/office/powerpoint/2010/main" val="72674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3582CCE-8239-4C56-AF7A-2BD4BE33B2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31"/>
          <a:stretch/>
        </p:blipFill>
        <p:spPr>
          <a:xfrm>
            <a:off x="140159" y="2509727"/>
            <a:ext cx="6222541" cy="4253023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0B2D362-4BC3-CF5C-4193-DFCC86FB1458}"/>
              </a:ext>
            </a:extLst>
          </p:cNvPr>
          <p:cNvSpPr txBox="1"/>
          <p:nvPr/>
        </p:nvSpPr>
        <p:spPr>
          <a:xfrm>
            <a:off x="2038350" y="183956"/>
            <a:ext cx="8583930" cy="46166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A circuncisão deveria ser feita como um sinal da aliança com Deus</a:t>
            </a:r>
            <a:endParaRPr lang="pt-BR" sz="2400" b="1" noProof="0" dirty="0">
              <a:solidFill>
                <a:schemeClr val="tx1"/>
              </a:solidFill>
            </a:endParaRPr>
          </a:p>
        </p:txBody>
      </p:sp>
      <p:pic>
        <p:nvPicPr>
          <p:cNvPr id="9" name="Imagen 8" descr="Imagen que contiene persona, exterior, agua, hombre&#10;&#10;Descripción generada automáticamente">
            <a:extLst>
              <a:ext uri="{FF2B5EF4-FFF2-40B4-BE49-F238E27FC236}">
                <a16:creationId xmlns:a16="http://schemas.microsoft.com/office/drawing/2014/main" id="{CE20C1D1-74B8-BDB8-8528-08DD8B3DF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598" y="916738"/>
            <a:ext cx="5495243" cy="4121432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CE1FC1F-EA38-E889-7084-3CC6682AFB84}"/>
              </a:ext>
            </a:extLst>
          </p:cNvPr>
          <p:cNvSpPr txBox="1">
            <a:spLocks/>
          </p:cNvSpPr>
          <p:nvPr/>
        </p:nvSpPr>
        <p:spPr>
          <a:xfrm>
            <a:off x="478295" y="869113"/>
            <a:ext cx="5546266" cy="1467513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pt-BR" dirty="0"/>
              <a:t>“E aconteceu que, no caminho, o Senhor o encontrou numa estalagem, e quis matá-lo. Então Zípora pegou uma pederneira afiada e cortou o prepúcio de seu filho, e jogou-o a seus pés, dizendo: "Verdadeiramente você é um marido de sangue para mim” </a:t>
            </a:r>
            <a:r>
              <a:rPr lang="pt-BR" noProof="0" dirty="0"/>
              <a:t>Êxodo 4:24-25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4A7F85-C28A-BE2F-5023-004B17D4A3B2}"/>
              </a:ext>
            </a:extLst>
          </p:cNvPr>
          <p:cNvSpPr txBox="1"/>
          <p:nvPr/>
        </p:nvSpPr>
        <p:spPr>
          <a:xfrm>
            <a:off x="6803011" y="5206882"/>
            <a:ext cx="5144055" cy="1477328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pt-BR" dirty="0"/>
              <a:t>“Naquele tempo, o Senhor disse a Josué: "Faça facas afiadas para você e circuncide os filhos de Israel pela segunda vez". E Josué fez para si facas afiadas, e circuncidou os filhos de Israel no monte de </a:t>
            </a:r>
            <a:r>
              <a:rPr lang="pt-BR" dirty="0" err="1"/>
              <a:t>Aralot</a:t>
            </a:r>
            <a:r>
              <a:rPr lang="pt-BR" dirty="0"/>
              <a:t>.” </a:t>
            </a:r>
            <a:r>
              <a:rPr lang="pt-BR" noProof="0" dirty="0"/>
              <a:t>Josué 5:2-3</a:t>
            </a:r>
          </a:p>
        </p:txBody>
      </p:sp>
    </p:spTree>
    <p:extLst>
      <p:ext uri="{BB962C8B-B14F-4D97-AF65-F5344CB8AC3E}">
        <p14:creationId xmlns:p14="http://schemas.microsoft.com/office/powerpoint/2010/main" val="80385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B259DF3-95E7-D228-3725-031CA2816EB9}"/>
              </a:ext>
            </a:extLst>
          </p:cNvPr>
          <p:cNvSpPr txBox="1"/>
          <p:nvPr/>
        </p:nvSpPr>
        <p:spPr>
          <a:xfrm>
            <a:off x="6515100" y="130644"/>
            <a:ext cx="4914900" cy="646331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tx1"/>
                </a:solidFill>
              </a:rPr>
              <a:t>Celebraram a Páscoa</a:t>
            </a:r>
            <a:endParaRPr lang="pt-BR" sz="3600" b="1" noProof="0" dirty="0">
              <a:solidFill>
                <a:schemeClr val="tx1"/>
              </a:solidFill>
            </a:endParaRPr>
          </a:p>
        </p:txBody>
      </p:sp>
      <p:pic>
        <p:nvPicPr>
          <p:cNvPr id="6" name="Imagen 5" descr="Pintura de una persona y una chimenea&#10;&#10;Descripción generada automáticamente con confianza baja">
            <a:extLst>
              <a:ext uri="{FF2B5EF4-FFF2-40B4-BE49-F238E27FC236}">
                <a16:creationId xmlns:a16="http://schemas.microsoft.com/office/drawing/2014/main" id="{062BEB78-1B63-D40D-9073-E5524847E1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" b="2677"/>
          <a:stretch/>
        </p:blipFill>
        <p:spPr>
          <a:xfrm>
            <a:off x="153151" y="111869"/>
            <a:ext cx="4054520" cy="5022697"/>
          </a:xfrm>
          <a:prstGeom prst="roundRect">
            <a:avLst>
              <a:gd name="adj" fmla="val 105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D57F"/>
            </a:contourClr>
          </a:sp3d>
        </p:spPr>
      </p:pic>
      <p:pic>
        <p:nvPicPr>
          <p:cNvPr id="10" name="Imagen 9" descr="Imagen que contiene hombre, parado, grupo, colgando&#10;&#10;Descripción generada automáticamente">
            <a:extLst>
              <a:ext uri="{FF2B5EF4-FFF2-40B4-BE49-F238E27FC236}">
                <a16:creationId xmlns:a16="http://schemas.microsoft.com/office/drawing/2014/main" id="{56B32430-644C-EEAB-19BA-03743C8CDB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0"/>
          <a:stretch/>
        </p:blipFill>
        <p:spPr>
          <a:xfrm>
            <a:off x="4497842" y="1172166"/>
            <a:ext cx="5508852" cy="3962400"/>
          </a:xfrm>
          <a:prstGeom prst="roundRect">
            <a:avLst>
              <a:gd name="adj" fmla="val 1065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9D18E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E9B370C-3C48-D67A-A825-02346788D976}"/>
              </a:ext>
            </a:extLst>
          </p:cNvPr>
          <p:cNvSpPr txBox="1">
            <a:spLocks/>
          </p:cNvSpPr>
          <p:nvPr/>
        </p:nvSpPr>
        <p:spPr>
          <a:xfrm>
            <a:off x="100898" y="5278618"/>
            <a:ext cx="11754802" cy="1467513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pt-BR" dirty="0"/>
              <a:t>“Então Moisés convocou todos os anciãos de Israel e disse-lhes: “Sacai e tomai cordeiros para as vossas famílias, e sacrificai a páscoa". E toma um feixe de hissopo, e molha-o no sangue que estará numa bacia, e unge a verga e os dois umbrais com o sangue que estará na bacia; e nenhum de vós sai das portas da sua casa até pela manhã. Pois o Senhor passará ferindo os egípcios; e quando ele vir o sangue na verga e nos dois umbrais, o Senhor passará por aquela porta e não permitirá que o vingador entre em suas casas para ferir” </a:t>
            </a:r>
            <a:r>
              <a:rPr lang="pt-BR" noProof="0" dirty="0"/>
              <a:t>Êxodo 12:21-23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FF93C97-DBD6-44AF-193B-4D366447808F}"/>
              </a:ext>
            </a:extLst>
          </p:cNvPr>
          <p:cNvSpPr txBox="1"/>
          <p:nvPr/>
        </p:nvSpPr>
        <p:spPr>
          <a:xfrm>
            <a:off x="10213114" y="1445206"/>
            <a:ext cx="1694839" cy="3139321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pt-BR" dirty="0"/>
              <a:t>“E os filhos de Israel acamparam em </a:t>
            </a:r>
            <a:r>
              <a:rPr lang="pt-BR" dirty="0" err="1"/>
              <a:t>Gilgal</a:t>
            </a:r>
            <a:r>
              <a:rPr lang="pt-BR" dirty="0"/>
              <a:t>, e celebraram a Páscoa no dia catorze do mês, à tarde, nas planícies de Jericó”</a:t>
            </a:r>
            <a:br>
              <a:rPr lang="pt-BR" noProof="0" dirty="0"/>
            </a:br>
            <a:r>
              <a:rPr lang="pt-BR" noProof="0" dirty="0"/>
              <a:t>Josué 5:10</a:t>
            </a:r>
          </a:p>
        </p:txBody>
      </p:sp>
    </p:spTree>
    <p:extLst>
      <p:ext uri="{BB962C8B-B14F-4D97-AF65-F5344CB8AC3E}">
        <p14:creationId xmlns:p14="http://schemas.microsoft.com/office/powerpoint/2010/main" val="154351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17E68D9-A024-0F4B-CDCB-081D752D3D1E}"/>
              </a:ext>
            </a:extLst>
          </p:cNvPr>
          <p:cNvSpPr txBox="1"/>
          <p:nvPr/>
        </p:nvSpPr>
        <p:spPr>
          <a:xfrm>
            <a:off x="6391275" y="83019"/>
            <a:ext cx="5641516" cy="46166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Eles passaram secos pelo mar e pelo rio</a:t>
            </a:r>
            <a:endParaRPr lang="pt-BR" sz="2400" b="1" noProof="0" dirty="0">
              <a:solidFill>
                <a:schemeClr val="tx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76478D7-1300-1CB8-DB4F-F4250F6BE4D2}"/>
              </a:ext>
            </a:extLst>
          </p:cNvPr>
          <p:cNvSpPr txBox="1">
            <a:spLocks/>
          </p:cNvSpPr>
          <p:nvPr/>
        </p:nvSpPr>
        <p:spPr>
          <a:xfrm>
            <a:off x="6391275" y="680044"/>
            <a:ext cx="5641516" cy="1744511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pt-BR" dirty="0"/>
              <a:t>“E Moisés estendeu a mão sobre o mar, e fez com que o Senhor retirasse o mar com um forte vento oriental toda aquela noite; e o mar ficou seco, e as águas se dividiram. Então os filhos de Israel entraram pelo meio do mar, secos, com as águas como um muro à sua direita e à sua esquerda” </a:t>
            </a:r>
            <a:r>
              <a:rPr lang="pt-BR" noProof="0" dirty="0"/>
              <a:t>Êxodo 14:21-22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8A43C9-1A90-0B42-BB5F-67A1B3A293B4}"/>
              </a:ext>
            </a:extLst>
          </p:cNvPr>
          <p:cNvSpPr txBox="1"/>
          <p:nvPr/>
        </p:nvSpPr>
        <p:spPr>
          <a:xfrm>
            <a:off x="6400800" y="2527664"/>
            <a:ext cx="5641516" cy="3970318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pt-BR" dirty="0"/>
              <a:t>“E sucedeu que, saindo o povo das suas tendas para atravessar o Jordão, com os sacerdotes diante do povo que levavam a arca da aliança, entrando no Jordão os que levavam a arca, e os pés dos sacerdotes que levavam a arca estavam molhados à beira da água (porque o Jordão costuma transbordar em todas as suas margens todo o tempo da ceifa),  as águas que vinham de cima paravam como num montão longe da cidade de Adão, que fica junto a </a:t>
            </a:r>
            <a:r>
              <a:rPr lang="pt-BR" dirty="0" err="1"/>
              <a:t>Saretã</a:t>
            </a:r>
            <a:r>
              <a:rPr lang="pt-BR" dirty="0"/>
              <a:t>, e as que desciam ao mar da </a:t>
            </a:r>
            <a:r>
              <a:rPr lang="pt-BR" dirty="0" err="1"/>
              <a:t>Arabá</a:t>
            </a:r>
            <a:r>
              <a:rPr lang="pt-BR" dirty="0"/>
              <a:t>, ao mar Salgado, corriam e se dividiam; e o povo passou na direção de Jericó. Mas os sacerdotes que levavam a arca da aliança do Senhor ficaram secos no meio do Jordão, até que todo o povo acabou de atravessar o Jordão; e todo o Israel passou em seco” </a:t>
            </a:r>
            <a:r>
              <a:rPr lang="pt-BR" noProof="0" dirty="0"/>
              <a:t>Josué 3:14-17</a:t>
            </a:r>
          </a:p>
        </p:txBody>
      </p:sp>
      <p:pic>
        <p:nvPicPr>
          <p:cNvPr id="8" name="Imagen 7" descr="Pintura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0399C1A3-30AE-2591-9496-D57DA9D64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4" y="3366145"/>
            <a:ext cx="6105525" cy="3437411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 descr="Imagen que contiene naturaleza, hombre, tabla, frente&#10;&#10;Descripción generada automáticamente">
            <a:extLst>
              <a:ext uri="{FF2B5EF4-FFF2-40B4-BE49-F238E27FC236}">
                <a16:creationId xmlns:a16="http://schemas.microsoft.com/office/drawing/2014/main" id="{2BEDB917-1DFA-ED51-D308-060D5F195A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"/>
          <a:stretch/>
        </p:blipFill>
        <p:spPr>
          <a:xfrm>
            <a:off x="92534" y="70495"/>
            <a:ext cx="6105525" cy="3202508"/>
          </a:xfrm>
          <a:prstGeom prst="ellipse">
            <a:avLst/>
          </a:prstGeom>
          <a:ln w="63500" cap="rnd">
            <a:solidFill>
              <a:srgbClr val="FFD57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1878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ioleta rojo">
    <a:dk1>
      <a:sysClr val="windowText" lastClr="000000"/>
    </a:dk1>
    <a:lt1>
      <a:sysClr val="window" lastClr="FFFFFF"/>
    </a:lt1>
    <a:dk2>
      <a:srgbClr val="454551"/>
    </a:dk2>
    <a:lt2>
      <a:srgbClr val="D8D9DC"/>
    </a:lt2>
    <a:accent1>
      <a:srgbClr val="E32D91"/>
    </a:accent1>
    <a:accent2>
      <a:srgbClr val="C830CC"/>
    </a:accent2>
    <a:accent3>
      <a:srgbClr val="4EA6DC"/>
    </a:accent3>
    <a:accent4>
      <a:srgbClr val="4775E7"/>
    </a:accent4>
    <a:accent5>
      <a:srgbClr val="8971E1"/>
    </a:accent5>
    <a:accent6>
      <a:srgbClr val="D54773"/>
    </a:accent6>
    <a:hlink>
      <a:srgbClr val="6B9F25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769</TotalTime>
  <Words>2243</Words>
  <Application>Microsoft Office PowerPoint</Application>
  <PresentationFormat>Panorámica</PresentationFormat>
  <Paragraphs>55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Cardinal Alternate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Isabel Laveda</cp:lastModifiedBy>
  <cp:revision>151</cp:revision>
  <dcterms:created xsi:type="dcterms:W3CDTF">2022-11-09T07:19:51Z</dcterms:created>
  <dcterms:modified xsi:type="dcterms:W3CDTF">2025-10-02T05:37:17Z</dcterms:modified>
</cp:coreProperties>
</file>