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A"/>
    <a:srgbClr val="198CFF"/>
    <a:srgbClr val="9A2800"/>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ro-RO" sz="1800" b="1" dirty="0"/>
            <a:t>A scufundat armata egipteană în Marea Roșie </a:t>
          </a:r>
          <a:r>
            <a:rPr lang="es-ES" sz="1800" b="1" dirty="0"/>
            <a:t>(</a:t>
          </a:r>
          <a:r>
            <a:rPr lang="ro-RO" sz="1800" b="1" dirty="0"/>
            <a:t>E</a:t>
          </a:r>
          <a:r>
            <a:rPr lang="es-ES" sz="1800" b="1" dirty="0"/>
            <a:t>x. 14:24-28)</a:t>
          </a:r>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es-ES" sz="1800" b="1" dirty="0"/>
            <a:t>El a folosit grindină împotriva canaaniților</a:t>
          </a:r>
          <a:br>
            <a:rPr lang="es-ES" sz="1800" b="1" dirty="0"/>
          </a:br>
          <a:r>
            <a:rPr lang="es-ES" sz="1800" b="1" dirty="0"/>
            <a:t>(</a:t>
          </a:r>
          <a:r>
            <a:rPr lang="ro-RO" sz="1800" b="1" dirty="0" err="1"/>
            <a:t>Iosua</a:t>
          </a:r>
          <a:r>
            <a:rPr lang="es-ES" sz="1800" b="1" dirty="0"/>
            <a:t> 10:11)</a:t>
          </a:r>
          <a:endParaRPr lang="es-ES" sz="180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ro-RO" sz="1800" b="1" dirty="0"/>
            <a:t>I-a distrus pe cei ce l-au disprețuit pe Ilie </a:t>
          </a:r>
          <a:r>
            <a:rPr lang="es-ES" sz="1800" b="1" dirty="0"/>
            <a:t>(2R</a:t>
          </a:r>
          <a:r>
            <a:rPr lang="ro-RO" sz="1800" b="1" dirty="0" err="1"/>
            <a:t>egi</a:t>
          </a:r>
          <a:r>
            <a:rPr lang="es-ES" sz="1800" b="1" dirty="0"/>
            <a:t> 1:9-10)</a:t>
          </a:r>
          <a:endParaRPr lang="es-ES" sz="1800" dirty="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ro-RO" sz="1800" b="1" dirty="0"/>
            <a:t>A trimis ursul împotriva celor ce îl </a:t>
          </a:r>
          <a:r>
            <a:rPr lang="ro-RO" sz="1800" b="1" dirty="0" err="1"/>
            <a:t>batjoco-reau</a:t>
          </a:r>
          <a:r>
            <a:rPr lang="ro-RO" sz="1800" b="1" dirty="0"/>
            <a:t> pe Elisei </a:t>
          </a:r>
          <a:r>
            <a:rPr lang="es-ES" sz="1800" b="1" dirty="0"/>
            <a:t>(2R. 2:23-24)</a:t>
          </a:r>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ro-RO" sz="1800" b="1" dirty="0"/>
            <a:t>A obținut pacea orbind </a:t>
          </a:r>
          <a:r>
            <a:rPr lang="ro-RO" sz="1800" b="1"/>
            <a:t>oștirea siriană </a:t>
          </a:r>
          <a:r>
            <a:rPr lang="es-ES" sz="1800" b="1"/>
            <a:t>(</a:t>
          </a:r>
          <a:r>
            <a:rPr lang="es-ES" sz="1800" b="1" dirty="0"/>
            <a:t>2R. 6:14-23)</a:t>
          </a:r>
          <a:endParaRPr lang="es-ES" sz="1800" dirty="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ro-RO" sz="1800" b="1" dirty="0"/>
            <a:t>I-a făcut pe amoniți și </a:t>
          </a:r>
          <a:r>
            <a:rPr lang="ro-RO" sz="1800" b="1" dirty="0" err="1"/>
            <a:t>moa</a:t>
          </a:r>
          <a:r>
            <a:rPr lang="ro-RO" sz="1800" b="1" dirty="0"/>
            <a:t>-biți să se bată între ei </a:t>
          </a:r>
          <a:r>
            <a:rPr lang="es-ES" sz="1800" b="1" dirty="0"/>
            <a:t>(2Cr. 20:15-17, 22-24)</a:t>
          </a:r>
          <a:endParaRPr lang="es-ES" sz="18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ro-RO" sz="1800" b="1" dirty="0"/>
            <a:t>A ucis </a:t>
          </a:r>
          <a:r>
            <a:rPr lang="es-ES" sz="1800" b="1" dirty="0"/>
            <a:t>185.000 </a:t>
          </a:r>
          <a:r>
            <a:rPr lang="ro-RO" sz="1800" b="1" dirty="0"/>
            <a:t>asirieni într-o noapte</a:t>
          </a:r>
          <a:br>
            <a:rPr lang="es-ES" sz="1800" b="1" dirty="0"/>
          </a:br>
          <a:r>
            <a:rPr lang="es-ES" sz="1800" b="1" dirty="0"/>
            <a:t>(2R. 19:35)</a:t>
          </a:r>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ro-RO" sz="1800" b="1" dirty="0"/>
            <a:t>A trimis o boală mortală lui Irod</a:t>
          </a:r>
          <a:br>
            <a:rPr lang="es-ES" sz="1800" b="1" dirty="0"/>
          </a:br>
          <a:r>
            <a:rPr lang="es-ES" sz="1800" b="1" dirty="0"/>
            <a:t>(</a:t>
          </a:r>
          <a:r>
            <a:rPr lang="ro-RO" sz="1800" b="1" dirty="0"/>
            <a:t>Fapte</a:t>
          </a:r>
          <a:r>
            <a:rPr lang="es-ES" sz="1800" b="1" dirty="0"/>
            <a:t> 12:21-23)</a:t>
          </a:r>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4094" y="82034"/>
          <a:ext cx="1948483" cy="134250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4094"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A scufundat armata egipteană în Marea Roșie </a:t>
          </a:r>
          <a:r>
            <a:rPr lang="es-ES" sz="1800" b="1" kern="1200" dirty="0"/>
            <a:t>(</a:t>
          </a:r>
          <a:r>
            <a:rPr lang="ro-RO" sz="1800" b="1" kern="1200" dirty="0"/>
            <a:t>E</a:t>
          </a:r>
          <a:r>
            <a:rPr lang="es-ES" sz="1800" b="1" kern="1200" dirty="0"/>
            <a:t>x. 14:24-28)</a:t>
          </a:r>
          <a:endParaRPr lang="es-ES" sz="1800" kern="1200" dirty="0"/>
        </a:p>
      </dsp:txBody>
      <dsp:txXfrm>
        <a:off x="4094" y="1424551"/>
        <a:ext cx="1948483" cy="722887"/>
      </dsp:txXfrm>
    </dsp:sp>
    <dsp:sp modelId="{757B839D-7B20-456D-B4B6-143DC0100211}">
      <dsp:nvSpPr>
        <dsp:cNvPr id="0" name=""/>
        <dsp:cNvSpPr/>
      </dsp:nvSpPr>
      <dsp:spPr>
        <a:xfrm>
          <a:off x="2147508" y="82034"/>
          <a:ext cx="1948483" cy="134250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147508"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El a folosit grindină împotriva canaaniților</a:t>
          </a:r>
          <a:br>
            <a:rPr lang="es-ES" sz="1800" b="1" kern="1200" dirty="0"/>
          </a:br>
          <a:r>
            <a:rPr lang="es-ES" sz="1800" b="1" kern="1200" dirty="0"/>
            <a:t>(</a:t>
          </a:r>
          <a:r>
            <a:rPr lang="ro-RO" sz="1800" b="1" kern="1200" dirty="0" err="1"/>
            <a:t>Iosua</a:t>
          </a:r>
          <a:r>
            <a:rPr lang="es-ES" sz="1800" b="1" kern="1200" dirty="0"/>
            <a:t> 10:11)</a:t>
          </a:r>
          <a:endParaRPr lang="es-ES" sz="1800" kern="1200" dirty="0"/>
        </a:p>
      </dsp:txBody>
      <dsp:txXfrm>
        <a:off x="2147508" y="1424551"/>
        <a:ext cx="1948483" cy="722887"/>
      </dsp:txXfrm>
    </dsp:sp>
    <dsp:sp modelId="{904D2415-2BA8-4F18-9433-3CE93F7B6EAA}">
      <dsp:nvSpPr>
        <dsp:cNvPr id="0" name=""/>
        <dsp:cNvSpPr/>
      </dsp:nvSpPr>
      <dsp:spPr>
        <a:xfrm>
          <a:off x="4290921" y="82034"/>
          <a:ext cx="1948483" cy="134250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90921"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I-a distrus pe cei ce l-au disprețuit pe Ilie </a:t>
          </a:r>
          <a:r>
            <a:rPr lang="es-ES" sz="1800" b="1" kern="1200" dirty="0"/>
            <a:t>(2R</a:t>
          </a:r>
          <a:r>
            <a:rPr lang="ro-RO" sz="1800" b="1" kern="1200" dirty="0" err="1"/>
            <a:t>egi</a:t>
          </a:r>
          <a:r>
            <a:rPr lang="es-ES" sz="1800" b="1" kern="1200" dirty="0"/>
            <a:t> 1:9-10)</a:t>
          </a:r>
          <a:endParaRPr lang="es-ES" sz="1800" kern="1200" dirty="0"/>
        </a:p>
      </dsp:txBody>
      <dsp:txXfrm>
        <a:off x="4290921" y="1424551"/>
        <a:ext cx="1948483" cy="722887"/>
      </dsp:txXfrm>
    </dsp:sp>
    <dsp:sp modelId="{5C4AF684-2DF3-4B8B-966D-28B11D58D499}">
      <dsp:nvSpPr>
        <dsp:cNvPr id="0" name=""/>
        <dsp:cNvSpPr/>
      </dsp:nvSpPr>
      <dsp:spPr>
        <a:xfrm>
          <a:off x="6434335" y="82034"/>
          <a:ext cx="1948483" cy="134250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34335"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A trimis ursul împotriva celor ce îl </a:t>
          </a:r>
          <a:r>
            <a:rPr lang="ro-RO" sz="1800" b="1" kern="1200" dirty="0" err="1"/>
            <a:t>batjoco-reau</a:t>
          </a:r>
          <a:r>
            <a:rPr lang="ro-RO" sz="1800" b="1" kern="1200" dirty="0"/>
            <a:t> pe Elisei </a:t>
          </a:r>
          <a:r>
            <a:rPr lang="es-ES" sz="1800" b="1" kern="1200" dirty="0"/>
            <a:t>(2R. 2:23-24)</a:t>
          </a:r>
          <a:endParaRPr lang="es-ES" sz="1800" kern="1200" dirty="0"/>
        </a:p>
      </dsp:txBody>
      <dsp:txXfrm>
        <a:off x="6434335" y="1424551"/>
        <a:ext cx="1948483" cy="722887"/>
      </dsp:txXfrm>
    </dsp:sp>
    <dsp:sp modelId="{4CBDC65A-48E1-48B3-9145-1F0726CA8B43}">
      <dsp:nvSpPr>
        <dsp:cNvPr id="0" name=""/>
        <dsp:cNvSpPr/>
      </dsp:nvSpPr>
      <dsp:spPr>
        <a:xfrm>
          <a:off x="4094" y="2892890"/>
          <a:ext cx="1948483" cy="134250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4094"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A obținut pacea orbind </a:t>
          </a:r>
          <a:r>
            <a:rPr lang="ro-RO" sz="1800" b="1" kern="1200"/>
            <a:t>oștirea siriană </a:t>
          </a:r>
          <a:r>
            <a:rPr lang="es-ES" sz="1800" b="1" kern="1200"/>
            <a:t>(</a:t>
          </a:r>
          <a:r>
            <a:rPr lang="es-ES" sz="1800" b="1" kern="1200" dirty="0"/>
            <a:t>2R. 6:14-23)</a:t>
          </a:r>
          <a:endParaRPr lang="es-ES" sz="1800" kern="1200" dirty="0"/>
        </a:p>
      </dsp:txBody>
      <dsp:txXfrm>
        <a:off x="4094" y="4235379"/>
        <a:ext cx="1948483" cy="722887"/>
      </dsp:txXfrm>
    </dsp:sp>
    <dsp:sp modelId="{0A9C59B1-EF7A-4EE3-990B-90F62DBD97A6}">
      <dsp:nvSpPr>
        <dsp:cNvPr id="0" name=""/>
        <dsp:cNvSpPr/>
      </dsp:nvSpPr>
      <dsp:spPr>
        <a:xfrm>
          <a:off x="2147508" y="2892890"/>
          <a:ext cx="1948483" cy="1342505"/>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47508"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I-a făcut pe amoniți și </a:t>
          </a:r>
          <a:r>
            <a:rPr lang="ro-RO" sz="1800" b="1" kern="1200" dirty="0" err="1"/>
            <a:t>moa</a:t>
          </a:r>
          <a:r>
            <a:rPr lang="ro-RO" sz="1800" b="1" kern="1200" dirty="0"/>
            <a:t>-biți să se bată între ei </a:t>
          </a:r>
          <a:r>
            <a:rPr lang="es-ES" sz="1800" b="1" kern="1200" dirty="0"/>
            <a:t>(2Cr. 20:15-17, 22-24)</a:t>
          </a:r>
          <a:endParaRPr lang="es-ES" sz="1800" kern="1200" dirty="0"/>
        </a:p>
      </dsp:txBody>
      <dsp:txXfrm>
        <a:off x="2147508" y="4235379"/>
        <a:ext cx="1948483" cy="722887"/>
      </dsp:txXfrm>
    </dsp:sp>
    <dsp:sp modelId="{4F6CC5CB-B937-457C-8DFC-B65159823B9E}">
      <dsp:nvSpPr>
        <dsp:cNvPr id="0" name=""/>
        <dsp:cNvSpPr/>
      </dsp:nvSpPr>
      <dsp:spPr>
        <a:xfrm>
          <a:off x="4290921" y="2892890"/>
          <a:ext cx="1948483" cy="1342505"/>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290921"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A ucis </a:t>
          </a:r>
          <a:r>
            <a:rPr lang="es-ES" sz="1800" b="1" kern="1200" dirty="0"/>
            <a:t>185.000 </a:t>
          </a:r>
          <a:r>
            <a:rPr lang="ro-RO" sz="1800" b="1" kern="1200" dirty="0"/>
            <a:t>asirieni într-o noapte</a:t>
          </a:r>
          <a:br>
            <a:rPr lang="es-ES" sz="1800" b="1" kern="1200" dirty="0"/>
          </a:br>
          <a:r>
            <a:rPr lang="es-ES" sz="1800" b="1" kern="1200" dirty="0"/>
            <a:t>(2R. 19:35)</a:t>
          </a:r>
          <a:endParaRPr lang="es-ES" sz="1800" kern="1200" dirty="0"/>
        </a:p>
      </dsp:txBody>
      <dsp:txXfrm>
        <a:off x="4290921" y="4235379"/>
        <a:ext cx="1948483" cy="722887"/>
      </dsp:txXfrm>
    </dsp:sp>
    <dsp:sp modelId="{F95BCE85-5770-4976-8131-85D8FBC85E8A}">
      <dsp:nvSpPr>
        <dsp:cNvPr id="0" name=""/>
        <dsp:cNvSpPr/>
      </dsp:nvSpPr>
      <dsp:spPr>
        <a:xfrm>
          <a:off x="6434335" y="2892890"/>
          <a:ext cx="1948483" cy="1342505"/>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34335"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ro-RO" sz="1800" b="1" kern="1200" dirty="0"/>
            <a:t>A trimis o boală mortală lui Irod</a:t>
          </a:r>
          <a:br>
            <a:rPr lang="es-ES" sz="1800" b="1" kern="1200" dirty="0"/>
          </a:br>
          <a:r>
            <a:rPr lang="es-ES" sz="1800" b="1" kern="1200" dirty="0"/>
            <a:t>(</a:t>
          </a:r>
          <a:r>
            <a:rPr lang="ro-RO" sz="1800" b="1" kern="1200" dirty="0"/>
            <a:t>Fapte</a:t>
          </a:r>
          <a:r>
            <a:rPr lang="es-ES" sz="1800" b="1" kern="1200" dirty="0"/>
            <a:t> 12:21-23)</a:t>
          </a:r>
          <a:endParaRPr lang="es-ES" sz="1800" kern="1200" dirty="0"/>
        </a:p>
      </dsp:txBody>
      <dsp:txXfrm>
        <a:off x="6434335" y="4235379"/>
        <a:ext cx="1948483" cy="7228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23/10/2025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23/10/2025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114300" y="1712550"/>
            <a:ext cx="6529848" cy="3785652"/>
          </a:xfrm>
          <a:prstGeom prst="rect">
            <a:avLst/>
          </a:prstGeom>
          <a:noFill/>
        </p:spPr>
        <p:txBody>
          <a:bodyPr wrap="square" rtlCol="0">
            <a:spAutoFit/>
          </a:bodyPr>
          <a:lstStyle/>
          <a:p>
            <a:pPr algn="ctr"/>
            <a:r>
              <a:rPr lang="ro-RO" sz="6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CONFLICTUL DIN SPATELE TUTUROR CONFLICTELOR</a:t>
            </a:r>
            <a:endParaRPr lang="es-ES" sz="6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412088" cy="338554"/>
          </a:xfrm>
          <a:prstGeom prst="rect">
            <a:avLst/>
          </a:prstGeom>
          <a:noFill/>
        </p:spPr>
        <p:txBody>
          <a:bodyPr wrap="none" rtlCol="0">
            <a:spAutoFit/>
          </a:bodyPr>
          <a:lstStyle/>
          <a:p>
            <a:r>
              <a:rPr lang="ro-RO" sz="1600" b="1" dirty="0">
                <a:solidFill>
                  <a:srgbClr val="FAD5B0"/>
                </a:solidFill>
                <a:effectLst>
                  <a:outerShdw blurRad="38100" dist="38100" dir="2700000" algn="tl">
                    <a:srgbClr val="000000">
                      <a:alpha val="43137"/>
                    </a:srgbClr>
                  </a:outerShdw>
                </a:effectLst>
              </a:rPr>
              <a:t>Studiul</a:t>
            </a:r>
            <a:r>
              <a:rPr lang="es-ES" sz="1600" b="1" dirty="0">
                <a:solidFill>
                  <a:srgbClr val="FAD5B0"/>
                </a:solidFill>
                <a:effectLst>
                  <a:outerShdw blurRad="38100" dist="38100" dir="2700000" algn="tl">
                    <a:srgbClr val="000000">
                      <a:alpha val="43137"/>
                    </a:srgbClr>
                  </a:outerShdw>
                </a:effectLst>
              </a:rPr>
              <a:t> 4 p</a:t>
            </a:r>
            <a:r>
              <a:rPr lang="ro-RO" sz="1600" b="1" dirty="0" err="1">
                <a:solidFill>
                  <a:srgbClr val="FAD5B0"/>
                </a:solidFill>
                <a:effectLst>
                  <a:outerShdw blurRad="38100" dist="38100" dir="2700000" algn="tl">
                    <a:srgbClr val="000000">
                      <a:alpha val="43137"/>
                    </a:srgbClr>
                  </a:outerShdw>
                </a:effectLst>
              </a:rPr>
              <a:t>entru</a:t>
            </a:r>
            <a:r>
              <a:rPr lang="ro-RO" sz="1600" b="1" dirty="0">
                <a:solidFill>
                  <a:srgbClr val="FAD5B0"/>
                </a:solidFill>
                <a:effectLst>
                  <a:outerShdw blurRad="38100" dist="38100" dir="2700000" algn="tl">
                    <a:srgbClr val="000000">
                      <a:alpha val="43137"/>
                    </a:srgbClr>
                  </a:outerShdw>
                </a:effectLst>
              </a:rPr>
              <a:t> </a:t>
            </a:r>
            <a:r>
              <a:rPr lang="es-ES" sz="1600" b="1" dirty="0">
                <a:solidFill>
                  <a:srgbClr val="FAD5B0"/>
                </a:solidFill>
                <a:effectLst>
                  <a:outerShdw blurRad="38100" dist="38100" dir="2700000" algn="tl">
                    <a:srgbClr val="000000">
                      <a:alpha val="43137"/>
                    </a:srgbClr>
                  </a:outerShdw>
                </a:effectLst>
              </a:rPr>
              <a:t>25 </a:t>
            </a:r>
            <a:r>
              <a:rPr lang="ro-RO" sz="1600" b="1" dirty="0">
                <a:solidFill>
                  <a:srgbClr val="FAD5B0"/>
                </a:solidFill>
                <a:effectLst>
                  <a:outerShdw blurRad="38100" dist="38100" dir="2700000" algn="tl">
                    <a:srgbClr val="000000">
                      <a:alpha val="43137"/>
                    </a:srgbClr>
                  </a:outerShdw>
                </a:effectLst>
              </a:rPr>
              <a:t>octombrie </a:t>
            </a:r>
            <a:r>
              <a:rPr lang="es-ES" sz="1600" b="1" dirty="0">
                <a:solidFill>
                  <a:srgbClr val="FAD5B0"/>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ro-RO"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NOI LUPTĂM PENTRU DUMNEZEU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“și au nimicit-o cu desăvârșire, trecând prin ascuțișul sabiei tot ce era în cetate, bărbați și femei, copii și bătrâni, până la boi, oi și măgari.”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Ca și în cazul antediluvienilor sau al Sodomei și Gomorei, canaaniții au depășit limitele harului și s-au înrolat cu Satana (Geneza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Toți erau destinați morții a doua, moartea veșnică. Prelungirea vieții lor aici nu le-ar fi schimbat destinul final. Și Dumnezeu i-a permis lui Israel, cu această ocazie (cucerirea Canaanului), să ia parte activă la măcel.</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De ce să nu o facă El Însuși, așa cum plănuise? Din cauza necredinței lor. Prima dată când Israel a experimentat războiul a fost după ce a declarat: „Este Domnul printre noi sau nu?” (Exod 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Luând parte activă în luptă (fizică pentru ei, spirituală pentru noi), dezvoltăm o încredere necondiționată în ajutorul lui Dumnezeu.</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“În fiecare zi avem de dus lupte. Un mare război se desfășoară în fiecare suflet, între prințul întunericului și Prințul vieții. … În calitate de reprezentanți ai lui Dumnezeu, trebuie să vă predați Lui, pentru ca El să planifice, să conducă și să ducă lupta pentru voi, cu cooperarea voastră. Prințul vieții este în fruntea lucrării Sale. El trebuie să fie alături de tine în lupta ta zilnică cu eul personal, cu tine însuți, pentru ca tu să rămâi credincios principiilor; când se luptă să pună stăpânire pe tine, patima poate fi supusă prin harul lui Hristos, pentru ca tu să fii mai mult decât biruitor prin Acela care ne-a iubit</a:t>
            </a:r>
            <a:r>
              <a:rPr lang="ro-RO" sz="2800" b="1" dirty="0">
                <a:latin typeface="Constantia" panose="02030602050306030303" pitchFamily="18" charset="0"/>
              </a:rPr>
              <a:t>.</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7600289" y="6217675"/>
            <a:ext cx="3667479" cy="338554"/>
          </a:xfrm>
          <a:prstGeom prst="rect">
            <a:avLst/>
          </a:prstGeom>
          <a:noFill/>
        </p:spPr>
        <p:txBody>
          <a:bodyPr wrap="none" rtlCol="0">
            <a:spAutoFit/>
          </a:bodyPr>
          <a:lstStyle/>
          <a:p>
            <a:pPr algn="r"/>
            <a:r>
              <a:rPr lang="es-ES" sz="1600" b="1" dirty="0"/>
              <a:t>E. G. W. (</a:t>
            </a:r>
            <a:r>
              <a:rPr lang="en-US" sz="1600" b="1" dirty="0"/>
              <a:t>Conflict and Courage, p. 117</a:t>
            </a:r>
            <a:r>
              <a:rPr lang="es-ES" sz="1600" b="1" dirty="0"/>
              <a:t>)</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96777" y="617504"/>
            <a:ext cx="4439068" cy="6093976"/>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“N-a mai fost nicio zi ca aceea, nici înainte, nici după aceea, când Domnul să fi ascultat glasul unui om; căci Domnul lupta pentru Israel.”</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ro-RO" sz="28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Iosua</a:t>
            </a:r>
            <a:r>
              <a:rPr kumimoji="0" lang="es-E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ro-RO" sz="2000" b="1" dirty="0">
                <a:solidFill>
                  <a:srgbClr val="9A2800"/>
                </a:solidFill>
              </a:rPr>
              <a:t>Părțile aflate în conflict</a:t>
            </a:r>
            <a:r>
              <a:rPr lang="es-ES" sz="2000" b="1" dirty="0">
                <a:solidFill>
                  <a:srgbClr val="9A2800"/>
                </a:solidFill>
              </a:rPr>
              <a:t>:</a:t>
            </a:r>
          </a:p>
          <a:p>
            <a:pPr lvl="1">
              <a:spcBef>
                <a:spcPts val="600"/>
              </a:spcBef>
            </a:pPr>
            <a:r>
              <a:rPr lang="ro-RO" sz="2000" b="1" dirty="0"/>
              <a:t>Căpetenia oștirii lui Dumnezeu</a:t>
            </a:r>
            <a:r>
              <a:rPr lang="es-ES" sz="2000" b="1" dirty="0"/>
              <a:t>.</a:t>
            </a:r>
          </a:p>
          <a:p>
            <a:pPr lvl="1">
              <a:spcBef>
                <a:spcPts val="600"/>
              </a:spcBef>
            </a:pPr>
            <a:r>
              <a:rPr lang="ro-RO" sz="2000" b="1" dirty="0"/>
              <a:t>Căpetenia oștirii celui rău</a:t>
            </a:r>
            <a:r>
              <a:rPr lang="es-ES" sz="2000" b="1" dirty="0"/>
              <a:t>.</a:t>
            </a:r>
          </a:p>
          <a:p>
            <a:pPr lvl="1">
              <a:spcBef>
                <a:spcPts val="600"/>
              </a:spcBef>
            </a:pPr>
            <a:r>
              <a:rPr lang="es-ES" sz="2000" b="1" dirty="0"/>
              <a:t>Cel mai puternic războinic.</a:t>
            </a:r>
          </a:p>
          <a:p>
            <a:pPr>
              <a:spcBef>
                <a:spcPts val="1800"/>
              </a:spcBef>
            </a:pPr>
            <a:r>
              <a:rPr lang="es-ES" sz="2000" b="1" dirty="0">
                <a:solidFill>
                  <a:srgbClr val="0060AA"/>
                </a:solidFill>
              </a:rPr>
              <a:t>Strategiile conflictului :</a:t>
            </a:r>
          </a:p>
          <a:p>
            <a:pPr lvl="1">
              <a:spcBef>
                <a:spcPts val="600"/>
              </a:spcBef>
            </a:pPr>
            <a:r>
              <a:rPr lang="es-ES" sz="2000" b="1" dirty="0"/>
              <a:t>Dumnezeu luptă pentru noi.</a:t>
            </a:r>
          </a:p>
          <a:p>
            <a:pPr lvl="1">
              <a:spcBef>
                <a:spcPts val="600"/>
              </a:spcBef>
            </a:pPr>
            <a:r>
              <a:rPr lang="ro-RO" sz="2000" b="1" dirty="0"/>
              <a:t>Noi l</a:t>
            </a:r>
            <a:r>
              <a:rPr lang="es-ES" sz="2000" b="1" dirty="0"/>
              <a:t>uptăm pentru Dumnezeu.</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es-ES" sz="2000" b="1" dirty="0"/>
              <a:t>N-a mai fost nicio zi ca aceea, nici înainte, nici după aceea, când Domnul să fi ascultat glasul unui om; căci Domnul lupta pentru Israel.</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407100" cy="1323439"/>
          </a:xfrm>
          <a:prstGeom prst="rect">
            <a:avLst/>
          </a:prstGeom>
          <a:noFill/>
        </p:spPr>
        <p:txBody>
          <a:bodyPr wrap="square">
            <a:spAutoFit/>
          </a:bodyPr>
          <a:lstStyle/>
          <a:p>
            <a:pPr>
              <a:spcBef>
                <a:spcPts val="600"/>
              </a:spcBef>
            </a:pPr>
            <a:r>
              <a:rPr lang="es-ES" sz="2000" b="1" dirty="0"/>
              <a:t>Trebuie să ne lărgim viziunea dincolo de ceea ce este vizibil, până când putem observa conflictul care stă în spatele tuturor conflictelor (inclusiv al cuceririi Canaanului): marele conflict dintre Hristos și Satana, dintre bine și rău.</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es-ES" sz="2000" b="1" dirty="0"/>
              <a:t>Pentru a înțelege motivele acestor evenimente, trebuie să mărim imaginea.</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PĂRȚILE AFLATE ÎN CONFLICT</a:t>
            </a: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o-RO"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CĂPETENIA OȘTIRII LUI DUMNEZEU</a:t>
            </a:r>
            <a:endParaRPr lang="es-ES"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es-ES" b="1" dirty="0">
                <a:solidFill>
                  <a:srgbClr val="C15629"/>
                </a:solidFill>
                <a:latin typeface="Comic Sans MS" panose="030F0702030302020204" pitchFamily="66" charset="0"/>
              </a:rPr>
              <a:t>“El a răspuns: „Nu, ci Eu sunt Căpetenia oștirii Domnului, și acum am venit.” Iosua s-a aruncat cu fața la pământ, s-a închinat și I-a zis: „Ce spune Domnul meu robului Său?” </a:t>
            </a:r>
            <a:r>
              <a:rPr lang="es-ES" sz="1400" b="1" dirty="0">
                <a:solidFill>
                  <a:srgbClr val="C15629"/>
                </a:solidFill>
                <a:latin typeface="Comic Sans MS" panose="030F0702030302020204" pitchFamily="66" charset="0"/>
              </a:rPr>
              <a:t>(</a:t>
            </a:r>
            <a:r>
              <a:rPr lang="ro-RO" sz="1400" b="1" dirty="0" err="1">
                <a:solidFill>
                  <a:srgbClr val="C15629"/>
                </a:solidFill>
                <a:latin typeface="Comic Sans MS" panose="030F0702030302020204" pitchFamily="66" charset="0"/>
              </a:rPr>
              <a:t>Iosua</a:t>
            </a:r>
            <a:r>
              <a:rPr lang="es-ES" sz="1400" b="1" dirty="0">
                <a:solidFill>
                  <a:srgbClr val="C15629"/>
                </a:solidFill>
                <a:latin typeface="Comic Sans MS" panose="030F0702030302020204" pitchFamily="66" charset="0"/>
              </a:rPr>
              <a:t>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es-ES" sz="2000" b="1" dirty="0"/>
              <a:t>În timp ce Iosua se ruga lângă Ierihon, cerând îndrumare divină pentru a cuceri orașul, un războinic cu sabia scoasă a stat în fața lui (Iosua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226784"/>
            <a:ext cx="6591300" cy="1631216"/>
          </a:xfrm>
          <a:prstGeom prst="rect">
            <a:avLst/>
          </a:prstGeom>
          <a:noFill/>
        </p:spPr>
        <p:txBody>
          <a:bodyPr wrap="square">
            <a:spAutoFit/>
          </a:bodyPr>
          <a:lstStyle/>
          <a:p>
            <a:pPr>
              <a:spcBef>
                <a:spcPts val="600"/>
              </a:spcBef>
            </a:pPr>
            <a:r>
              <a:rPr lang="es-ES" sz="2000" b="1" dirty="0"/>
              <a:t>Rugăciunea fusese ascultată. Spre ușurarea lui Iosua, Dumnezeu însuși a preluat comanda operațiunii. În calitate de comandant vizibil al Israelului, Iosua trebuia să urmeze doar ordinele adevăratului comandant suprem: Dumnezeu.</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285815"/>
            <a:ext cx="6591300" cy="1015663"/>
          </a:xfrm>
          <a:prstGeom prst="rect">
            <a:avLst/>
          </a:prstGeom>
          <a:noFill/>
        </p:spPr>
        <p:txBody>
          <a:bodyPr wrap="square">
            <a:spAutoFit/>
          </a:bodyPr>
          <a:lstStyle/>
          <a:p>
            <a:pPr>
              <a:spcBef>
                <a:spcPts val="600"/>
              </a:spcBef>
            </a:pPr>
            <a:r>
              <a:rPr lang="es-ES" sz="2000" b="1" dirty="0"/>
              <a:t>Cerând închinare, el a arătat că era Dumnezeu însuși, în persoana lui Isus — cunoscut sub numele de Mihail în cartea lui Daniel (Iosua 5:15; Dan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409777"/>
            <a:ext cx="6591300" cy="1015663"/>
          </a:xfrm>
          <a:prstGeom prst="rect">
            <a:avLst/>
          </a:prstGeom>
          <a:noFill/>
        </p:spPr>
        <p:txBody>
          <a:bodyPr wrap="square">
            <a:spAutoFit/>
          </a:bodyPr>
          <a:lstStyle/>
          <a:p>
            <a:pPr>
              <a:spcBef>
                <a:spcPts val="600"/>
              </a:spcBef>
            </a:pPr>
            <a:r>
              <a:rPr lang="es-ES" sz="2000" b="1" dirty="0"/>
              <a:t>Când a fost întrebat de Iosua, acest om a negat afilierea sa cu vreo armată pământească. El era Comandantul armatei lui Dumnezeu (Iosua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ro-RO"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CĂPETENIA OȘTIRII CELUI RĂU</a:t>
            </a:r>
            <a:endParaRPr lang="es-ES"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endParaRP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“Cum ai căzut din cer, luceafăr strălucitor, fiu al zorilor! Cum ai fost doborât la pământ, tu, biruitorul neamurilor!”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(Isa</a:t>
            </a:r>
            <a:r>
              <a:rPr lang="ro-RO"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ia</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Putem spune că el a inventat războiul. S-a născut ca prinț; un heruvim de cel mai înalt rang; chiar lângă Dumnezeu; umblând pe cărbuni aprinși; prețios; desăvârșit… (Ezechiel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980902" y="3137836"/>
            <a:ext cx="2624909"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2800078"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2978897" y="3279169"/>
            <a:ext cx="4080663" cy="2554545"/>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Deși rebeliunea sa a eșuat, universul este cuprins de război de atunci. </a:t>
            </a:r>
            <a:r>
              <a:rPr lang="ro-RO" sz="2000" b="1" dirty="0">
                <a:solidFill>
                  <a:schemeClr val="bg1"/>
                </a:solidFill>
                <a:effectLst>
                  <a:glow rad="88900">
                    <a:schemeClr val="bg2">
                      <a:lumMod val="25000"/>
                    </a:schemeClr>
                  </a:glow>
                  <a:outerShdw blurRad="38100" dist="38100" dir="2700000" algn="tl">
                    <a:srgbClr val="000000">
                      <a:alpha val="43137"/>
                    </a:srgbClr>
                  </a:outerShdw>
                </a:effectLst>
              </a:rPr>
              <a:t>De când </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au preluat controlul asupra Pământului, Satana și îngerii săi au un singur scop: să zădărnicească planurile lui Dumnezeu de a salva rasa umană.</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1015663"/>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Înzestrat cu liber arbitru – ca toate ființele inteligente create de Dumnezeu – Lucifer a decis să se răzvrătească și să uzurpe tronul lui Dumnezeu (Isaia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2978898" y="5803768"/>
            <a:ext cx="4002004" cy="1015663"/>
          </a:xfrm>
          <a:prstGeom prst="rect">
            <a:avLst/>
          </a:prstGeom>
          <a:noFill/>
        </p:spPr>
        <p:txBody>
          <a:bodyPr wrap="square">
            <a:spAutoFit/>
          </a:bodyPr>
          <a:lstStyle/>
          <a:p>
            <a:pPr>
              <a:spcBef>
                <a:spcPts val="600"/>
              </a:spcBef>
            </a:pPr>
            <a:r>
              <a:rPr lang="it-IT" sz="2000" b="1" dirty="0">
                <a:solidFill>
                  <a:schemeClr val="bg1"/>
                </a:solidFill>
                <a:effectLst>
                  <a:glow rad="88900">
                    <a:schemeClr val="bg2">
                      <a:lumMod val="25000"/>
                    </a:schemeClr>
                  </a:glow>
                  <a:outerShdw blurRad="38100" dist="38100" dir="2700000" algn="tl">
                    <a:srgbClr val="000000">
                      <a:alpha val="43137"/>
                    </a:srgbClr>
                  </a:outerShdw>
                </a:effectLst>
              </a:rPr>
              <a:t>Cucerirea Canaanului a fost o bătălie importantă în acest război.</a:t>
            </a:r>
            <a:endParaRPr lang="es-ES" sz="2000" b="1" dirty="0">
              <a:solidFill>
                <a:schemeClr val="bg1"/>
              </a:solidFill>
              <a:effectLst>
                <a:glow rad="88900">
                  <a:schemeClr val="bg2">
                    <a:lumMod val="2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CEL MAI PUTERNIC RĂZBOINIC</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527164" cy="369332"/>
          </a:xfrm>
          <a:prstGeom prst="rect">
            <a:avLst/>
          </a:prstGeom>
          <a:noFill/>
        </p:spPr>
        <p:txBody>
          <a:bodyPr wrap="square">
            <a:spAutoFit/>
          </a:bodyPr>
          <a:lstStyle/>
          <a:p>
            <a:pPr algn="ct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“DOMNUL este un războinic viteaz: numele Lui este DOMNUL.”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a:t>
            </a:r>
            <a:r>
              <a:rPr lang="ro-RO" sz="1400" b="1" dirty="0">
                <a:solidFill>
                  <a:srgbClr val="C7EBF7"/>
                </a:solidFill>
                <a:effectLst>
                  <a:outerShdw blurRad="38100" dist="38100" dir="2700000" algn="tl">
                    <a:srgbClr val="000000">
                      <a:alpha val="43137"/>
                    </a:srgbClr>
                  </a:outerShdw>
                </a:effectLst>
                <a:latin typeface="Comic Sans MS" panose="030F0702030302020204" pitchFamily="66" charset="0"/>
              </a:rPr>
              <a:t>Exod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15:3)</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es-ES" sz="2000" b="1" dirty="0"/>
              <a:t>Dumnezeu însuși este prezentat ca un „om al războiului”, cel mai puternic războinic în luptă (Exod 15:3; Ps.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2885548"/>
            <a:ext cx="4424462" cy="1938992"/>
          </a:xfrm>
          <a:prstGeom prst="rect">
            <a:avLst/>
          </a:prstGeom>
          <a:noFill/>
        </p:spPr>
        <p:txBody>
          <a:bodyPr wrap="square">
            <a:spAutoFit/>
          </a:bodyPr>
          <a:lstStyle/>
          <a:p>
            <a:pPr>
              <a:spcBef>
                <a:spcPts val="600"/>
              </a:spcBef>
            </a:pPr>
            <a:r>
              <a:rPr lang="es-ES" sz="2000" b="1" dirty="0"/>
              <a:t>Dumnezeu dorește să eradicheze răul de pe Pământ. Prin urmare, El i-a expulzat din Canaan pe cei care au ales să fie de partea lui Satan și a </a:t>
            </a:r>
            <a:r>
              <a:rPr lang="ro-RO" sz="2000" b="1" dirty="0"/>
              <a:t>oferit</a:t>
            </a:r>
            <a:r>
              <a:rPr lang="es-ES" sz="2000" b="1" dirty="0"/>
              <a:t> țara oamenilor care au fost de partea Lui.</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es-ES" sz="2000" b="1" dirty="0"/>
              <a:t>Însă Dumnezeu nu este în război cu ființele umane, ci cu puterile spirituale de care acestea se agață. De aceea, plăgile sunt prezentate ca un război împotriva zeilor Egiptului, adică a demonilor (Exod 12:12; Deut. 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824540"/>
            <a:ext cx="4424462" cy="1938992"/>
          </a:xfrm>
          <a:prstGeom prst="rect">
            <a:avLst/>
          </a:prstGeom>
          <a:noFill/>
        </p:spPr>
        <p:txBody>
          <a:bodyPr wrap="square">
            <a:spAutoFit/>
          </a:bodyPr>
          <a:lstStyle/>
          <a:p>
            <a:pPr>
              <a:spcBef>
                <a:spcPts val="600"/>
              </a:spcBef>
            </a:pPr>
            <a:r>
              <a:rPr lang="es-ES" sz="2000" b="1" dirty="0"/>
              <a:t>Astăzi războiul continuă, dar nu pentru teritoriu. Lupta este pentru fiecare familie, pentru fiecare individ. Nu există un teren neutru. Fie suntem cu Dumnezeu, fie suntem cu dușmanul.</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2930013" y="2477388"/>
            <a:ext cx="6156683"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6600" b="1" dirty="0">
                <a:ln/>
                <a:solidFill>
                  <a:schemeClr val="bg2">
                    <a:lumMod val="75000"/>
                  </a:schemeClr>
                </a:solidFill>
                <a:effectLst>
                  <a:reflection blurRad="6350" stA="55000" endA="300" endPos="36000" dir="5400000" sy="-100000" algn="bl" rotWithShape="0"/>
                </a:effectLst>
              </a:rPr>
              <a:t>STRATEGIILE CONFLICTULUI</a:t>
            </a:r>
            <a:endParaRPr lang="es-ES" sz="6600" b="1" dirty="0">
              <a:ln/>
              <a:solidFill>
                <a:schemeClr val="bg2">
                  <a:lumMod val="75000"/>
                </a:schemeClr>
              </a:solidFill>
              <a:effectLst>
                <a:reflection blurRad="6350" stA="55000" endA="300" endPos="36000" dir="5400000" sy="-100000" algn="bl" rotWithShape="0"/>
              </a:effectLst>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ro-RO"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DUMNEZEU LUPTĂ PENTRU NOI</a:t>
            </a:r>
            <a:endPar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“Domnul Se va lupta pentru voi; dar voi stați liniștiți” </a:t>
            </a:r>
            <a:r>
              <a:rPr lang="es-ES" sz="1400" b="1" dirty="0">
                <a:solidFill>
                  <a:schemeClr val="accent1">
                    <a:lumMod val="75000"/>
                  </a:schemeClr>
                </a:solidFill>
                <a:latin typeface="Comic Sans MS" panose="030F0702030302020204" pitchFamily="66" charset="0"/>
              </a:rPr>
              <a:t>(</a:t>
            </a:r>
            <a:r>
              <a:rPr lang="ro-RO" sz="1400" b="1" dirty="0">
                <a:solidFill>
                  <a:schemeClr val="accent1">
                    <a:lumMod val="75000"/>
                  </a:schemeClr>
                </a:solidFill>
                <a:latin typeface="Comic Sans MS" panose="030F0702030302020204" pitchFamily="66" charset="0"/>
              </a:rPr>
              <a:t>Exod</a:t>
            </a:r>
            <a:r>
              <a:rPr lang="es-ES" sz="1400" b="1" dirty="0">
                <a:solidFill>
                  <a:schemeClr val="accent1">
                    <a:lumMod val="75000"/>
                  </a:schemeClr>
                </a:solidFill>
                <a:latin typeface="Comic Sans MS" panose="030F0702030302020204" pitchFamily="66" charset="0"/>
              </a:rPr>
              <a:t>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2" y="2072074"/>
            <a:ext cx="3667431" cy="2246769"/>
          </a:xfrm>
          <a:prstGeom prst="rect">
            <a:avLst/>
          </a:prstGeom>
          <a:noFill/>
        </p:spPr>
        <p:txBody>
          <a:bodyPr wrap="square" rtlCol="0">
            <a:spAutoFit/>
          </a:bodyPr>
          <a:lstStyle/>
          <a:p>
            <a:pPr>
              <a:spcBef>
                <a:spcPts val="600"/>
              </a:spcBef>
            </a:pPr>
            <a:r>
              <a:rPr lang="es-ES" sz="2000" b="1" dirty="0"/>
              <a:t>Planul inițial al lui Dumnezeu era să cucerească Canaanul prin mijloace supranaturale, fără ca Israel să fie nevoit să lupte (Exod 23:28). Dacă nu ar fi fost necredința poporului, acest lucru s-ar fi întâmplat.</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1411391546"/>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2" y="4445372"/>
            <a:ext cx="3392128" cy="2246769"/>
          </a:xfrm>
          <a:prstGeom prst="rect">
            <a:avLst/>
          </a:prstGeom>
          <a:noFill/>
        </p:spPr>
        <p:txBody>
          <a:bodyPr wrap="square">
            <a:spAutoFit/>
          </a:bodyPr>
          <a:lstStyle/>
          <a:p>
            <a:pPr>
              <a:spcBef>
                <a:spcPts val="600"/>
              </a:spcBef>
            </a:pPr>
            <a:r>
              <a:rPr lang="es-ES" sz="2000" b="1" dirty="0"/>
              <a:t>Biblia consemnează câteva exemple despre ceea ce Dumnezeu poate face pentru a-Și elibera poporul, fără ca acesta să fie nevoit să ia arme împotriva dușmanilor săi:</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395</TotalTime>
  <Words>1180</Words>
  <Application>Microsoft Office PowerPoint</Application>
  <PresentationFormat>Panorámica</PresentationFormat>
  <Paragraphs>54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2025-10-04T16:02:48Z</dcterms:created>
  <dcterms:modified xsi:type="dcterms:W3CDTF">2025-10-23T05:45:46Z</dcterms:modified>
</cp:coreProperties>
</file>