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0" r:id="rId3"/>
    <p:sldId id="317" r:id="rId4"/>
    <p:sldId id="257" r:id="rId5"/>
    <p:sldId id="321" r:id="rId6"/>
    <p:sldId id="259" r:id="rId7"/>
    <p:sldId id="260" r:id="rId8"/>
    <p:sldId id="264" r:id="rId9"/>
    <p:sldId id="322" r:id="rId10"/>
    <p:sldId id="262" r:id="rId11"/>
    <p:sldId id="318"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EE0"/>
    <a:srgbClr val="736FC7"/>
    <a:srgbClr val="4743AC"/>
    <a:srgbClr val="B6BCD8"/>
    <a:srgbClr val="7A84B8"/>
    <a:srgbClr val="4C578F"/>
    <a:srgbClr val="BEC4E0"/>
    <a:srgbClr val="7785BF"/>
    <a:srgbClr val="344070"/>
    <a:srgbClr val="F6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r>
            <a:rPr lang="ro-RO" sz="2000" b="1" i="0" dirty="0">
              <a:effectLst>
                <a:outerShdw blurRad="38100" dist="38100" dir="2700000" algn="tl">
                  <a:srgbClr val="000000">
                    <a:alpha val="43137"/>
                  </a:srgbClr>
                </a:outerShdw>
              </a:effectLst>
            </a:rPr>
            <a:t>Îndemnarea în Hristos</a:t>
          </a:r>
          <a:endParaRPr lang="es-ES" sz="2000" b="1" i="0" dirty="0">
            <a:effectLst>
              <a:outerShdw blurRad="38100" dist="38100" dir="2700000" algn="tl">
                <a:srgbClr val="000000">
                  <a:alpha val="43137"/>
                </a:srgbClr>
              </a:outerShdw>
            </a:effectLst>
          </a:endParaRPr>
        </a:p>
      </dgm:t>
    </dgm:pt>
    <dgm:pt modelId="{AF902ECB-696D-4306-9B2A-74737C112DE2}" type="parTrans" cxnId="{A76317FF-46CF-4112-97E4-8B6D4B900787}">
      <dgm:prSet/>
      <dgm:spPr/>
      <dgm:t>
        <a:bodyPr/>
        <a:lstStyle/>
        <a:p>
          <a:endParaRPr lang="es-ES" sz="2000"/>
        </a:p>
      </dgm:t>
    </dgm:pt>
    <dgm:pt modelId="{A076DEE4-FA44-4778-9161-DF660CFE9885}" type="sibTrans" cxnId="{A76317FF-46CF-4112-97E4-8B6D4B900787}">
      <dgm:prSet/>
      <dgm:spPr/>
      <dgm:t>
        <a:bodyPr/>
        <a:lstStyle/>
        <a:p>
          <a:endParaRPr lang="es-ES" sz="2000"/>
        </a:p>
      </dgm:t>
    </dgm:pt>
    <dgm:pt modelId="{EC6CCAEB-6E49-4B97-9F6E-42936A927667}">
      <dgm:prSet custT="1"/>
      <dgm:spPr/>
      <dgm:t>
        <a:bodyPr lIns="0" rIns="0"/>
        <a:lstStyle/>
        <a:p>
          <a:r>
            <a:rPr lang="ro-RO" sz="2000" b="1" i="0" dirty="0">
              <a:effectLst>
                <a:outerShdw blurRad="38100" dist="38100" dir="2700000" algn="tl">
                  <a:srgbClr val="000000">
                    <a:alpha val="43137"/>
                  </a:srgbClr>
                </a:outerShdw>
              </a:effectLst>
            </a:rPr>
            <a:t>Mângâierea în dragoste</a:t>
          </a:r>
          <a:endParaRPr lang="es-ES" sz="2000" b="1" i="0" dirty="0">
            <a:effectLst>
              <a:outerShdw blurRad="38100" dist="38100" dir="2700000" algn="tl">
                <a:srgbClr val="000000">
                  <a:alpha val="43137"/>
                </a:srgbClr>
              </a:outerShdw>
            </a:effectLst>
          </a:endParaRPr>
        </a:p>
      </dgm:t>
    </dgm:pt>
    <dgm:pt modelId="{C9D7DAC6-F7B9-4808-A9DE-1DC76AFACCBB}" type="parTrans" cxnId="{81FDB6DE-F677-4552-8449-0E7AF68BC42C}">
      <dgm:prSet/>
      <dgm:spPr/>
      <dgm:t>
        <a:bodyPr/>
        <a:lstStyle/>
        <a:p>
          <a:endParaRPr lang="es-ES" sz="2000"/>
        </a:p>
      </dgm:t>
    </dgm:pt>
    <dgm:pt modelId="{92F046A5-1128-4F58-B411-CA449BAB5588}" type="sibTrans" cxnId="{81FDB6DE-F677-4552-8449-0E7AF68BC42C}">
      <dgm:prSet/>
      <dgm:spPr/>
      <dgm:t>
        <a:bodyPr/>
        <a:lstStyle/>
        <a:p>
          <a:endParaRPr lang="es-ES" sz="2000"/>
        </a:p>
      </dgm:t>
    </dgm:pt>
    <dgm:pt modelId="{6FF28BD9-7C2B-4E16-8F82-567B14F3EB72}">
      <dgm:prSet custT="1"/>
      <dgm:spPr/>
      <dgm:t>
        <a:bodyPr lIns="0" rIns="0"/>
        <a:lstStyle/>
        <a:p>
          <a:r>
            <a:rPr lang="ro-RO" sz="2000" b="1" i="0" dirty="0">
              <a:effectLst>
                <a:outerShdw blurRad="38100" dist="38100" dir="2700000" algn="tl">
                  <a:srgbClr val="000000">
                    <a:alpha val="43137"/>
                  </a:srgbClr>
                </a:outerShdw>
              </a:effectLst>
            </a:rPr>
            <a:t>Legătura Duhului</a:t>
          </a:r>
          <a:endParaRPr lang="es-ES" sz="2000" b="1" i="0" dirty="0">
            <a:effectLst>
              <a:outerShdw blurRad="38100" dist="38100" dir="2700000" algn="tl">
                <a:srgbClr val="000000">
                  <a:alpha val="43137"/>
                </a:srgbClr>
              </a:outerShdw>
            </a:effectLst>
          </a:endParaRPr>
        </a:p>
      </dgm:t>
    </dgm:pt>
    <dgm:pt modelId="{709E9C65-9A14-4881-AC16-32F0CAC47E5C}" type="parTrans" cxnId="{3CDEB68A-33C9-4904-B847-7F9CAA825EE6}">
      <dgm:prSet/>
      <dgm:spPr/>
      <dgm:t>
        <a:bodyPr/>
        <a:lstStyle/>
        <a:p>
          <a:endParaRPr lang="es-ES" sz="2000"/>
        </a:p>
      </dgm:t>
    </dgm:pt>
    <dgm:pt modelId="{0D8540FB-6BF1-464C-9F63-6FD03B91DEE1}" type="sibTrans" cxnId="{3CDEB68A-33C9-4904-B847-7F9CAA825EE6}">
      <dgm:prSet/>
      <dgm:spPr/>
      <dgm:t>
        <a:bodyPr/>
        <a:lstStyle/>
        <a:p>
          <a:endParaRPr lang="es-ES" sz="2000"/>
        </a:p>
      </dgm:t>
    </dgm:pt>
    <dgm:pt modelId="{56A9467D-88B3-4059-93A8-2F095C499A4F}">
      <dgm:prSet custT="1"/>
      <dgm:spPr/>
      <dgm:t>
        <a:bodyPr lIns="0" rIns="0"/>
        <a:lstStyle/>
        <a:p>
          <a:r>
            <a:rPr lang="ro-RO" sz="2000" b="1" i="0" dirty="0">
              <a:effectLst>
                <a:outerShdw blurRad="38100" dist="38100" dir="2700000" algn="tl">
                  <a:srgbClr val="000000">
                    <a:alpha val="43137"/>
                  </a:srgbClr>
                </a:outerShdw>
              </a:effectLst>
            </a:rPr>
            <a:t>Afecțiunea (sau compasiunea)</a:t>
          </a:r>
          <a:endParaRPr lang="es-ES" sz="2000" b="1" i="0" dirty="0">
            <a:effectLst>
              <a:outerShdw blurRad="38100" dist="38100" dir="2700000" algn="tl">
                <a:srgbClr val="000000">
                  <a:alpha val="43137"/>
                </a:srgbClr>
              </a:outerShdw>
            </a:effectLst>
          </a:endParaRPr>
        </a:p>
      </dgm:t>
    </dgm:pt>
    <dgm:pt modelId="{B3F101F9-F905-49B0-B7F9-6E9114D615E2}" type="parTrans" cxnId="{95D7A3E7-1B61-4D2E-9690-7D72BFDFC4AE}">
      <dgm:prSet/>
      <dgm:spPr/>
      <dgm:t>
        <a:bodyPr/>
        <a:lstStyle/>
        <a:p>
          <a:endParaRPr lang="es-ES" sz="2000"/>
        </a:p>
      </dgm:t>
    </dgm:pt>
    <dgm:pt modelId="{3FCFD674-8903-4536-AB67-1E329E19C8CC}" type="sibTrans" cxnId="{95D7A3E7-1B61-4D2E-9690-7D72BFDFC4AE}">
      <dgm:prSet/>
      <dgm:spPr/>
      <dgm:t>
        <a:bodyPr/>
        <a:lstStyle/>
        <a:p>
          <a:endParaRPr lang="es-ES" sz="2000"/>
        </a:p>
      </dgm:t>
    </dgm:pt>
    <dgm:pt modelId="{8F80357D-8326-4909-AB5C-D3F69333F0F3}">
      <dgm:prSet custT="1"/>
      <dgm:spPr/>
      <dgm:t>
        <a:bodyPr lIns="0" rIns="0"/>
        <a:lstStyle/>
        <a:p>
          <a:r>
            <a:rPr lang="ro-RO" sz="2000" b="1" dirty="0">
              <a:effectLst>
                <a:outerShdw blurRad="38100" dist="38100" dir="2700000" algn="tl">
                  <a:srgbClr val="000000">
                    <a:alpha val="43137"/>
                  </a:srgbClr>
                </a:outerShdw>
              </a:effectLst>
            </a:rPr>
            <a:t>Mila</a:t>
          </a:r>
          <a:endParaRPr lang="es-ES" sz="2000" dirty="0">
            <a:effectLst>
              <a:outerShdw blurRad="38100" dist="38100" dir="2700000" algn="tl">
                <a:srgbClr val="000000">
                  <a:alpha val="43137"/>
                </a:srgbClr>
              </a:outerShdw>
            </a:effectLst>
          </a:endParaRPr>
        </a:p>
      </dgm:t>
    </dgm:pt>
    <dgm:pt modelId="{8B51C7D3-34B8-4A9F-B54E-66CC59F0C674}" type="parTrans" cxnId="{4295B46C-F812-4952-8D96-7670EB827785}">
      <dgm:prSet/>
      <dgm:spPr/>
      <dgm:t>
        <a:bodyPr/>
        <a:lstStyle/>
        <a:p>
          <a:endParaRPr lang="es-ES" sz="2000"/>
        </a:p>
      </dgm:t>
    </dgm:pt>
    <dgm:pt modelId="{E8876D48-1B82-44E9-A890-9CEE1E740717}" type="sibTrans" cxnId="{4295B46C-F812-4952-8D96-7670EB827785}">
      <dgm:prSet/>
      <dgm:spPr/>
      <dgm:t>
        <a:bodyPr/>
        <a:lstStyle/>
        <a:p>
          <a:endParaRPr lang="es-ES" sz="20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r>
            <a:rPr lang="ro-RO" sz="2000" b="1" i="0" dirty="0">
              <a:effectLst>
                <a:outerShdw blurRad="38100" dist="38100" dir="2700000" algn="tl">
                  <a:srgbClr val="000000">
                    <a:alpha val="43137"/>
                  </a:srgbClr>
                </a:outerShdw>
              </a:effectLst>
            </a:rPr>
            <a:t>A avea aceeași simțire</a:t>
          </a:r>
          <a:endParaRPr lang="es-ES" sz="2000" b="1" i="0" dirty="0">
            <a:effectLst>
              <a:outerShdw blurRad="38100" dist="38100" dir="2700000" algn="tl">
                <a:srgbClr val="000000">
                  <a:alpha val="43137"/>
                </a:srgbClr>
              </a:outerShdw>
            </a:effectLst>
          </a:endParaRPr>
        </a:p>
      </dgm:t>
    </dgm:pt>
    <dgm:pt modelId="{DCBCEBDD-0D69-4D26-ABDC-FF356676ED89}" type="parTrans" cxnId="{A06E8EEA-4B86-4909-B2BE-1D44C003238A}">
      <dgm:prSet/>
      <dgm:spPr/>
      <dgm:t>
        <a:bodyPr/>
        <a:lstStyle/>
        <a:p>
          <a:endParaRPr lang="es-ES" sz="2000"/>
        </a:p>
      </dgm:t>
    </dgm:pt>
    <dgm:pt modelId="{983C17E3-2632-428F-B392-408AB5BECCA3}" type="sibTrans" cxnId="{A06E8EEA-4B86-4909-B2BE-1D44C003238A}">
      <dgm:prSet/>
      <dgm:spPr/>
      <dgm:t>
        <a:bodyPr/>
        <a:lstStyle/>
        <a:p>
          <a:endParaRPr lang="es-ES" sz="20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ro-RO" sz="1800" b="1" dirty="0"/>
            <a:t>Îi încurajează să studieze și să imite viața model a lui Hristos</a:t>
          </a:r>
          <a:endParaRPr lang="es-ES" sz="1800" dirty="0"/>
        </a:p>
      </dgm:t>
    </dgm:pt>
    <dgm:pt modelId="{38E44033-10BD-49FB-91FC-8681A76742E5}" type="parTrans" cxnId="{17C8008B-DB9F-456F-8D8A-BF689D3413F6}">
      <dgm:prSet/>
      <dgm:spPr/>
      <dgm:t>
        <a:bodyPr/>
        <a:lstStyle/>
        <a:p>
          <a:endParaRPr lang="es-ES" sz="2000"/>
        </a:p>
      </dgm:t>
    </dgm:pt>
    <dgm:pt modelId="{F6EF2498-00B4-4CA2-90F2-B870C0340A93}" type="sibTrans" cxnId="{17C8008B-DB9F-456F-8D8A-BF689D3413F6}">
      <dgm:prSet/>
      <dgm:spPr/>
      <dgm:t>
        <a:bodyPr/>
        <a:lstStyle/>
        <a:p>
          <a:endParaRPr lang="es-ES" sz="20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ro-RO" sz="1800" b="1" dirty="0"/>
            <a:t>Dragostea lor pentru Hristos exercită o putere stimulatoare asupra minților lor</a:t>
          </a:r>
          <a:endParaRPr lang="es-ES" sz="1800" dirty="0"/>
        </a:p>
      </dgm:t>
    </dgm:pt>
    <dgm:pt modelId="{32011D1C-DB4D-4596-950C-9741D603101C}" type="parTrans" cxnId="{732490F2-E54B-4E84-8AA3-445DEDCBBC5D}">
      <dgm:prSet/>
      <dgm:spPr/>
      <dgm:t>
        <a:bodyPr/>
        <a:lstStyle/>
        <a:p>
          <a:endParaRPr lang="es-ES" sz="2000"/>
        </a:p>
      </dgm:t>
    </dgm:pt>
    <dgm:pt modelId="{6750EB8B-7579-41B3-9A67-910D9AB8101E}" type="sibTrans" cxnId="{732490F2-E54B-4E84-8AA3-445DEDCBBC5D}">
      <dgm:prSet/>
      <dgm:spPr/>
      <dgm:t>
        <a:bodyPr/>
        <a:lstStyle/>
        <a:p>
          <a:endParaRPr lang="es-ES" sz="20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it-IT" sz="1800" b="1" dirty="0"/>
            <a:t>Ei trebuie să se supună controlului Duhului</a:t>
          </a:r>
          <a:endParaRPr lang="es-ES" sz="1800" dirty="0"/>
        </a:p>
      </dgm:t>
    </dgm:pt>
    <dgm:pt modelId="{4298B1E7-9979-4D7F-891D-EBE67C9D33A8}" type="parTrans" cxnId="{FE2BE666-D7E4-4245-A6EE-4DA2CBEBD80B}">
      <dgm:prSet/>
      <dgm:spPr/>
      <dgm:t>
        <a:bodyPr/>
        <a:lstStyle/>
        <a:p>
          <a:endParaRPr lang="es-ES" sz="2000"/>
        </a:p>
      </dgm:t>
    </dgm:pt>
    <dgm:pt modelId="{4B1B8985-36A4-4563-9E8D-C05BE95F10C3}" type="sibTrans" cxnId="{FE2BE666-D7E4-4245-A6EE-4DA2CBEBD80B}">
      <dgm:prSet/>
      <dgm:spPr/>
      <dgm:t>
        <a:bodyPr/>
        <a:lstStyle/>
        <a:p>
          <a:endParaRPr lang="es-ES" sz="20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ro-RO" sz="1800" b="1" dirty="0"/>
            <a:t>Acestea ar trebui să reflecte emoțiile tandre și calde ale afecțiunii umane.</a:t>
          </a:r>
          <a:endParaRPr lang="es-ES" sz="1800" dirty="0"/>
        </a:p>
      </dgm:t>
    </dgm:pt>
    <dgm:pt modelId="{6FD8A6BF-FF8D-4EF6-9F29-EB11625F012A}" type="parTrans" cxnId="{B2903920-FFF7-4830-A952-D33880BEA88B}">
      <dgm:prSet/>
      <dgm:spPr/>
      <dgm:t>
        <a:bodyPr/>
        <a:lstStyle/>
        <a:p>
          <a:endParaRPr lang="es-ES" sz="2000"/>
        </a:p>
      </dgm:t>
    </dgm:pt>
    <dgm:pt modelId="{6826BB39-2AD7-4336-83BF-3DF9A3A2AB2B}" type="sibTrans" cxnId="{B2903920-FFF7-4830-A952-D33880BEA88B}">
      <dgm:prSet/>
      <dgm:spPr/>
      <dgm:t>
        <a:bodyPr/>
        <a:lstStyle/>
        <a:p>
          <a:endParaRPr lang="es-ES" sz="20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ro-RO" sz="1800" b="1" dirty="0"/>
            <a:t>Să demonstreze prezența unei afecțiuni autentice prin acte individuale de milă.</a:t>
          </a:r>
          <a:endParaRPr lang="es-ES" sz="1800" dirty="0"/>
        </a:p>
      </dgm:t>
    </dgm:pt>
    <dgm:pt modelId="{9BD2FB5B-3614-475E-8815-5038F12C926D}" type="parTrans" cxnId="{CD97C8FC-188B-4712-A43B-EC7744E2FE21}">
      <dgm:prSet/>
      <dgm:spPr/>
      <dgm:t>
        <a:bodyPr/>
        <a:lstStyle/>
        <a:p>
          <a:endParaRPr lang="es-ES" sz="2000"/>
        </a:p>
      </dgm:t>
    </dgm:pt>
    <dgm:pt modelId="{DF479058-5044-4E96-8B85-AF2EBB35446D}" type="sibTrans" cxnId="{CD97C8FC-188B-4712-A43B-EC7744E2FE21}">
      <dgm:prSet/>
      <dgm:spPr/>
      <dgm:t>
        <a:bodyPr/>
        <a:lstStyle/>
        <a:p>
          <a:endParaRPr lang="es-ES" sz="20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buNone/>
          </a:pPr>
          <a:r>
            <a:rPr lang="it-IT" sz="1800" b="1" dirty="0"/>
            <a:t>Iubirea reciprocă face ca gândurile să fie similare și duce la acțiuni comune.</a:t>
          </a:r>
          <a:endParaRPr lang="es-ES" sz="1800" dirty="0"/>
        </a:p>
      </dgm:t>
    </dgm:pt>
    <dgm:pt modelId="{166C417D-3E36-4E80-8674-EFA5487D2F26}" type="parTrans" cxnId="{74EEFF8F-6E44-41E9-B611-FAE86F3CFFFA}">
      <dgm:prSet/>
      <dgm:spPr/>
      <dgm:t>
        <a:bodyPr/>
        <a:lstStyle/>
        <a:p>
          <a:endParaRPr lang="es-ES" sz="2000"/>
        </a:p>
      </dgm:t>
    </dgm:pt>
    <dgm:pt modelId="{45CC6CB3-E203-48BB-A304-9E17139D704F}" type="sibTrans" cxnId="{74EEFF8F-6E44-41E9-B611-FAE86F3CFFFA}">
      <dgm:prSet/>
      <dgm:spPr/>
      <dgm:t>
        <a:bodyPr/>
        <a:lstStyle/>
        <a:p>
          <a:endParaRPr lang="es-ES" sz="2000"/>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r>
            <a:rPr lang="ro-RO" sz="1800" b="1" dirty="0">
              <a:solidFill>
                <a:schemeClr val="bg1"/>
              </a:solidFill>
              <a:effectLst>
                <a:outerShdw blurRad="38100" dist="38100" dir="2700000" algn="tl">
                  <a:srgbClr val="000000">
                    <a:alpha val="43137"/>
                  </a:srgbClr>
                </a:outerShdw>
              </a:effectLst>
            </a:rPr>
            <a:t>A renunțat la prerogativele divine </a:t>
          </a:r>
          <a:r>
            <a:rPr lang="es-ES" sz="1800" b="1" dirty="0">
              <a:solidFill>
                <a:schemeClr val="bg1"/>
              </a:solidFill>
              <a:effectLst>
                <a:outerShdw blurRad="38100" dist="38100" dir="2700000" algn="tl">
                  <a:srgbClr val="000000">
                    <a:alpha val="43137"/>
                  </a:srgbClr>
                </a:outerShdw>
              </a:effectLst>
            </a:rPr>
            <a:t>(Flp. 2:6)</a:t>
          </a: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r>
            <a:rPr lang="ro-RO" sz="1800" b="1" dirty="0">
              <a:solidFill>
                <a:schemeClr val="bg1"/>
              </a:solidFill>
              <a:effectLst>
                <a:outerShdw blurRad="38100" dist="38100" dir="2700000" algn="tl">
                  <a:srgbClr val="000000">
                    <a:alpha val="43137"/>
                  </a:srgbClr>
                </a:outerShdw>
              </a:effectLst>
            </a:rPr>
            <a:t>S-a făcut om pentru a sluji </a:t>
          </a:r>
          <a:r>
            <a:rPr lang="es-ES" sz="1800" b="1" dirty="0">
              <a:solidFill>
                <a:schemeClr val="bg1"/>
              </a:solidFill>
              <a:effectLst>
                <a:outerShdw blurRad="38100" dist="38100" dir="2700000" algn="tl">
                  <a:srgbClr val="000000">
                    <a:alpha val="43137"/>
                  </a:srgbClr>
                </a:outerShdw>
              </a:effectLst>
            </a:rPr>
            <a:t>(Flp. 2:7)</a:t>
          </a: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ro-RO" sz="1800" b="1" dirty="0">
              <a:solidFill>
                <a:schemeClr val="bg1"/>
              </a:solidFill>
              <a:effectLst>
                <a:outerShdw blurRad="38100" dist="38100" dir="2700000" algn="tl">
                  <a:srgbClr val="000000">
                    <a:alpha val="43137"/>
                  </a:srgbClr>
                </a:outerShdw>
              </a:effectLst>
            </a:rPr>
            <a:t>A ascultat cu umilință în tot</a:t>
          </a:r>
          <a:r>
            <a:rPr lang="es-ES" sz="1800" b="1" dirty="0">
              <a:solidFill>
                <a:schemeClr val="bg1"/>
              </a:solidFill>
              <a:effectLst>
                <a:outerShdw blurRad="38100" dist="38100" dir="2700000" algn="tl">
                  <a:srgbClr val="000000">
                    <a:alpha val="43137"/>
                  </a:srgbClr>
                </a:outerShdw>
              </a:effectLst>
            </a:rPr>
            <a:t>, </a:t>
          </a:r>
          <a:r>
            <a:rPr lang="ro-RO" sz="1800" b="1" dirty="0">
              <a:solidFill>
                <a:schemeClr val="bg1"/>
              </a:solidFill>
              <a:effectLst>
                <a:outerShdw blurRad="38100" dist="38100" dir="2700000" algn="tl">
                  <a:srgbClr val="000000">
                    <a:alpha val="43137"/>
                  </a:srgbClr>
                </a:outerShdw>
              </a:effectLst>
            </a:rPr>
            <a:t>până la moarte </a:t>
          </a:r>
          <a:r>
            <a:rPr lang="es-ES" sz="1800" b="1" dirty="0">
              <a:solidFill>
                <a:schemeClr val="bg1"/>
              </a:solidFill>
              <a:effectLst>
                <a:outerShdw blurRad="38100" dist="38100" dir="2700000" algn="tl">
                  <a:srgbClr val="000000">
                    <a:alpha val="43137"/>
                  </a:srgbClr>
                </a:outerShdw>
              </a:effectLst>
            </a:rPr>
            <a:t>(Flp. 2:8)</a:t>
          </a: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553530" y="-3908581"/>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ro-RO" sz="1800" b="1" kern="1200" dirty="0"/>
            <a:t>Îi încurajează să studieze și să imite viața model a lui Hristos</a:t>
          </a:r>
          <a:endParaRPr lang="es-ES" sz="1800" kern="1200" dirty="0"/>
        </a:p>
      </dsp:txBody>
      <dsp:txXfrm rot="-5400000">
        <a:off x="3616083" y="49153"/>
        <a:ext cx="8270182" cy="375000"/>
      </dsp:txXfrm>
    </dsp:sp>
    <dsp:sp modelId="{F345F0DC-739B-4912-85FD-798D40B447B8}">
      <dsp:nvSpPr>
        <dsp:cNvPr id="0" name=""/>
        <dsp:cNvSpPr/>
      </dsp:nvSpPr>
      <dsp:spPr>
        <a:xfrm>
          <a:off x="0" y="810"/>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ro-RO" sz="2000" b="1" i="0" kern="1200" dirty="0">
              <a:effectLst>
                <a:outerShdw blurRad="38100" dist="38100" dir="2700000" algn="tl">
                  <a:srgbClr val="000000">
                    <a:alpha val="43137"/>
                  </a:srgbClr>
                </a:outerShdw>
              </a:effectLst>
            </a:rPr>
            <a:t>Îndemnarea în Hristos</a:t>
          </a:r>
          <a:endParaRPr lang="es-ES" sz="2000" b="1" i="0" kern="1200" dirty="0">
            <a:effectLst>
              <a:outerShdw blurRad="38100" dist="38100" dir="2700000" algn="tl">
                <a:srgbClr val="000000">
                  <a:alpha val="43137"/>
                </a:srgbClr>
              </a:outerShdw>
            </a:effectLst>
          </a:endParaRPr>
        </a:p>
      </dsp:txBody>
      <dsp:txXfrm>
        <a:off x="23026" y="23836"/>
        <a:ext cx="3577860" cy="425634"/>
      </dsp:txXfrm>
    </dsp:sp>
    <dsp:sp modelId="{70AE16FB-1CA3-4D95-8532-67B1C21F24F5}">
      <dsp:nvSpPr>
        <dsp:cNvPr id="0" name=""/>
        <dsp:cNvSpPr/>
      </dsp:nvSpPr>
      <dsp:spPr>
        <a:xfrm rot="5400000">
          <a:off x="7543886" y="-3413310"/>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ro-RO" sz="1800" b="1" kern="1200" dirty="0"/>
            <a:t>Dragostea lor pentru Hristos exercită o putere stimulatoare asupra minților lor</a:t>
          </a:r>
          <a:endParaRPr lang="es-ES" sz="1800" kern="1200" dirty="0"/>
        </a:p>
      </dsp:txBody>
      <dsp:txXfrm rot="-5400000">
        <a:off x="3606439" y="544424"/>
        <a:ext cx="8270182" cy="375000"/>
      </dsp:txXfrm>
    </dsp:sp>
    <dsp:sp modelId="{38A2E8CB-CFE4-465A-8900-6ABEE3E03BF6}">
      <dsp:nvSpPr>
        <dsp:cNvPr id="0" name=""/>
        <dsp:cNvSpPr/>
      </dsp:nvSpPr>
      <dsp:spPr>
        <a:xfrm>
          <a:off x="0" y="496081"/>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ro-RO" sz="2000" b="1" i="0" kern="1200" dirty="0">
              <a:effectLst>
                <a:outerShdw blurRad="38100" dist="38100" dir="2700000" algn="tl">
                  <a:srgbClr val="000000">
                    <a:alpha val="43137"/>
                  </a:srgbClr>
                </a:outerShdw>
              </a:effectLst>
            </a:rPr>
            <a:t>Mângâierea în dragoste</a:t>
          </a:r>
          <a:endParaRPr lang="es-ES" sz="2000" b="1" i="0" kern="1200" dirty="0">
            <a:effectLst>
              <a:outerShdw blurRad="38100" dist="38100" dir="2700000" algn="tl">
                <a:srgbClr val="000000">
                  <a:alpha val="43137"/>
                </a:srgbClr>
              </a:outerShdw>
            </a:effectLst>
          </a:endParaRPr>
        </a:p>
      </dsp:txBody>
      <dsp:txXfrm>
        <a:off x="23026" y="519107"/>
        <a:ext cx="3577860" cy="425634"/>
      </dsp:txXfrm>
    </dsp:sp>
    <dsp:sp modelId="{A07AF936-934C-43B9-9E11-CB036ADFDB92}">
      <dsp:nvSpPr>
        <dsp:cNvPr id="0" name=""/>
        <dsp:cNvSpPr/>
      </dsp:nvSpPr>
      <dsp:spPr>
        <a:xfrm rot="5400000">
          <a:off x="7543886" y="-2918039"/>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it-IT" sz="1800" b="1" kern="1200" dirty="0"/>
            <a:t>Ei trebuie să se supună controlului Duhului</a:t>
          </a:r>
          <a:endParaRPr lang="es-ES" sz="1800" kern="1200" dirty="0"/>
        </a:p>
      </dsp:txBody>
      <dsp:txXfrm rot="-5400000">
        <a:off x="3606439" y="1039695"/>
        <a:ext cx="8270182" cy="375000"/>
      </dsp:txXfrm>
    </dsp:sp>
    <dsp:sp modelId="{225F09F4-9F2B-4BA9-BFC5-4949A0E5B0A4}">
      <dsp:nvSpPr>
        <dsp:cNvPr id="0" name=""/>
        <dsp:cNvSpPr/>
      </dsp:nvSpPr>
      <dsp:spPr>
        <a:xfrm>
          <a:off x="0" y="991352"/>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ro-RO" sz="2000" b="1" i="0" kern="1200" dirty="0">
              <a:effectLst>
                <a:outerShdw blurRad="38100" dist="38100" dir="2700000" algn="tl">
                  <a:srgbClr val="000000">
                    <a:alpha val="43137"/>
                  </a:srgbClr>
                </a:outerShdw>
              </a:effectLst>
            </a:rPr>
            <a:t>Legătura Duhului</a:t>
          </a:r>
          <a:endParaRPr lang="es-ES" sz="2000" b="1" i="0" kern="1200" dirty="0">
            <a:effectLst>
              <a:outerShdw blurRad="38100" dist="38100" dir="2700000" algn="tl">
                <a:srgbClr val="000000">
                  <a:alpha val="43137"/>
                </a:srgbClr>
              </a:outerShdw>
            </a:effectLst>
          </a:endParaRPr>
        </a:p>
      </dsp:txBody>
      <dsp:txXfrm>
        <a:off x="23026" y="1014378"/>
        <a:ext cx="3577860" cy="425634"/>
      </dsp:txXfrm>
    </dsp:sp>
    <dsp:sp modelId="{A95744FE-A75C-42EE-A600-0978F5810D02}">
      <dsp:nvSpPr>
        <dsp:cNvPr id="0" name=""/>
        <dsp:cNvSpPr/>
      </dsp:nvSpPr>
      <dsp:spPr>
        <a:xfrm rot="5400000">
          <a:off x="7543886" y="-2422768"/>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ro-RO" sz="1800" b="1" kern="1200" dirty="0"/>
            <a:t>Acestea ar trebui să reflecte emoțiile tandre și calde ale afecțiunii umane.</a:t>
          </a:r>
          <a:endParaRPr lang="es-ES" sz="1800" kern="1200" dirty="0"/>
        </a:p>
      </dsp:txBody>
      <dsp:txXfrm rot="-5400000">
        <a:off x="3606439" y="1534966"/>
        <a:ext cx="8270182" cy="375000"/>
      </dsp:txXfrm>
    </dsp:sp>
    <dsp:sp modelId="{C254F32F-86CA-4E99-979B-AF9096E5D968}">
      <dsp:nvSpPr>
        <dsp:cNvPr id="0" name=""/>
        <dsp:cNvSpPr/>
      </dsp:nvSpPr>
      <dsp:spPr>
        <a:xfrm>
          <a:off x="0" y="1486623"/>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ro-RO" sz="2000" b="1" i="0" kern="1200" dirty="0">
              <a:effectLst>
                <a:outerShdw blurRad="38100" dist="38100" dir="2700000" algn="tl">
                  <a:srgbClr val="000000">
                    <a:alpha val="43137"/>
                  </a:srgbClr>
                </a:outerShdw>
              </a:effectLst>
            </a:rPr>
            <a:t>Afecțiunea (sau compasiunea)</a:t>
          </a:r>
          <a:endParaRPr lang="es-ES" sz="2000" b="1" i="0" kern="1200" dirty="0">
            <a:effectLst>
              <a:outerShdw blurRad="38100" dist="38100" dir="2700000" algn="tl">
                <a:srgbClr val="000000">
                  <a:alpha val="43137"/>
                </a:srgbClr>
              </a:outerShdw>
            </a:effectLst>
          </a:endParaRPr>
        </a:p>
      </dsp:txBody>
      <dsp:txXfrm>
        <a:off x="23026" y="1509649"/>
        <a:ext cx="3577860" cy="425634"/>
      </dsp:txXfrm>
    </dsp:sp>
    <dsp:sp modelId="{E4276F12-D4D7-4759-9AAC-224505EC7F61}">
      <dsp:nvSpPr>
        <dsp:cNvPr id="0" name=""/>
        <dsp:cNvSpPr/>
      </dsp:nvSpPr>
      <dsp:spPr>
        <a:xfrm rot="5400000">
          <a:off x="7543886" y="-1927497"/>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ro-RO" sz="1800" b="1" kern="1200" dirty="0"/>
            <a:t>Să demonstreze prezența unei afecțiuni autentice prin acte individuale de milă.</a:t>
          </a:r>
          <a:endParaRPr lang="es-ES" sz="1800" kern="1200" dirty="0"/>
        </a:p>
      </dsp:txBody>
      <dsp:txXfrm rot="-5400000">
        <a:off x="3606439" y="2030237"/>
        <a:ext cx="8270182" cy="375000"/>
      </dsp:txXfrm>
    </dsp:sp>
    <dsp:sp modelId="{9F224E3E-D8F3-4E8C-94A2-5FFD1B0B6430}">
      <dsp:nvSpPr>
        <dsp:cNvPr id="0" name=""/>
        <dsp:cNvSpPr/>
      </dsp:nvSpPr>
      <dsp:spPr>
        <a:xfrm>
          <a:off x="0" y="1981894"/>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ro-RO" sz="2000" b="1" kern="1200" dirty="0">
              <a:effectLst>
                <a:outerShdw blurRad="38100" dist="38100" dir="2700000" algn="tl">
                  <a:srgbClr val="000000">
                    <a:alpha val="43137"/>
                  </a:srgbClr>
                </a:outerShdw>
              </a:effectLst>
            </a:rPr>
            <a:t>Mila</a:t>
          </a:r>
          <a:endParaRPr lang="es-ES" sz="2000" kern="1200" dirty="0">
            <a:effectLst>
              <a:outerShdw blurRad="38100" dist="38100" dir="2700000" algn="tl">
                <a:srgbClr val="000000">
                  <a:alpha val="43137"/>
                </a:srgbClr>
              </a:outerShdw>
            </a:effectLst>
          </a:endParaRPr>
        </a:p>
      </dsp:txBody>
      <dsp:txXfrm>
        <a:off x="23026" y="2004920"/>
        <a:ext cx="3577860" cy="425634"/>
      </dsp:txXfrm>
    </dsp:sp>
    <dsp:sp modelId="{0F736E9E-DC0F-41A1-89FA-11AAAE29D790}">
      <dsp:nvSpPr>
        <dsp:cNvPr id="0" name=""/>
        <dsp:cNvSpPr/>
      </dsp:nvSpPr>
      <dsp:spPr>
        <a:xfrm rot="5400000">
          <a:off x="7543886" y="-1432226"/>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it-IT" sz="1800" b="1" kern="1200" dirty="0"/>
            <a:t>Iubirea reciprocă face ca gândurile să fie similare și duce la acțiuni comune.</a:t>
          </a:r>
          <a:endParaRPr lang="es-ES" sz="1800" kern="1200" dirty="0"/>
        </a:p>
      </dsp:txBody>
      <dsp:txXfrm rot="-5400000">
        <a:off x="3606439" y="2525508"/>
        <a:ext cx="8270182" cy="375000"/>
      </dsp:txXfrm>
    </dsp:sp>
    <dsp:sp modelId="{D322E446-1E18-40C5-B54D-DBDC6663ED62}">
      <dsp:nvSpPr>
        <dsp:cNvPr id="0" name=""/>
        <dsp:cNvSpPr/>
      </dsp:nvSpPr>
      <dsp:spPr>
        <a:xfrm>
          <a:off x="0" y="247716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ro-RO" sz="2000" b="1" i="0" kern="1200" dirty="0">
              <a:effectLst>
                <a:outerShdw blurRad="38100" dist="38100" dir="2700000" algn="tl">
                  <a:srgbClr val="000000">
                    <a:alpha val="43137"/>
                  </a:srgbClr>
                </a:outerShdw>
              </a:effectLst>
            </a:rPr>
            <a:t>A avea aceeași simțire</a:t>
          </a:r>
          <a:endParaRPr lang="es-ES" sz="2000" b="1" i="0" kern="1200" dirty="0">
            <a:effectLst>
              <a:outerShdw blurRad="38100" dist="38100" dir="2700000" algn="tl">
                <a:srgbClr val="000000">
                  <a:alpha val="43137"/>
                </a:srgbClr>
              </a:outerShdw>
            </a:effectLst>
          </a:endParaRPr>
        </a:p>
      </dsp:txBody>
      <dsp:txXfrm>
        <a:off x="23026" y="250019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2" cy="1395652"/>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6" y="0"/>
          <a:ext cx="6588803"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dirty="0">
              <a:solidFill>
                <a:schemeClr val="bg1"/>
              </a:solidFill>
              <a:effectLst>
                <a:outerShdw blurRad="38100" dist="38100" dir="2700000" algn="tl">
                  <a:srgbClr val="000000">
                    <a:alpha val="43137"/>
                  </a:srgbClr>
                </a:outerShdw>
              </a:effectLst>
            </a:rPr>
            <a:t>A renunțat la prerogativele divine </a:t>
          </a:r>
          <a:r>
            <a:rPr lang="es-ES" sz="1800" b="1" kern="1200" dirty="0">
              <a:solidFill>
                <a:schemeClr val="bg1"/>
              </a:solidFill>
              <a:effectLst>
                <a:outerShdw blurRad="38100" dist="38100" dir="2700000" algn="tl">
                  <a:srgbClr val="000000">
                    <a:alpha val="43137"/>
                  </a:srgbClr>
                </a:outerShdw>
              </a:effectLst>
            </a:rPr>
            <a:t>(Flp. 2:6)</a:t>
          </a:r>
        </a:p>
      </dsp:txBody>
      <dsp:txXfrm>
        <a:off x="697826" y="0"/>
        <a:ext cx="6588803"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6" y="418696"/>
          <a:ext cx="6588803"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dirty="0">
              <a:solidFill>
                <a:schemeClr val="bg1"/>
              </a:solidFill>
              <a:effectLst>
                <a:outerShdw blurRad="38100" dist="38100" dir="2700000" algn="tl">
                  <a:srgbClr val="000000">
                    <a:alpha val="43137"/>
                  </a:srgbClr>
                </a:outerShdw>
              </a:effectLst>
            </a:rPr>
            <a:t>S-a făcut om pentru a sluji </a:t>
          </a:r>
          <a:r>
            <a:rPr lang="es-ES" sz="1800" b="1" kern="1200" dirty="0">
              <a:solidFill>
                <a:schemeClr val="bg1"/>
              </a:solidFill>
              <a:effectLst>
                <a:outerShdw blurRad="38100" dist="38100" dir="2700000" algn="tl">
                  <a:srgbClr val="000000">
                    <a:alpha val="43137"/>
                  </a:srgbClr>
                </a:outerShdw>
              </a:effectLst>
            </a:rPr>
            <a:t>(Flp. 2:7)</a:t>
          </a:r>
        </a:p>
      </dsp:txBody>
      <dsp:txXfrm>
        <a:off x="697826" y="418696"/>
        <a:ext cx="6588803"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6" y="837391"/>
          <a:ext cx="6588803"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dirty="0">
              <a:solidFill>
                <a:schemeClr val="bg1"/>
              </a:solidFill>
              <a:effectLst>
                <a:outerShdw blurRad="38100" dist="38100" dir="2700000" algn="tl">
                  <a:srgbClr val="000000">
                    <a:alpha val="43137"/>
                  </a:srgbClr>
                </a:outerShdw>
              </a:effectLst>
            </a:rPr>
            <a:t>A ascultat cu umilință în tot</a:t>
          </a:r>
          <a:r>
            <a:rPr lang="es-ES" sz="1800" b="1" kern="1200" dirty="0">
              <a:solidFill>
                <a:schemeClr val="bg1"/>
              </a:solidFill>
              <a:effectLst>
                <a:outerShdw blurRad="38100" dist="38100" dir="2700000" algn="tl">
                  <a:srgbClr val="000000">
                    <a:alpha val="43137"/>
                  </a:srgbClr>
                </a:outerShdw>
              </a:effectLst>
            </a:rPr>
            <a:t>, </a:t>
          </a:r>
          <a:r>
            <a:rPr lang="ro-RO" sz="1800" b="1" kern="1200" dirty="0">
              <a:solidFill>
                <a:schemeClr val="bg1"/>
              </a:solidFill>
              <a:effectLst>
                <a:outerShdw blurRad="38100" dist="38100" dir="2700000" algn="tl">
                  <a:srgbClr val="000000">
                    <a:alpha val="43137"/>
                  </a:srgbClr>
                </a:outerShdw>
              </a:effectLst>
            </a:rPr>
            <a:t>până la moarte </a:t>
          </a:r>
          <a:r>
            <a:rPr lang="es-ES" sz="1800" b="1" kern="1200" dirty="0">
              <a:solidFill>
                <a:schemeClr val="bg1"/>
              </a:solidFill>
              <a:effectLst>
                <a:outerShdw blurRad="38100" dist="38100" dir="2700000" algn="tl">
                  <a:srgbClr val="000000">
                    <a:alpha val="43137"/>
                  </a:srgbClr>
                </a:outerShdw>
              </a:effectLst>
            </a:rPr>
            <a:t>(Flp. 2:8)</a:t>
          </a:r>
        </a:p>
      </dsp:txBody>
      <dsp:txXfrm>
        <a:off x="697826" y="837391"/>
        <a:ext cx="6588803"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7.jpg"/><Relationship Id="rId4" Type="http://schemas.openxmlformats.org/officeDocument/2006/relationships/diagramLayout" Target="../diagrams/layout2.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4747306" y="653615"/>
            <a:ext cx="6701945" cy="5540004"/>
          </a:xfrm>
          <a:prstGeom prst="rect">
            <a:avLst/>
          </a:prstGeom>
          <a:effectLst>
            <a:innerShdw blurRad="114300">
              <a:prstClr val="black"/>
            </a:innerShdw>
          </a:effectLst>
        </p:spPr>
      </p:pic>
      <p:grpSp>
        <p:nvGrpSpPr>
          <p:cNvPr id="16" name="Group 15">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uadroTexto 3">
            <a:extLst>
              <a:ext uri="{FF2B5EF4-FFF2-40B4-BE49-F238E27FC236}">
                <a16:creationId xmlns:a16="http://schemas.microsoft.com/office/drawing/2014/main" id="{6415CBA3-9C44-F04E-6668-25186D216C97}"/>
              </a:ext>
            </a:extLst>
          </p:cNvPr>
          <p:cNvSpPr txBox="1"/>
          <p:nvPr/>
        </p:nvSpPr>
        <p:spPr>
          <a:xfrm>
            <a:off x="718433" y="1060825"/>
            <a:ext cx="3982294" cy="4305986"/>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algn="ctr"/>
            <a:r>
              <a:rPr lang="ro-RO"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UNITATE PRIN SMERENIE</a:t>
            </a:r>
            <a:endParaRPr lang="es-ES"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B6065132-5AA6-D4FB-DFA9-29B98F2F98C6}"/>
              </a:ext>
            </a:extLst>
          </p:cNvPr>
          <p:cNvSpPr txBox="1"/>
          <p:nvPr/>
        </p:nvSpPr>
        <p:spPr>
          <a:xfrm>
            <a:off x="648496" y="5886028"/>
            <a:ext cx="4096656" cy="369332"/>
          </a:xfrm>
          <a:prstGeom prst="rect">
            <a:avLst/>
          </a:prstGeom>
          <a:noFill/>
        </p:spPr>
        <p:txBody>
          <a:bodyPr wrap="square" rtlCol="0">
            <a:spAutoFit/>
          </a:bodyPr>
          <a:lstStyle/>
          <a:p>
            <a:pPr algn="ctr"/>
            <a:r>
              <a:rPr lang="ro-RO" b="1" dirty="0">
                <a:solidFill>
                  <a:schemeClr val="accent5">
                    <a:lumMod val="75000"/>
                  </a:schemeClr>
                </a:solidFill>
              </a:rPr>
              <a:t>Studiul</a:t>
            </a:r>
            <a:r>
              <a:rPr lang="es-ES" b="1" dirty="0">
                <a:solidFill>
                  <a:schemeClr val="accent5">
                    <a:lumMod val="75000"/>
                  </a:schemeClr>
                </a:solidFill>
              </a:rPr>
              <a:t> 4 </a:t>
            </a:r>
            <a:r>
              <a:rPr lang="ro-RO" b="1" dirty="0">
                <a:solidFill>
                  <a:schemeClr val="accent5">
                    <a:lumMod val="75000"/>
                  </a:schemeClr>
                </a:solidFill>
              </a:rPr>
              <a:t>pentru </a:t>
            </a:r>
            <a:r>
              <a:rPr lang="es-ES" b="1" dirty="0">
                <a:solidFill>
                  <a:schemeClr val="accent5">
                    <a:lumMod val="75000"/>
                  </a:schemeClr>
                </a:solidFill>
              </a:rPr>
              <a:t>24 </a:t>
            </a:r>
            <a:r>
              <a:rPr lang="ro-RO" b="1" dirty="0">
                <a:solidFill>
                  <a:schemeClr val="accent5">
                    <a:lumMod val="75000"/>
                  </a:schemeClr>
                </a:solidFill>
              </a:rPr>
              <a:t>ianuarie </a:t>
            </a:r>
            <a:r>
              <a:rPr lang="es-ES" b="1" dirty="0">
                <a:solidFill>
                  <a:schemeClr val="accent5">
                    <a:lumMod val="75000"/>
                  </a:schemeClr>
                </a:solidFill>
              </a:rPr>
              <a:t>2026</a:t>
            </a:r>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F248CD-B893-91ED-E0AD-668CD827F8EC}"/>
              </a:ext>
            </a:extLst>
          </p:cNvPr>
          <p:cNvSpPr txBox="1"/>
          <p:nvPr/>
        </p:nvSpPr>
        <p:spPr>
          <a:xfrm>
            <a:off x="1969770" y="1056174"/>
            <a:ext cx="7993380" cy="4401205"/>
          </a:xfrm>
          <a:prstGeom prst="rect">
            <a:avLst/>
          </a:prstGeom>
          <a:noFill/>
        </p:spPr>
        <p:txBody>
          <a:bodyPr wrap="square">
            <a:spAutoFit/>
          </a:bodyPr>
          <a:lstStyle/>
          <a:p>
            <a:pPr>
              <a:spcBef>
                <a:spcPts val="600"/>
              </a:spcBef>
            </a:pPr>
            <a:r>
              <a:rPr lang="es-ES" sz="2800" b="1" dirty="0">
                <a:latin typeface="Constantia" panose="02030602050306030303" pitchFamily="18" charset="0"/>
              </a:rPr>
              <a:t>“Dumnezeu îi permite fiecărei ființe umane să-și exercite individualitatea. El dorește ca nimeni să nu își supună mintea minții unui alt muritor. Cei care doresc să fie transformați în minte și caracter nu trebuie să se uite la oameni, ci la Exemplul divin. Dumnezeu face invitația: „Să aveți în voi gândul care era și în Hristos Isus!” Prin convertire și transformare, oamenii trebuie să primească felul de a gândi al Domnului Hristos.”</a:t>
            </a:r>
          </a:p>
        </p:txBody>
      </p:sp>
      <p:sp>
        <p:nvSpPr>
          <p:cNvPr id="4" name="CuadroTexto 3">
            <a:extLst>
              <a:ext uri="{FF2B5EF4-FFF2-40B4-BE49-F238E27FC236}">
                <a16:creationId xmlns:a16="http://schemas.microsoft.com/office/drawing/2014/main" id="{4AFEA4C1-B5BE-FFC2-BBB6-28B6D435CA7A}"/>
              </a:ext>
            </a:extLst>
          </p:cNvPr>
          <p:cNvSpPr txBox="1"/>
          <p:nvPr/>
        </p:nvSpPr>
        <p:spPr>
          <a:xfrm>
            <a:off x="6448534" y="5539472"/>
            <a:ext cx="3764171" cy="338554"/>
          </a:xfrm>
          <a:prstGeom prst="rect">
            <a:avLst/>
          </a:prstGeom>
          <a:noFill/>
        </p:spPr>
        <p:txBody>
          <a:bodyPr wrap="none" rtlCol="0">
            <a:spAutoFit/>
          </a:bodyPr>
          <a:lstStyle/>
          <a:p>
            <a:pPr algn="r"/>
            <a:r>
              <a:rPr lang="es-ES" sz="1600" b="1" dirty="0"/>
              <a:t>E. G. W. (</a:t>
            </a:r>
            <a:r>
              <a:rPr lang="en-US" sz="1600" b="1" dirty="0"/>
              <a:t>That I May Know Him, p. 134</a:t>
            </a:r>
            <a:r>
              <a:rPr lang="es-ES" sz="1600" b="1" dirty="0"/>
              <a:t>)</a:t>
            </a:r>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283391" y="705177"/>
            <a:ext cx="5958672" cy="470898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“faceți-mi bucuria deplină și aveți o simțire, o dragoste, un suflet și un gând”</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Filipen</a:t>
            </a:r>
            <a:r>
              <a:rPr kumimoji="0" lang="ro-RO"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i</a:t>
            </a:r>
            <a:r>
              <a:rPr kumimoji="0" lang="es-E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2:2</a:t>
            </a:r>
          </a:p>
        </p:txBody>
      </p:sp>
    </p:spTree>
    <p:extLst>
      <p:ext uri="{BB962C8B-B14F-4D97-AF65-F5344CB8AC3E}">
        <p14:creationId xmlns:p14="http://schemas.microsoft.com/office/powerpoint/2010/main" val="415618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36CCBA-2CE8-5143-1017-A7A024C41AA9}"/>
              </a:ext>
            </a:extLst>
          </p:cNvPr>
          <p:cNvSpPr txBox="1"/>
          <p:nvPr/>
        </p:nvSpPr>
        <p:spPr>
          <a:xfrm>
            <a:off x="5972549" y="3994473"/>
            <a:ext cx="5953125"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3000"/>
              </a:spcBef>
            </a:pPr>
            <a:r>
              <a:rPr lang="ro-RO" sz="2000" b="1" dirty="0">
                <a:solidFill>
                  <a:srgbClr val="B92F00"/>
                </a:solidFill>
              </a:rPr>
              <a:t>Originea dezbinării </a:t>
            </a:r>
            <a:r>
              <a:rPr lang="es-ES" sz="2000" b="1" dirty="0">
                <a:solidFill>
                  <a:srgbClr val="B92F00"/>
                </a:solidFill>
              </a:rPr>
              <a:t>(Filipen</a:t>
            </a:r>
            <a:r>
              <a:rPr lang="ro-RO" sz="2000" b="1" dirty="0">
                <a:solidFill>
                  <a:srgbClr val="B92F00"/>
                </a:solidFill>
              </a:rPr>
              <a:t>i</a:t>
            </a:r>
            <a:r>
              <a:rPr lang="es-ES" sz="2000" b="1" dirty="0">
                <a:solidFill>
                  <a:srgbClr val="B92F00"/>
                </a:solidFill>
              </a:rPr>
              <a:t> 2:1-3a)</a:t>
            </a:r>
          </a:p>
          <a:p>
            <a:pPr>
              <a:spcBef>
                <a:spcPts val="3000"/>
              </a:spcBef>
            </a:pPr>
            <a:r>
              <a:rPr lang="ro-RO" sz="2000" b="1" dirty="0">
                <a:solidFill>
                  <a:srgbClr val="008496"/>
                </a:solidFill>
              </a:rPr>
              <a:t>Unitate prin smerenie </a:t>
            </a:r>
            <a:r>
              <a:rPr lang="es-ES" sz="2000" b="1" dirty="0">
                <a:solidFill>
                  <a:srgbClr val="008496"/>
                </a:solidFill>
              </a:rPr>
              <a:t>(Filipen</a:t>
            </a:r>
            <a:r>
              <a:rPr lang="ro-RO" sz="2000" b="1" dirty="0">
                <a:solidFill>
                  <a:srgbClr val="008496"/>
                </a:solidFill>
              </a:rPr>
              <a:t>i</a:t>
            </a:r>
            <a:r>
              <a:rPr lang="es-ES" sz="2000" b="1" dirty="0">
                <a:solidFill>
                  <a:srgbClr val="008496"/>
                </a:solidFill>
              </a:rPr>
              <a:t> 2:3b-4)</a:t>
            </a:r>
          </a:p>
          <a:p>
            <a:pPr>
              <a:spcBef>
                <a:spcPts val="3000"/>
              </a:spcBef>
            </a:pPr>
            <a:r>
              <a:rPr lang="ro-RO" sz="2000" b="1" dirty="0">
                <a:solidFill>
                  <a:srgbClr val="139E00"/>
                </a:solidFill>
              </a:rPr>
              <a:t>A gândi ca Isus </a:t>
            </a:r>
            <a:r>
              <a:rPr lang="es-ES" sz="2000" b="1" dirty="0">
                <a:solidFill>
                  <a:srgbClr val="139E00"/>
                </a:solidFill>
              </a:rPr>
              <a:t>(Filipen</a:t>
            </a:r>
            <a:r>
              <a:rPr lang="ro-RO" sz="2000" b="1" dirty="0">
                <a:solidFill>
                  <a:srgbClr val="139E00"/>
                </a:solidFill>
              </a:rPr>
              <a:t>i</a:t>
            </a:r>
            <a:r>
              <a:rPr lang="es-ES" sz="2000" b="1" dirty="0">
                <a:solidFill>
                  <a:srgbClr val="139E00"/>
                </a:solidFill>
              </a:rPr>
              <a:t> 2:5)</a:t>
            </a:r>
          </a:p>
          <a:p>
            <a:pPr>
              <a:spcBef>
                <a:spcPts val="3000"/>
              </a:spcBef>
            </a:pPr>
            <a:r>
              <a:rPr lang="ro-RO" sz="2000" b="1" dirty="0">
                <a:solidFill>
                  <a:srgbClr val="9800B9"/>
                </a:solidFill>
              </a:rPr>
              <a:t>Atitudinea lui Isus </a:t>
            </a:r>
            <a:r>
              <a:rPr lang="es-ES" sz="2000" b="1" dirty="0">
                <a:solidFill>
                  <a:srgbClr val="9800B9"/>
                </a:solidFill>
              </a:rPr>
              <a:t>(Filipen</a:t>
            </a:r>
            <a:r>
              <a:rPr lang="ro-RO" sz="2000" b="1" dirty="0">
                <a:solidFill>
                  <a:srgbClr val="9800B9"/>
                </a:solidFill>
              </a:rPr>
              <a:t>i</a:t>
            </a:r>
            <a:r>
              <a:rPr lang="es-ES" sz="2000" b="1" dirty="0">
                <a:solidFill>
                  <a:srgbClr val="9800B9"/>
                </a:solidFill>
              </a:rPr>
              <a:t> 2:6-8)</a:t>
            </a: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599" y="275191"/>
            <a:ext cx="6267450" cy="1323439"/>
          </a:xfrm>
          <a:prstGeom prst="rect">
            <a:avLst/>
          </a:prstGeom>
          <a:noFill/>
        </p:spPr>
        <p:txBody>
          <a:bodyPr wrap="square" rtlCol="0">
            <a:spAutoFit/>
          </a:bodyPr>
          <a:lstStyle/>
          <a:p>
            <a:pPr>
              <a:spcBef>
                <a:spcPts val="600"/>
              </a:spcBef>
            </a:pPr>
            <a:r>
              <a:rPr lang="es-ES" sz="2000" b="1" dirty="0"/>
              <a:t>Pavel tocmai i-a încurajat pe credincioșii din Filipi să rămână fermi în fața provocărilor vieții creștine. Le-a cerut să se comporte într-un mod demn de cetățeni cerești, punând accent pe unitate.</a:t>
            </a:r>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851860" y="8749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5298562" y="536222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298562" y="467358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298562" y="605085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298562" y="398494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28599" y="1628034"/>
            <a:ext cx="6267449" cy="1323439"/>
          </a:xfrm>
          <a:prstGeom prst="rect">
            <a:avLst/>
          </a:prstGeom>
          <a:noFill/>
        </p:spPr>
        <p:txBody>
          <a:bodyPr wrap="square">
            <a:spAutoFit/>
          </a:bodyPr>
          <a:lstStyle/>
          <a:p>
            <a:pPr>
              <a:spcBef>
                <a:spcPts val="600"/>
              </a:spcBef>
            </a:pPr>
            <a:r>
              <a:rPr lang="es-ES" sz="2000" b="1" dirty="0"/>
              <a:t>Cu expresia „de aceea”, Pavel începe o nouă secțiune în care ne oferă cheile pentru a înțelege cum să realizăm acea unitate perfectă: imitând exemplul lui Isus.</a:t>
            </a:r>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CE4AFD7-78A1-958F-B0C4-3725F873911D}"/>
              </a:ext>
            </a:extLst>
          </p:cNvPr>
          <p:cNvSpPr txBox="1"/>
          <p:nvPr/>
        </p:nvSpPr>
        <p:spPr>
          <a:xfrm>
            <a:off x="0" y="0"/>
            <a:ext cx="891785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ro-RO" sz="4400" b="1" dirty="0">
                <a:ln/>
                <a:solidFill>
                  <a:schemeClr val="accent6"/>
                </a:solidFill>
              </a:rPr>
              <a:t>ORIGINEA DEZBINĂRII</a:t>
            </a:r>
            <a:endParaRPr lang="es-ES" sz="4400" b="1" dirty="0">
              <a:ln/>
              <a:solidFill>
                <a:schemeClr val="accent6"/>
              </a:solidFill>
            </a:endParaRPr>
          </a:p>
        </p:txBody>
      </p:sp>
      <p:sp>
        <p:nvSpPr>
          <p:cNvPr id="5" name="CuadroTexto 4">
            <a:extLst>
              <a:ext uri="{FF2B5EF4-FFF2-40B4-BE49-F238E27FC236}">
                <a16:creationId xmlns:a16="http://schemas.microsoft.com/office/drawing/2014/main" id="{00BD2A5A-A65E-0015-02D3-52CC51E49A8C}"/>
              </a:ext>
            </a:extLst>
          </p:cNvPr>
          <p:cNvSpPr txBox="1"/>
          <p:nvPr/>
        </p:nvSpPr>
        <p:spPr>
          <a:xfrm>
            <a:off x="658453" y="685992"/>
            <a:ext cx="8158287"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tx2"/>
                </a:solidFill>
                <a:latin typeface="Comic Sans MS" panose="030F0702030302020204" pitchFamily="66" charset="0"/>
              </a:rPr>
              <a:t>“Nu faceți nimic din duh de ceartă sau din slavă deșartă” </a:t>
            </a:r>
            <a:r>
              <a:rPr lang="es-ES" sz="1400" b="1" dirty="0">
                <a:solidFill>
                  <a:schemeClr val="tx2"/>
                </a:solidFill>
                <a:latin typeface="Comic Sans MS" panose="030F0702030302020204" pitchFamily="66" charset="0"/>
              </a:rPr>
              <a:t>(Filipen</a:t>
            </a:r>
            <a:r>
              <a:rPr lang="ro-RO" sz="1400" b="1" dirty="0">
                <a:solidFill>
                  <a:schemeClr val="tx2"/>
                </a:solidFill>
                <a:latin typeface="Comic Sans MS" panose="030F0702030302020204" pitchFamily="66" charset="0"/>
              </a:rPr>
              <a:t>i</a:t>
            </a:r>
            <a:r>
              <a:rPr lang="es-ES" sz="1400" b="1" dirty="0">
                <a:solidFill>
                  <a:schemeClr val="tx2"/>
                </a:solidFill>
                <a:latin typeface="Comic Sans MS" panose="030F0702030302020204" pitchFamily="66" charset="0"/>
              </a:rPr>
              <a:t> 2:3a)</a:t>
            </a:r>
          </a:p>
        </p:txBody>
      </p:sp>
      <p:sp>
        <p:nvSpPr>
          <p:cNvPr id="6" name="CuadroTexto 5">
            <a:extLst>
              <a:ext uri="{FF2B5EF4-FFF2-40B4-BE49-F238E27FC236}">
                <a16:creationId xmlns:a16="http://schemas.microsoft.com/office/drawing/2014/main" id="{4144C246-DF8A-3014-1298-D3C594D77859}"/>
              </a:ext>
            </a:extLst>
          </p:cNvPr>
          <p:cNvSpPr txBox="1"/>
          <p:nvPr/>
        </p:nvSpPr>
        <p:spPr>
          <a:xfrm>
            <a:off x="118862" y="1062573"/>
            <a:ext cx="8697880" cy="1015663"/>
          </a:xfrm>
          <a:prstGeom prst="rect">
            <a:avLst/>
          </a:prstGeom>
          <a:noFill/>
        </p:spPr>
        <p:txBody>
          <a:bodyPr wrap="square" rtlCol="0">
            <a:spAutoFit/>
          </a:bodyPr>
          <a:lstStyle/>
          <a:p>
            <a:pPr>
              <a:spcBef>
                <a:spcPts val="600"/>
              </a:spcBef>
            </a:pPr>
            <a:r>
              <a:rPr lang="es-ES" sz="2000" b="1" dirty="0"/>
              <a:t>Înainte de a pune degetul pe punctul sensibil, arătând motivele dezbinării care se simțea printre filipeni, care sunt primele sfaturi pe care le dă pentru a realiza unitatea, desăvârșindu-și bucuria (Filipeni 2:1-2)?</a:t>
            </a:r>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1482677881"/>
              </p:ext>
            </p:extLst>
          </p:nvPr>
        </p:nvGraphicFramePr>
        <p:xfrm>
          <a:off x="157363" y="2151727"/>
          <a:ext cx="11915776" cy="294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5031116" y="5120965"/>
            <a:ext cx="7087102" cy="707886"/>
          </a:xfrm>
          <a:prstGeom prst="rect">
            <a:avLst/>
          </a:prstGeom>
          <a:noFill/>
        </p:spPr>
        <p:txBody>
          <a:bodyPr wrap="square" rtlCol="0">
            <a:spAutoFit/>
          </a:bodyPr>
          <a:lstStyle/>
          <a:p>
            <a:pPr>
              <a:spcBef>
                <a:spcPts val="600"/>
              </a:spcBef>
            </a:pPr>
            <a:r>
              <a:rPr lang="es-ES" sz="2000" b="1" dirty="0"/>
              <a:t>Toate acestea le puteau realiza doar dacă lăsau deoparte ceea ce îi despărțea: mândria și certurile (Filipeni 2:3a).</a:t>
            </a:r>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8917858" y="210737"/>
            <a:ext cx="3038423" cy="170367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827983" y="5304510"/>
            <a:ext cx="200389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276224" y="5304510"/>
            <a:ext cx="2322597"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5031115" y="5848427"/>
            <a:ext cx="7087101" cy="1015663"/>
          </a:xfrm>
          <a:prstGeom prst="rect">
            <a:avLst/>
          </a:prstGeom>
          <a:noFill/>
        </p:spPr>
        <p:txBody>
          <a:bodyPr wrap="square">
            <a:spAutoFit/>
          </a:bodyPr>
          <a:lstStyle/>
          <a:p>
            <a:pPr>
              <a:spcBef>
                <a:spcPts val="600"/>
              </a:spcBef>
            </a:pPr>
            <a:r>
              <a:rPr lang="es-ES" sz="2000" b="1" dirty="0"/>
              <a:t>Ambele probleme au fost prezente în răzvrătirea lui Lucifer și se numără printre cele mai grave probleme din relații (Galateni 5:26; Iacov 3:16)</a:t>
            </a:r>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l="-1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2EE94E8-AE12-DA84-F720-DDDF2C1876B7}"/>
              </a:ext>
            </a:extLst>
          </p:cNvPr>
          <p:cNvSpPr txBox="1"/>
          <p:nvPr/>
        </p:nvSpPr>
        <p:spPr>
          <a:xfrm>
            <a:off x="0" y="0"/>
            <a:ext cx="12192000" cy="769441"/>
          </a:xfrm>
          <a:prstGeom prst="rect">
            <a:avLst/>
          </a:prstGeom>
          <a:noFill/>
        </p:spPr>
        <p:txBody>
          <a:bodyPr wrap="square">
            <a:spAutoFit/>
          </a:bodyPr>
          <a:lstStyle/>
          <a:p>
            <a:pPr algn="ctr"/>
            <a:r>
              <a:rPr lang="ro-RO" sz="4400" b="1" spc="300" dirty="0">
                <a:ln w="6600">
                  <a:solidFill>
                    <a:srgbClr val="10A499"/>
                  </a:solidFill>
                  <a:prstDash val="solid"/>
                </a:ln>
                <a:solidFill>
                  <a:srgbClr val="96F5EE"/>
                </a:solidFill>
                <a:effectLst>
                  <a:outerShdw dist="38100" dir="2700000" algn="tl" rotWithShape="0">
                    <a:schemeClr val="accent2"/>
                  </a:outerShdw>
                </a:effectLst>
              </a:rPr>
              <a:t>UNITATE PRIN SMERENIE</a:t>
            </a:r>
            <a:endParaRPr lang="es-ES" sz="4400" b="1" spc="300" dirty="0">
              <a:ln w="6600">
                <a:solidFill>
                  <a:srgbClr val="10A499"/>
                </a:solidFill>
                <a:prstDash val="solid"/>
              </a:ln>
              <a:solidFill>
                <a:srgbClr val="96F5EE"/>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7D4AD1C3-A476-05FF-9AA9-3D2A84DBCD28}"/>
              </a:ext>
            </a:extLst>
          </p:cNvPr>
          <p:cNvSpPr txBox="1"/>
          <p:nvPr/>
        </p:nvSpPr>
        <p:spPr>
          <a:xfrm>
            <a:off x="0" y="704373"/>
            <a:ext cx="12191999" cy="646331"/>
          </a:xfrm>
          <a:prstGeom prst="rect">
            <a:avLst/>
          </a:prstGeom>
          <a:noFill/>
        </p:spPr>
        <p:txBody>
          <a:bodyPr wrap="square">
            <a:spAutoFit/>
          </a:bodyPr>
          <a:lstStyle/>
          <a:p>
            <a:pPr algn="ct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ci, în smerenie, fiecare să privească pe altul mai presus de el însuși.</a:t>
            </a:r>
            <a:r>
              <a:rPr lang="it-IT"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Fiecare din voi să se uite nu la foloasele lui, ci și la foloasele altora.</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(Filipenses 2:3b-4)</a:t>
            </a:r>
          </a:p>
        </p:txBody>
      </p:sp>
      <p:sp>
        <p:nvSpPr>
          <p:cNvPr id="6" name="CuadroTexto 5">
            <a:extLst>
              <a:ext uri="{FF2B5EF4-FFF2-40B4-BE49-F238E27FC236}">
                <a16:creationId xmlns:a16="http://schemas.microsoft.com/office/drawing/2014/main" id="{1918E446-1AF4-E452-53CB-E1C7BB29D13B}"/>
              </a:ext>
            </a:extLst>
          </p:cNvPr>
          <p:cNvSpPr txBox="1"/>
          <p:nvPr/>
        </p:nvSpPr>
        <p:spPr>
          <a:xfrm>
            <a:off x="3805941" y="1359620"/>
            <a:ext cx="8386057" cy="1323439"/>
          </a:xfrm>
          <a:prstGeom prst="rect">
            <a:avLst/>
          </a:prstGeom>
          <a:noFill/>
        </p:spPr>
        <p:txBody>
          <a:bodyPr wrap="square" rtlCol="0">
            <a:spAutoFit/>
          </a:bodyPr>
          <a:lstStyle/>
          <a:p>
            <a:pPr>
              <a:spcBef>
                <a:spcPts val="600"/>
              </a:spcBef>
            </a:pPr>
            <a:r>
              <a:rPr lang="es-ES" sz="2000" b="1" dirty="0"/>
              <a:t>Formula unității pe care o propune Pavel nu este ceva exterior, ci o atitudine interioară: smerenia. Pe lângă faptul că este o trăsătură caracteristică a lui Isus, El i-a încurajat pe ascultătorii Săi să fie smeriți (Matei 11:29; 18:4; 23:12).</a:t>
            </a:r>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49168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215940" y="3852949"/>
            <a:ext cx="3491681" cy="2226007"/>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01316" y="2429344"/>
            <a:ext cx="2718004" cy="3934912"/>
          </a:xfrm>
          <a:prstGeom prst="roundRect">
            <a:avLst>
              <a:gd name="adj" fmla="val 4167"/>
            </a:avLst>
          </a:prstGeom>
          <a:solidFill>
            <a:srgbClr val="FFFFFF"/>
          </a:solidFill>
          <a:ln w="76200" cap="sq">
            <a:solidFill>
              <a:schemeClr val="tx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786279" y="2515069"/>
            <a:ext cx="5465877" cy="1938992"/>
          </a:xfrm>
          <a:prstGeom prst="rect">
            <a:avLst/>
          </a:prstGeom>
          <a:noFill/>
        </p:spPr>
        <p:txBody>
          <a:bodyPr wrap="square">
            <a:spAutoFit/>
          </a:bodyPr>
          <a:lstStyle/>
          <a:p>
            <a:pPr>
              <a:spcBef>
                <a:spcPts val="600"/>
              </a:spcBef>
            </a:pPr>
            <a:r>
              <a:rPr lang="es-ES" sz="2000" b="1" dirty="0"/>
              <a:t>Pentru a atinge această smerenie, Pavel ne propune să-i considerăm pe ceilalți mai importanți decât pe noi înșine (Filipeni 2:3). Dar nu suntem oare cu toții egali înaintea lui Dumnezeu? Nu ar trebui să existe egalitate pentru a avea unitate?</a:t>
            </a:r>
          </a:p>
        </p:txBody>
      </p:sp>
      <p:sp>
        <p:nvSpPr>
          <p:cNvPr id="15" name="CuadroTexto 14">
            <a:extLst>
              <a:ext uri="{FF2B5EF4-FFF2-40B4-BE49-F238E27FC236}">
                <a16:creationId xmlns:a16="http://schemas.microsoft.com/office/drawing/2014/main" id="{8AB7D662-A7DB-042A-FF5A-FE4B06840749}"/>
              </a:ext>
            </a:extLst>
          </p:cNvPr>
          <p:cNvSpPr txBox="1"/>
          <p:nvPr/>
        </p:nvSpPr>
        <p:spPr>
          <a:xfrm>
            <a:off x="172679" y="6144297"/>
            <a:ext cx="10141359" cy="707886"/>
          </a:xfrm>
          <a:prstGeom prst="rect">
            <a:avLst/>
          </a:prstGeom>
          <a:noFill/>
        </p:spPr>
        <p:txBody>
          <a:bodyPr wrap="square">
            <a:spAutoFit/>
          </a:bodyPr>
          <a:lstStyle/>
          <a:p>
            <a:pPr>
              <a:spcBef>
                <a:spcPts val="600"/>
              </a:spcBef>
            </a:pPr>
            <a:r>
              <a:rPr lang="es-ES" sz="2000" b="1" dirty="0"/>
              <a:t>Pentru a putea să-i ajutăm pe ceilalți, trebuie să învățăm să-i ascultăm și să le înțelegem punctul de vedere. Toate acestea sunt, fără îndoială, lucrarea Duhului Sfânt.</a:t>
            </a:r>
          </a:p>
        </p:txBody>
      </p:sp>
      <p:sp>
        <p:nvSpPr>
          <p:cNvPr id="17" name="CuadroTexto 16">
            <a:extLst>
              <a:ext uri="{FF2B5EF4-FFF2-40B4-BE49-F238E27FC236}">
                <a16:creationId xmlns:a16="http://schemas.microsoft.com/office/drawing/2014/main" id="{E0D369CF-957B-06DF-AE66-607E6E9AD2AE}"/>
              </a:ext>
            </a:extLst>
          </p:cNvPr>
          <p:cNvSpPr txBox="1"/>
          <p:nvPr/>
        </p:nvSpPr>
        <p:spPr>
          <a:xfrm>
            <a:off x="3805941" y="4329683"/>
            <a:ext cx="5465876" cy="1938992"/>
          </a:xfrm>
          <a:prstGeom prst="rect">
            <a:avLst/>
          </a:prstGeom>
          <a:noFill/>
        </p:spPr>
        <p:txBody>
          <a:bodyPr wrap="square">
            <a:spAutoFit/>
          </a:bodyPr>
          <a:lstStyle/>
          <a:p>
            <a:pPr>
              <a:spcBef>
                <a:spcPts val="600"/>
              </a:spcBef>
            </a:pPr>
            <a:r>
              <a:rPr lang="es-ES" sz="2000" b="1" dirty="0"/>
              <a:t>Pavel nu spune că suntem inferiori altora, ci mai degrabă că ar trebui să ne considerăm ca atare. Așa cum un slujitor caută binele stăpânului său, și noi ar trebui să căutăm binele celor pe care îi considerăm superiori nouă înșine (Filipeni 2:4).</a:t>
            </a:r>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C806A6B-EE36-4289-3229-55A68171E532}"/>
              </a:ext>
            </a:extLst>
          </p:cNvPr>
          <p:cNvSpPr txBox="1"/>
          <p:nvPr/>
        </p:nvSpPr>
        <p:spPr>
          <a:xfrm>
            <a:off x="0" y="0"/>
            <a:ext cx="8721213" cy="769441"/>
          </a:xfrm>
          <a:prstGeom prst="rect">
            <a:avLst/>
          </a:prstGeom>
          <a:noFill/>
        </p:spPr>
        <p:txBody>
          <a:bodyPr wrap="square">
            <a:spAutoFit/>
          </a:bodyPr>
          <a:lstStyle/>
          <a:p>
            <a:pPr algn="ctr"/>
            <a:r>
              <a:rPr lang="ro-RO"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 GÂNDI CA ISUS</a:t>
            </a:r>
            <a:endParaRPr lang="es-E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C0AFC944-9230-B472-043E-C415ED2FEF1C}"/>
              </a:ext>
            </a:extLst>
          </p:cNvPr>
          <p:cNvSpPr txBox="1"/>
          <p:nvPr/>
        </p:nvSpPr>
        <p:spPr>
          <a:xfrm>
            <a:off x="535858" y="593355"/>
            <a:ext cx="8037871" cy="369332"/>
          </a:xfrm>
          <a:prstGeom prst="rect">
            <a:avLst/>
          </a:prstGeom>
          <a:noFill/>
        </p:spPr>
        <p:txBody>
          <a:bodyPr wrap="square">
            <a:spAutoFit/>
          </a:bodyPr>
          <a:lstStyle/>
          <a:p>
            <a:pPr algn="ctr"/>
            <a:r>
              <a:rPr lang="es-E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“Să aveți în voi gândul acesta care era și în Hristos Isus” </a:t>
            </a:r>
            <a:r>
              <a:rPr lang="es-ES"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(Filipen</a:t>
            </a:r>
            <a:r>
              <a:rPr lang="ro-RO"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i</a:t>
            </a:r>
            <a:r>
              <a:rPr lang="es-ES"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2:5)</a:t>
            </a:r>
          </a:p>
        </p:txBody>
      </p:sp>
      <p:sp>
        <p:nvSpPr>
          <p:cNvPr id="6" name="CuadroTexto 5">
            <a:extLst>
              <a:ext uri="{FF2B5EF4-FFF2-40B4-BE49-F238E27FC236}">
                <a16:creationId xmlns:a16="http://schemas.microsoft.com/office/drawing/2014/main" id="{23B6E713-9F14-5F16-9D53-40462A2C661D}"/>
              </a:ext>
            </a:extLst>
          </p:cNvPr>
          <p:cNvSpPr txBox="1"/>
          <p:nvPr/>
        </p:nvSpPr>
        <p:spPr>
          <a:xfrm>
            <a:off x="153848" y="1150450"/>
            <a:ext cx="8567365" cy="1323439"/>
          </a:xfrm>
          <a:prstGeom prst="rect">
            <a:avLst/>
          </a:prstGeom>
          <a:noFill/>
        </p:spPr>
        <p:txBody>
          <a:bodyPr wrap="square" rtlCol="0">
            <a:spAutoFit/>
          </a:bodyPr>
          <a:lstStyle/>
          <a:p>
            <a:pPr>
              <a:spcBef>
                <a:spcPts val="600"/>
              </a:spcBef>
            </a:pPr>
            <a:r>
              <a:rPr lang="es-ES" sz="2000" b="1" dirty="0"/>
              <a:t>Cum ne sunt modelate gândurile? Prin „căile sufletului”, adică prin simțurile noastre. Tot ceea ce citim, vedem sau auzim ne modelează într-un fel. Și, bineînțeles, Satan ne bombardează simțurile pentru a ne modela mintea după propriul său mod de gândire.</a:t>
            </a:r>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8829368" y="196730"/>
            <a:ext cx="3208784"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153847" y="4296697"/>
            <a:ext cx="4103521" cy="2472728"/>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373621" y="4364794"/>
            <a:ext cx="4103521" cy="2246769"/>
          </a:xfrm>
          <a:prstGeom prst="rect">
            <a:avLst/>
          </a:prstGeom>
          <a:noFill/>
        </p:spPr>
        <p:txBody>
          <a:bodyPr wrap="square">
            <a:spAutoFit/>
          </a:bodyPr>
          <a:lstStyle/>
          <a:p>
            <a:pPr>
              <a:spcBef>
                <a:spcPts val="600"/>
              </a:spcBef>
            </a:pPr>
            <a:r>
              <a:rPr lang="es-ES" sz="2000" b="1" dirty="0"/>
              <a:t>Aceasta se întâmplă deoarece gândurile noastre sunt trupești și inima noastră este înșelătoare (Ieremia 17:9). Duhul va preface mintea noastră trupească într-o minte duhovnicească, asemenea minții lui Hristos (Romani 8:1, 5).</a:t>
            </a:r>
          </a:p>
        </p:txBody>
      </p:sp>
      <p:sp>
        <p:nvSpPr>
          <p:cNvPr id="20" name="CuadroTexto 19">
            <a:extLst>
              <a:ext uri="{FF2B5EF4-FFF2-40B4-BE49-F238E27FC236}">
                <a16:creationId xmlns:a16="http://schemas.microsoft.com/office/drawing/2014/main" id="{4015FF63-0EE7-539C-4ACE-44FB7794545D}"/>
              </a:ext>
            </a:extLst>
          </p:cNvPr>
          <p:cNvSpPr txBox="1"/>
          <p:nvPr/>
        </p:nvSpPr>
        <p:spPr>
          <a:xfrm>
            <a:off x="114521" y="3081628"/>
            <a:ext cx="8266034" cy="1015663"/>
          </a:xfrm>
          <a:prstGeom prst="rect">
            <a:avLst/>
          </a:prstGeom>
          <a:noFill/>
        </p:spPr>
        <p:txBody>
          <a:bodyPr wrap="square">
            <a:spAutoFit/>
          </a:bodyPr>
          <a:lstStyle/>
          <a:p>
            <a:pPr>
              <a:spcBef>
                <a:spcPts val="600"/>
              </a:spcBef>
            </a:pPr>
            <a:r>
              <a:rPr lang="es-ES" sz="2000" b="1" dirty="0"/>
              <a:t>Poate că putem, cu mare efort, să realizăm primul lucru. Dar schimbarea minții noastre pentru a ne conforma minții lui Isus se poate face în noi numai prin Duhul Sfânt.</a:t>
            </a:r>
          </a:p>
        </p:txBody>
      </p:sp>
      <p:sp>
        <p:nvSpPr>
          <p:cNvPr id="7" name="CuadroTexto 6">
            <a:extLst>
              <a:ext uri="{FF2B5EF4-FFF2-40B4-BE49-F238E27FC236}">
                <a16:creationId xmlns:a16="http://schemas.microsoft.com/office/drawing/2014/main" id="{EC877E10-ECE9-CC8F-3761-799E6066856C}"/>
              </a:ext>
            </a:extLst>
          </p:cNvPr>
          <p:cNvSpPr txBox="1"/>
          <p:nvPr/>
        </p:nvSpPr>
        <p:spPr>
          <a:xfrm>
            <a:off x="134185" y="2430019"/>
            <a:ext cx="8567364" cy="707886"/>
          </a:xfrm>
          <a:prstGeom prst="rect">
            <a:avLst/>
          </a:prstGeom>
          <a:noFill/>
        </p:spPr>
        <p:txBody>
          <a:bodyPr wrap="square">
            <a:spAutoFit/>
          </a:bodyPr>
          <a:lstStyle/>
          <a:p>
            <a:pPr>
              <a:spcBef>
                <a:spcPts val="600"/>
              </a:spcBef>
            </a:pPr>
            <a:r>
              <a:rPr lang="es-ES" sz="2000" b="1" dirty="0"/>
              <a:t>Pavel este radical. El nu numai că ne invită să ne supraveghem gândurile, dar ne cere să gândim așa cum a gândit Hristos (Filipeni 4:8; 2:5).</a:t>
            </a:r>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B2EAC2-9BC6-762A-7674-A6822560EEA6}"/>
              </a:ext>
            </a:extLst>
          </p:cNvPr>
          <p:cNvSpPr txBox="1"/>
          <p:nvPr/>
        </p:nvSpPr>
        <p:spPr>
          <a:xfrm>
            <a:off x="2969340" y="1916196"/>
            <a:ext cx="8908028" cy="4524315"/>
          </a:xfrm>
          <a:prstGeom prst="rect">
            <a:avLst/>
          </a:prstGeom>
          <a:noFill/>
        </p:spPr>
        <p:txBody>
          <a:bodyPr wrap="square">
            <a:spAutoFit/>
          </a:bodyPr>
          <a:lstStyle/>
          <a:p>
            <a:pPr>
              <a:spcBef>
                <a:spcPts val="600"/>
              </a:spcBef>
            </a:pPr>
            <a:r>
              <a:rPr lang="es-ES" sz="3200" b="1" dirty="0">
                <a:latin typeface="Constantia" panose="02030602050306030303" pitchFamily="18" charset="0"/>
              </a:rPr>
              <a:t>“Și totuși, avem și noi ceva de făcut pentru a ne împotrivi ispitei. Aceia care nu doresc să cadă pradă atacurilor lui Satana trebuie să-și apere bine porțile sufletului; trebuie să se ferească de a citi, a privi sau a asculta ceea ce trezește gânduri murdare. Să nu-și lase mintea și gândurile să alerge la întâmplare după oricare subiect ce iese în cale, după cum li-l aduce Satana înainte. ”</a:t>
            </a:r>
          </a:p>
        </p:txBody>
      </p:sp>
      <p:sp>
        <p:nvSpPr>
          <p:cNvPr id="4" name="CuadroTexto 3">
            <a:extLst>
              <a:ext uri="{FF2B5EF4-FFF2-40B4-BE49-F238E27FC236}">
                <a16:creationId xmlns:a16="http://schemas.microsoft.com/office/drawing/2014/main" id="{7900976D-1FD8-390F-0BE3-739219CA3CB2}"/>
              </a:ext>
            </a:extLst>
          </p:cNvPr>
          <p:cNvSpPr txBox="1"/>
          <p:nvPr/>
        </p:nvSpPr>
        <p:spPr>
          <a:xfrm>
            <a:off x="8474606" y="827752"/>
            <a:ext cx="3589573" cy="338554"/>
          </a:xfrm>
          <a:prstGeom prst="rect">
            <a:avLst/>
          </a:prstGeom>
          <a:noFill/>
        </p:spPr>
        <p:txBody>
          <a:bodyPr wrap="none" rtlCol="0">
            <a:spAutoFit/>
          </a:bodyPr>
          <a:lstStyle/>
          <a:p>
            <a:pPr algn="r"/>
            <a:r>
              <a:rPr lang="es-ES" sz="1600" b="1" dirty="0"/>
              <a:t>E. G. W. (Patria</a:t>
            </a:r>
            <a:r>
              <a:rPr lang="ro-RO" sz="1600" b="1" dirty="0" err="1"/>
              <a:t>rhi</a:t>
            </a:r>
            <a:r>
              <a:rPr lang="ro-RO" sz="1600" b="1" dirty="0"/>
              <a:t> și</a:t>
            </a:r>
            <a:r>
              <a:rPr lang="es-ES" sz="1600" b="1" dirty="0"/>
              <a:t> profe</a:t>
            </a:r>
            <a:r>
              <a:rPr lang="ro-RO" sz="1600" b="1" dirty="0"/>
              <a:t>ți</a:t>
            </a:r>
            <a:r>
              <a:rPr lang="es-ES" sz="1600" b="1" dirty="0"/>
              <a:t>, p</a:t>
            </a:r>
            <a:r>
              <a:rPr lang="ro-RO" sz="1600" b="1" dirty="0"/>
              <a:t>a</a:t>
            </a:r>
            <a:r>
              <a:rPr lang="es-ES" sz="1600" b="1" dirty="0"/>
              <a:t>g. 436)</a:t>
            </a:r>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415D65-800B-5841-D401-9D751611C840}"/>
              </a:ext>
            </a:extLst>
          </p:cNvPr>
          <p:cNvSpPr txBox="1"/>
          <p:nvPr/>
        </p:nvSpPr>
        <p:spPr>
          <a:xfrm>
            <a:off x="0" y="8604"/>
            <a:ext cx="12192000" cy="830997"/>
          </a:xfrm>
          <a:prstGeom prst="rect">
            <a:avLst/>
          </a:prstGeom>
          <a:noFill/>
        </p:spPr>
        <p:txBody>
          <a:bodyPr wrap="square">
            <a:spAutoFit/>
          </a:bodyPr>
          <a:lstStyle/>
          <a:p>
            <a:pPr algn="ctr"/>
            <a:r>
              <a:rPr lang="ro-RO"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ATITUDINEA LUI ISUS</a:t>
            </a:r>
            <a:r>
              <a:rPr lang="es-ES"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(1)</a:t>
            </a:r>
          </a:p>
        </p:txBody>
      </p:sp>
      <p:sp>
        <p:nvSpPr>
          <p:cNvPr id="5" name="CuadroTexto 4">
            <a:extLst>
              <a:ext uri="{FF2B5EF4-FFF2-40B4-BE49-F238E27FC236}">
                <a16:creationId xmlns:a16="http://schemas.microsoft.com/office/drawing/2014/main" id="{3D358F2F-2A65-CC88-79B9-A60E59687C00}"/>
              </a:ext>
            </a:extLst>
          </p:cNvPr>
          <p:cNvSpPr txBox="1"/>
          <p:nvPr/>
        </p:nvSpPr>
        <p:spPr>
          <a:xfrm>
            <a:off x="442452" y="647917"/>
            <a:ext cx="10913806" cy="646331"/>
          </a:xfrm>
          <a:prstGeom prst="rect">
            <a:avLst/>
          </a:prstGeom>
          <a:noFill/>
        </p:spPr>
        <p:txBody>
          <a:bodyPr wrap="square">
            <a:spAutoFit/>
          </a:bodyPr>
          <a:lstStyle/>
          <a:p>
            <a:pPr algn="ctr"/>
            <a:r>
              <a:rPr lang="es-ES" b="1" dirty="0">
                <a:solidFill>
                  <a:srgbClr val="FFFF00"/>
                </a:solidFill>
                <a:effectLst>
                  <a:outerShdw blurRad="38100" dist="38100" dir="2700000" algn="tl">
                    <a:srgbClr val="000000">
                      <a:alpha val="43137"/>
                    </a:srgbClr>
                  </a:outerShdw>
                </a:effectLst>
                <a:latin typeface="Comic Sans MS" panose="030F0702030302020204" pitchFamily="66" charset="0"/>
              </a:rPr>
              <a:t>“El, măcar că avea chipul lui Dumnezeu, totuși n-a crezut ca un lucru de apucat să fie deopotrivă cu Dumnezeu” </a:t>
            </a:r>
            <a:r>
              <a:rPr lang="es-ES" sz="1400" b="1" dirty="0">
                <a:solidFill>
                  <a:srgbClr val="FFFF00"/>
                </a:solidFill>
                <a:effectLst>
                  <a:outerShdw blurRad="38100" dist="38100" dir="2700000" algn="tl">
                    <a:srgbClr val="000000">
                      <a:alpha val="43137"/>
                    </a:srgbClr>
                  </a:outerShdw>
                </a:effectLst>
                <a:latin typeface="Comic Sans MS" panose="030F0702030302020204" pitchFamily="66" charset="0"/>
              </a:rPr>
              <a:t>(Filipen</a:t>
            </a:r>
            <a:r>
              <a:rPr lang="ro-RO" sz="1400" b="1" dirty="0">
                <a:solidFill>
                  <a:srgbClr val="FFFF00"/>
                </a:solidFill>
                <a:effectLst>
                  <a:outerShdw blurRad="38100" dist="38100" dir="2700000" algn="tl">
                    <a:srgbClr val="000000">
                      <a:alpha val="43137"/>
                    </a:srgbClr>
                  </a:outerShdw>
                </a:effectLst>
                <a:latin typeface="Comic Sans MS" panose="030F0702030302020204" pitchFamily="66" charset="0"/>
              </a:rPr>
              <a:t>i</a:t>
            </a:r>
            <a:r>
              <a:rPr lang="es-ES" sz="1400" b="1" dirty="0">
                <a:solidFill>
                  <a:srgbClr val="FFFF00"/>
                </a:solidFill>
                <a:effectLst>
                  <a:outerShdw blurRad="38100" dist="38100" dir="2700000" algn="tl">
                    <a:srgbClr val="000000">
                      <a:alpha val="43137"/>
                    </a:srgbClr>
                  </a:outerShdw>
                </a:effectLst>
                <a:latin typeface="Comic Sans MS" panose="030F0702030302020204" pitchFamily="66" charset="0"/>
              </a:rPr>
              <a:t> 2:6)</a:t>
            </a:r>
            <a:endParaRPr lang="es-ES"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505B672-A3AD-F4BA-7350-4258020D5DAD}"/>
              </a:ext>
            </a:extLst>
          </p:cNvPr>
          <p:cNvSpPr txBox="1"/>
          <p:nvPr/>
        </p:nvSpPr>
        <p:spPr>
          <a:xfrm>
            <a:off x="806244" y="1427574"/>
            <a:ext cx="6577777" cy="400110"/>
          </a:xfrm>
          <a:prstGeom prst="rect">
            <a:avLst/>
          </a:prstGeom>
          <a:noFill/>
        </p:spPr>
        <p:txBody>
          <a:bodyPr wrap="square" rtlCol="0">
            <a:spAutoFit/>
          </a:bodyPr>
          <a:lstStyle/>
          <a:p>
            <a:pPr>
              <a:spcBef>
                <a:spcPts val="600"/>
              </a:spcBef>
            </a:pPr>
            <a:r>
              <a:rPr lang="ro-RO" sz="2000" b="1" dirty="0"/>
              <a:t>Pavel evidențiază trei calități ale lui Isus</a:t>
            </a:r>
            <a:r>
              <a:rPr lang="es-ES" sz="2000" b="1" dirty="0"/>
              <a:t>:</a:t>
            </a:r>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4260688743"/>
              </p:ext>
            </p:extLst>
          </p:nvPr>
        </p:nvGraphicFramePr>
        <p:xfrm>
          <a:off x="97393" y="1886678"/>
          <a:ext cx="7286629" cy="139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156390" y="3413812"/>
            <a:ext cx="7144359" cy="707886"/>
          </a:xfrm>
          <a:prstGeom prst="rect">
            <a:avLst/>
          </a:prstGeom>
          <a:noFill/>
        </p:spPr>
        <p:txBody>
          <a:bodyPr wrap="square" rtlCol="0">
            <a:spAutoFit/>
          </a:bodyPr>
          <a:lstStyle/>
          <a:p>
            <a:pPr>
              <a:spcBef>
                <a:spcPts val="600"/>
              </a:spcBef>
            </a:pPr>
            <a:r>
              <a:rPr lang="es-ES" sz="2000" b="1" dirty="0"/>
              <a:t>Fiind Creatorul, El a devenit creatură. A acceptat să fie maltratat și să moară pe cruce pentru a ne mântui.</a:t>
            </a:r>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7578258" y="1496373"/>
            <a:ext cx="4515419"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156390" y="6122246"/>
            <a:ext cx="7144360" cy="707886"/>
          </a:xfrm>
          <a:prstGeom prst="rect">
            <a:avLst/>
          </a:prstGeom>
          <a:noFill/>
        </p:spPr>
        <p:txBody>
          <a:bodyPr wrap="square">
            <a:spAutoFit/>
          </a:bodyPr>
          <a:lstStyle/>
          <a:p>
            <a:pPr>
              <a:spcBef>
                <a:spcPts val="600"/>
              </a:spcBef>
            </a:pPr>
            <a:r>
              <a:rPr lang="es-ES" sz="2000" b="1" dirty="0"/>
              <a:t>El este modelul nostru. Trebuie să fim dispuși să ne smerim și să ne sacrificăm pentru binele altora.</a:t>
            </a:r>
          </a:p>
        </p:txBody>
      </p:sp>
      <p:sp>
        <p:nvSpPr>
          <p:cNvPr id="8" name="CuadroTexto 7">
            <a:extLst>
              <a:ext uri="{FF2B5EF4-FFF2-40B4-BE49-F238E27FC236}">
                <a16:creationId xmlns:a16="http://schemas.microsoft.com/office/drawing/2014/main" id="{55BDCBA1-5E0B-1793-24BA-EF6D83481202}"/>
              </a:ext>
            </a:extLst>
          </p:cNvPr>
          <p:cNvSpPr txBox="1"/>
          <p:nvPr/>
        </p:nvSpPr>
        <p:spPr>
          <a:xfrm>
            <a:off x="156389" y="5429748"/>
            <a:ext cx="7144359" cy="707886"/>
          </a:xfrm>
          <a:prstGeom prst="rect">
            <a:avLst/>
          </a:prstGeom>
          <a:noFill/>
        </p:spPr>
        <p:txBody>
          <a:bodyPr wrap="square">
            <a:spAutoFit/>
          </a:bodyPr>
          <a:lstStyle/>
          <a:p>
            <a:pPr>
              <a:spcBef>
                <a:spcPts val="600"/>
              </a:spcBef>
            </a:pPr>
            <a:r>
              <a:rPr lang="es-ES" sz="2000" b="1" dirty="0"/>
              <a:t>Când ne gândim la asta, nu putem decât să ne închinăm și să </a:t>
            </a:r>
            <a:r>
              <a:rPr lang="ro-RO" sz="2000" b="1" dirty="0"/>
              <a:t>Îl adorăm pe </a:t>
            </a:r>
            <a:r>
              <a:rPr lang="es-ES" sz="2000" b="1" dirty="0"/>
              <a:t>minunatului nostru Mântuitor.</a:t>
            </a:r>
          </a:p>
        </p:txBody>
      </p:sp>
      <p:sp>
        <p:nvSpPr>
          <p:cNvPr id="12" name="CuadroTexto 11">
            <a:extLst>
              <a:ext uri="{FF2B5EF4-FFF2-40B4-BE49-F238E27FC236}">
                <a16:creationId xmlns:a16="http://schemas.microsoft.com/office/drawing/2014/main" id="{5CB65058-7A50-3C83-C03B-8585A46B471C}"/>
              </a:ext>
            </a:extLst>
          </p:cNvPr>
          <p:cNvSpPr txBox="1"/>
          <p:nvPr/>
        </p:nvSpPr>
        <p:spPr>
          <a:xfrm>
            <a:off x="156387" y="4113246"/>
            <a:ext cx="7144358" cy="1323439"/>
          </a:xfrm>
          <a:prstGeom prst="rect">
            <a:avLst/>
          </a:prstGeom>
          <a:noFill/>
        </p:spPr>
        <p:txBody>
          <a:bodyPr wrap="square">
            <a:spAutoFit/>
          </a:bodyPr>
          <a:lstStyle/>
          <a:p>
            <a:pPr>
              <a:spcBef>
                <a:spcPts val="600"/>
              </a:spcBef>
            </a:pPr>
            <a:r>
              <a:rPr lang="es-ES" sz="2000" b="1" dirty="0"/>
              <a:t>Deși se afla pe picior de egalitate cu celelalte două Persoane ale Dumnezeirii, supunerea lui Isus față de voința Tatălui a fost întotdeauna perfectă. Nu a existat niciodată un moment în care să refuze să se supună.</a:t>
            </a:r>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36" dur="500"/>
                                        <p:tgtEl>
                                          <p:spTgt spid="2">
                                            <p:graphicEl>
                                              <a:dgm id="{FCA06444-AC4B-4EC3-8BEC-323D0F7CE06F}"/>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0" dur="500"/>
                                        <p:tgtEl>
                                          <p:spTgt spid="2">
                                            <p:graphicEl>
                                              <a:dgm id="{C2FDA4A1-9C8B-4AB2-8804-E6F5287D1812}"/>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53" dur="500"/>
                                        <p:tgtEl>
                                          <p:spTgt spid="2">
                                            <p:graphicEl>
                                              <a:dgm id="{53AA9E43-F8BB-40F2-9B27-29D1FF9CFF9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64" dur="500"/>
                                        <p:tgtEl>
                                          <p:spTgt spid="2">
                                            <p:graphicEl>
                                              <a:dgm id="{19352A9B-ABA8-4B1D-BA66-0C1BD53D8556}"/>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67" dur="500"/>
                                        <p:tgtEl>
                                          <p:spTgt spid="2">
                                            <p:graphicEl>
                                              <a:dgm id="{A3CEF08D-DC7F-4D2F-85B3-E34880BCE56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1FA824-3EC0-2C67-E4F0-5F1920CFFF81}"/>
              </a:ext>
            </a:extLst>
          </p:cNvPr>
          <p:cNvSpPr txBox="1"/>
          <p:nvPr/>
        </p:nvSpPr>
        <p:spPr>
          <a:xfrm>
            <a:off x="4577982" y="95250"/>
            <a:ext cx="7614017"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ro-RO" sz="44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ATITUDINEA LUI ISUS </a:t>
            </a:r>
            <a:r>
              <a:rPr lang="es-ES" sz="44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(2)</a:t>
            </a:r>
          </a:p>
        </p:txBody>
      </p:sp>
      <p:sp>
        <p:nvSpPr>
          <p:cNvPr id="5" name="CuadroTexto 4">
            <a:extLst>
              <a:ext uri="{FF2B5EF4-FFF2-40B4-BE49-F238E27FC236}">
                <a16:creationId xmlns:a16="http://schemas.microsoft.com/office/drawing/2014/main" id="{6EE72F06-AA6E-3C78-434B-A6B5313B83F5}"/>
              </a:ext>
            </a:extLst>
          </p:cNvPr>
          <p:cNvSpPr txBox="1"/>
          <p:nvPr/>
        </p:nvSpPr>
        <p:spPr>
          <a:xfrm>
            <a:off x="4869637" y="961340"/>
            <a:ext cx="7030706" cy="1328023"/>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s-ES" b="1" dirty="0">
                <a:effectLst>
                  <a:outerShdw blurRad="38100" dist="38100" dir="2700000" algn="tl">
                    <a:srgbClr val="000000">
                      <a:alpha val="43137"/>
                    </a:srgbClr>
                  </a:outerShdw>
                </a:effectLst>
                <a:latin typeface="Comic Sans MS" panose="030F0702030302020204" pitchFamily="66" charset="0"/>
              </a:rPr>
              <a:t>“Și, fără îndoială, mare este taina evlaviei… „Cel ce a fost arătat în trup a fost dovedit neprihănit în Duhul, a fost văzut de îngeri, a fost propovăduit printre Neamuri, a fost crezut în lume, a fost înălțat în slavă.” </a:t>
            </a:r>
            <a:r>
              <a:rPr lang="es-ES" sz="1400" b="1" dirty="0">
                <a:effectLst>
                  <a:outerShdw blurRad="38100" dist="38100" dir="2700000" algn="tl">
                    <a:srgbClr val="000000">
                      <a:alpha val="43137"/>
                    </a:srgbClr>
                  </a:outerShdw>
                </a:effectLst>
                <a:latin typeface="Comic Sans MS" panose="030F0702030302020204" pitchFamily="66" charset="0"/>
              </a:rPr>
              <a:t>(1</a:t>
            </a:r>
            <a:r>
              <a:rPr lang="ro-RO" sz="1400" b="1" dirty="0">
                <a:effectLst>
                  <a:outerShdw blurRad="38100" dist="38100" dir="2700000" algn="tl">
                    <a:srgbClr val="000000">
                      <a:alpha val="43137"/>
                    </a:srgbClr>
                  </a:outerShdw>
                </a:effectLst>
                <a:latin typeface="Comic Sans MS" panose="030F0702030302020204" pitchFamily="66" charset="0"/>
              </a:rPr>
              <a:t> </a:t>
            </a:r>
            <a:r>
              <a:rPr lang="es-ES" sz="1400" b="1" dirty="0">
                <a:effectLst>
                  <a:outerShdw blurRad="38100" dist="38100" dir="2700000" algn="tl">
                    <a:srgbClr val="000000">
                      <a:alpha val="43137"/>
                    </a:srgbClr>
                  </a:outerShdw>
                </a:effectLst>
                <a:latin typeface="Comic Sans MS" panose="030F0702030302020204" pitchFamily="66" charset="0"/>
              </a:rPr>
              <a:t>Timote</a:t>
            </a:r>
            <a:r>
              <a:rPr lang="ro-RO" sz="1400" b="1" dirty="0">
                <a:effectLst>
                  <a:outerShdw blurRad="38100" dist="38100" dir="2700000" algn="tl">
                    <a:srgbClr val="000000">
                      <a:alpha val="43137"/>
                    </a:srgbClr>
                  </a:outerShdw>
                </a:effectLst>
                <a:latin typeface="Comic Sans MS" panose="030F0702030302020204" pitchFamily="66" charset="0"/>
              </a:rPr>
              <a:t>i</a:t>
            </a:r>
            <a:r>
              <a:rPr lang="es-ES" sz="1400" b="1" dirty="0">
                <a:effectLst>
                  <a:outerShdw blurRad="38100" dist="38100" dir="2700000" algn="tl">
                    <a:srgbClr val="000000">
                      <a:alpha val="43137"/>
                    </a:srgbClr>
                  </a:outerShdw>
                </a:effectLst>
                <a:latin typeface="Comic Sans MS" panose="030F0702030302020204" pitchFamily="66" charset="0"/>
              </a:rPr>
              <a:t> 3:16)</a:t>
            </a:r>
          </a:p>
        </p:txBody>
      </p:sp>
      <p:sp>
        <p:nvSpPr>
          <p:cNvPr id="6" name="CuadroTexto 5">
            <a:extLst>
              <a:ext uri="{FF2B5EF4-FFF2-40B4-BE49-F238E27FC236}">
                <a16:creationId xmlns:a16="http://schemas.microsoft.com/office/drawing/2014/main" id="{49955E2B-46C7-DEDA-8BCC-CE5F37662BEE}"/>
              </a:ext>
            </a:extLst>
          </p:cNvPr>
          <p:cNvSpPr txBox="1"/>
          <p:nvPr/>
        </p:nvSpPr>
        <p:spPr>
          <a:xfrm>
            <a:off x="4923805" y="2424112"/>
            <a:ext cx="7144369" cy="1015663"/>
          </a:xfrm>
          <a:prstGeom prst="rect">
            <a:avLst/>
          </a:prstGeom>
          <a:noFill/>
        </p:spPr>
        <p:txBody>
          <a:bodyPr wrap="square" rtlCol="0">
            <a:spAutoFit/>
          </a:bodyPr>
          <a:lstStyle/>
          <a:p>
            <a:pPr>
              <a:spcBef>
                <a:spcPts val="600"/>
              </a:spcBef>
            </a:pPr>
            <a:r>
              <a:rPr lang="es-ES" sz="2000" b="1" dirty="0"/>
              <a:t>Uimitoarea condescendență a lui Hristos în a deveni ființă umană va fi un subiect de studiu pentru cei mântuiți de-a lungul veșniciei.</a:t>
            </a:r>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316" y="54813"/>
            <a:ext cx="4496666"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923803" y="5471097"/>
            <a:ext cx="7144369" cy="1015663"/>
          </a:xfrm>
          <a:prstGeom prst="rect">
            <a:avLst/>
          </a:prstGeom>
          <a:noFill/>
        </p:spPr>
        <p:txBody>
          <a:bodyPr wrap="square">
            <a:spAutoFit/>
          </a:bodyPr>
          <a:lstStyle/>
          <a:p>
            <a:pPr>
              <a:spcBef>
                <a:spcPts val="600"/>
              </a:spcBef>
            </a:pPr>
            <a:r>
              <a:rPr lang="es-ES" sz="2000" b="1" dirty="0"/>
              <a:t>Acest exemplu ne cheamă să renunțăm la egoismul nostru și la dorința de a fi slujiți și să le înlocuim cu umilință și dorința de a-i sluji pe ceilalți.</a:t>
            </a:r>
          </a:p>
        </p:txBody>
      </p:sp>
      <p:sp>
        <p:nvSpPr>
          <p:cNvPr id="9" name="CuadroTexto 8">
            <a:extLst>
              <a:ext uri="{FF2B5EF4-FFF2-40B4-BE49-F238E27FC236}">
                <a16:creationId xmlns:a16="http://schemas.microsoft.com/office/drawing/2014/main" id="{D1F28DD5-EE47-974C-57E3-B8590579ED5D}"/>
              </a:ext>
            </a:extLst>
          </p:cNvPr>
          <p:cNvSpPr txBox="1"/>
          <p:nvPr/>
        </p:nvSpPr>
        <p:spPr>
          <a:xfrm>
            <a:off x="4923802" y="4440048"/>
            <a:ext cx="7144370" cy="1015663"/>
          </a:xfrm>
          <a:prstGeom prst="rect">
            <a:avLst/>
          </a:prstGeom>
          <a:noFill/>
        </p:spPr>
        <p:txBody>
          <a:bodyPr wrap="square">
            <a:spAutoFit/>
          </a:bodyPr>
          <a:lstStyle/>
          <a:p>
            <a:pPr>
              <a:spcBef>
                <a:spcPts val="600"/>
              </a:spcBef>
            </a:pPr>
            <a:r>
              <a:rPr lang="es-ES" sz="2000" b="1" dirty="0"/>
              <a:t>Isus a trecut de la supremația universală la robie absolută. Aceasta este exact opusul a ceea ce aspira Lucifer, care, fiind un slujitor, dorea supremația universală.</a:t>
            </a:r>
          </a:p>
        </p:txBody>
      </p:sp>
      <p:sp>
        <p:nvSpPr>
          <p:cNvPr id="11" name="CuadroTexto 10">
            <a:extLst>
              <a:ext uri="{FF2B5EF4-FFF2-40B4-BE49-F238E27FC236}">
                <a16:creationId xmlns:a16="http://schemas.microsoft.com/office/drawing/2014/main" id="{9015224D-7577-3EE4-E266-773F64CF1ACE}"/>
              </a:ext>
            </a:extLst>
          </p:cNvPr>
          <p:cNvSpPr txBox="1"/>
          <p:nvPr/>
        </p:nvSpPr>
        <p:spPr>
          <a:xfrm>
            <a:off x="4923804" y="3439773"/>
            <a:ext cx="7144368" cy="1015663"/>
          </a:xfrm>
          <a:prstGeom prst="rect">
            <a:avLst/>
          </a:prstGeom>
          <a:noFill/>
        </p:spPr>
        <p:txBody>
          <a:bodyPr wrap="square">
            <a:spAutoFit/>
          </a:bodyPr>
          <a:lstStyle/>
          <a:p>
            <a:pPr>
              <a:spcBef>
                <a:spcPts val="600"/>
              </a:spcBef>
            </a:pPr>
            <a:r>
              <a:rPr lang="es-ES" sz="2000" b="1" dirty="0"/>
              <a:t>Este incredibil că Ființa infinită și veșnică a devenit o ființă umană finită, supusă morții. Aceasta este ceea ce Pavel numește „taina evlaviei” (1 Timotei 3:16).</a:t>
            </a:r>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725</TotalTime>
  <Words>1264</Words>
  <Application>Microsoft Office PowerPoint</Application>
  <PresentationFormat>Panorámica</PresentationFormat>
  <Paragraphs>59</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46</cp:revision>
  <dcterms:created xsi:type="dcterms:W3CDTF">2025-12-31T11:02:26Z</dcterms:created>
  <dcterms:modified xsi:type="dcterms:W3CDTF">2026-01-22T07:30:04Z</dcterms:modified>
</cp:coreProperties>
</file>