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ro-RO" sz="2000" b="1" dirty="0">
              <a:effectLst>
                <a:outerShdw blurRad="38100" dist="38100" dir="2700000" algn="tl">
                  <a:srgbClr val="000000"/>
                </a:outerShdw>
              </a:effectLst>
            </a:rPr>
            <a:t>Înțelepciunea lui Dumnezeu </a:t>
          </a:r>
          <a:endParaRPr lang="es-ES" sz="2000" b="1"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ro-RO" sz="2000" b="1" dirty="0">
              <a:effectLst>
                <a:outerShdw blurRad="38100" dist="38100" dir="2700000" algn="tl">
                  <a:srgbClr val="000000"/>
                </a:outerShdw>
              </a:effectLst>
            </a:rPr>
            <a:t>Nebunia crucii</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ro-RO" sz="2000" b="1" dirty="0">
              <a:effectLst>
                <a:outerShdw blurRad="38100" dist="38100" dir="2700000" algn="tl">
                  <a:srgbClr val="000000"/>
                </a:outerShdw>
              </a:effectLst>
            </a:rPr>
            <a:t>Puterea lui Dumnezeu</a:t>
          </a:r>
          <a:endParaRPr lang="es-ES" sz="2000"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ro-RO" sz="2000" b="1" dirty="0">
              <a:effectLst>
                <a:outerShdw blurRad="38100" dist="38100" dir="2700000" algn="tl">
                  <a:srgbClr val="000000"/>
                </a:outerShdw>
              </a:effectLst>
            </a:rPr>
            <a:t>Mesajul crucii</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ro-RO" sz="2000" b="1" dirty="0">
              <a:effectLst>
                <a:outerShdw blurRad="38100" dist="38100" dir="2700000" algn="tl">
                  <a:srgbClr val="000000"/>
                </a:outerShdw>
              </a:effectLst>
            </a:rPr>
            <a:t>Nebunia și slăbiciunea lui Dumnezeu</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custScaleX="120562">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custScaleX="122353">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custScaleX="121457">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custScaleX="122353">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custScaleX="123723">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s-ES" sz="1800" b="1" dirty="0"/>
            <a:t>“</a:t>
          </a:r>
          <a:r>
            <a:rPr lang="ro-RO" sz="1800" b="1" i="0" dirty="0"/>
            <a:t>propovăduirea crucii este o nebunie pentru cei ce sunt pe calea pierzării</a:t>
          </a:r>
          <a:r>
            <a:rPr lang="es-ES" sz="1800" b="1" dirty="0"/>
            <a:t>” (1Co</a:t>
          </a:r>
          <a:r>
            <a:rPr lang="ro-RO" sz="1800" b="1" dirty="0"/>
            <a:t>r</a:t>
          </a:r>
          <a:r>
            <a:rPr lang="es-ES" sz="1800" b="1" dirty="0"/>
            <a:t>. 1:18)</a:t>
          </a:r>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s-ES" sz="1800" b="1" dirty="0"/>
            <a:t>“</a:t>
          </a:r>
          <a:r>
            <a:rPr lang="ro-RO" sz="1800" b="1" i="0" dirty="0"/>
            <a:t>a găsit cu cale să mântuiască pe credincioși prin nebunia propovăduirii crucii</a:t>
          </a:r>
          <a:r>
            <a:rPr lang="es-ES" sz="1800" b="1" dirty="0"/>
            <a:t>” (1Co</a:t>
          </a:r>
          <a:r>
            <a:rPr lang="ro-RO" sz="1800" b="1" dirty="0"/>
            <a:t>r</a:t>
          </a:r>
          <a:r>
            <a:rPr lang="es-ES" sz="1800" b="1" dirty="0"/>
            <a:t>. 1:21)</a:t>
          </a:r>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s-ES" sz="1800" b="1" dirty="0"/>
            <a:t>“</a:t>
          </a:r>
          <a:r>
            <a:rPr lang="ro-RO" sz="1800" b="1" i="0" dirty="0"/>
            <a:t>Hristos cel răstignit</a:t>
          </a:r>
          <a:r>
            <a:rPr lang="es-ES" sz="1800" b="1" dirty="0"/>
            <a:t>, </a:t>
          </a:r>
          <a:r>
            <a:rPr lang="ro-RO" sz="1800" b="1" dirty="0"/>
            <a:t>este </a:t>
          </a:r>
          <a:r>
            <a:rPr lang="es-ES" sz="1800" b="1" dirty="0"/>
            <a:t>[…] </a:t>
          </a:r>
          <a:r>
            <a:rPr lang="ro-RO" sz="1800" b="1" i="0" dirty="0"/>
            <a:t>pentru Neamuri, o nebunie</a:t>
          </a:r>
          <a:r>
            <a:rPr lang="es-ES" sz="1800" b="1" dirty="0"/>
            <a:t>” (1Co</a:t>
          </a:r>
          <a:r>
            <a:rPr lang="ro-RO" sz="1800" b="1" dirty="0"/>
            <a:t>r</a:t>
          </a:r>
          <a:r>
            <a:rPr lang="es-ES" sz="1800" b="1" dirty="0"/>
            <a:t>. 1:23)</a:t>
          </a:r>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s-ES" sz="1800" b="1" dirty="0"/>
            <a:t>P</a:t>
          </a:r>
          <a:r>
            <a:rPr lang="ro-RO" sz="1800" b="1" dirty="0" err="1"/>
            <a:t>entru</a:t>
          </a:r>
          <a:r>
            <a:rPr lang="es-ES" sz="1800" b="1" dirty="0"/>
            <a:t> “</a:t>
          </a:r>
          <a:r>
            <a:rPr lang="ro-RO" sz="1800" b="1" i="0" dirty="0"/>
            <a:t>omul firesc</a:t>
          </a:r>
          <a:r>
            <a:rPr lang="es-ES" sz="1800" b="1" dirty="0"/>
            <a:t>[…] </a:t>
          </a:r>
          <a:r>
            <a:rPr lang="ro-RO" sz="1800" b="1" i="0" dirty="0"/>
            <a:t>lucrurile Duhului lui Dumnezeu</a:t>
          </a:r>
          <a:r>
            <a:rPr lang="es-ES" sz="1800" b="1" dirty="0"/>
            <a:t>[…] </a:t>
          </a:r>
          <a:r>
            <a:rPr lang="ro-RO" sz="1800" b="1" i="0" dirty="0"/>
            <a:t>sunt o nebunie</a:t>
          </a:r>
          <a:r>
            <a:rPr lang="es-ES" sz="1800" b="1" dirty="0"/>
            <a:t>”</a:t>
          </a:r>
          <a:br>
            <a:rPr lang="es-ES" sz="1800" b="1" dirty="0"/>
          </a:br>
          <a:r>
            <a:rPr lang="es-ES" sz="1800" b="1" dirty="0"/>
            <a:t>(1Co</a:t>
          </a:r>
          <a:r>
            <a:rPr lang="ro-RO" sz="1800" b="1" dirty="0"/>
            <a:t>r</a:t>
          </a:r>
          <a:r>
            <a:rPr lang="es-ES" sz="1800" b="1" dirty="0"/>
            <a:t>. 2:14)</a:t>
          </a:r>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es-ES" sz="1800" b="1" dirty="0"/>
            <a:t>“</a:t>
          </a:r>
          <a:r>
            <a:rPr lang="ro-RO" sz="1800" b="1" i="0" dirty="0"/>
            <a:t>înțelepciunea lumii acesteia este o nebunie înaintea lui Dumnezeu</a:t>
          </a:r>
          <a:r>
            <a:rPr lang="es-ES" sz="1800" b="1" dirty="0"/>
            <a:t>” (1Co</a:t>
          </a:r>
          <a:r>
            <a:rPr lang="ro-RO" sz="1800" b="1" dirty="0"/>
            <a:t>r</a:t>
          </a:r>
          <a:r>
            <a:rPr lang="es-ES" sz="1800" b="1" dirty="0"/>
            <a:t>. 3:19)</a:t>
          </a:r>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ro-RO" sz="2000" b="1" kern="1200" dirty="0">
              <a:solidFill>
                <a:prstClr val="black">
                  <a:hueOff val="0"/>
                  <a:satOff val="0"/>
                  <a:lumOff val="0"/>
                  <a:alphaOff val="0"/>
                </a:prstClr>
              </a:solidFill>
              <a:latin typeface="Aptos" panose="02110004020202020204"/>
              <a:ea typeface="+mn-ea"/>
              <a:cs typeface="+mn-cs"/>
            </a:rPr>
            <a:t>Ce e mai rău în om</a:t>
          </a:r>
          <a:endParaRPr lang="es-ES" sz="2000" b="1" kern="1200" dirty="0">
            <a:solidFill>
              <a:prstClr val="black">
                <a:hueOff val="0"/>
                <a:satOff val="0"/>
                <a:lumOff val="0"/>
                <a:alphaOff val="0"/>
              </a:prstClr>
            </a:solidFill>
            <a:latin typeface="Aptos" panose="02110004020202020204"/>
            <a:ea typeface="+mn-ea"/>
            <a:cs typeface="+mn-cs"/>
          </a:endParaRP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ro-RO" sz="2000" b="1" dirty="0"/>
            <a:t>Nebunia</a:t>
          </a:r>
          <a:endParaRPr lang="es-ES" sz="2000" b="1" dirty="0"/>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s-ES" sz="2000" b="1" dirty="0"/>
            <a:t>Autod</a:t>
          </a:r>
          <a:r>
            <a:rPr lang="ro-RO" sz="2000" b="1" dirty="0" err="1"/>
            <a:t>istrugerea</a:t>
          </a:r>
          <a:endParaRPr lang="es-ES" sz="2000" b="1" dirty="0"/>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ro-RO" sz="2000" b="1" kern="1200" dirty="0">
              <a:solidFill>
                <a:prstClr val="black">
                  <a:hueOff val="0"/>
                  <a:satOff val="0"/>
                  <a:lumOff val="0"/>
                  <a:alphaOff val="0"/>
                </a:prstClr>
              </a:solidFill>
              <a:latin typeface="Aptos" panose="02110004020202020204"/>
              <a:ea typeface="+mn-ea"/>
              <a:cs typeface="+mn-cs"/>
            </a:rPr>
            <a:t>Ce e mai bun la Dumnezeu </a:t>
          </a:r>
          <a:endParaRPr lang="es-ES" sz="2000" b="1" kern="1200" dirty="0">
            <a:solidFill>
              <a:prstClr val="black">
                <a:hueOff val="0"/>
                <a:satOff val="0"/>
                <a:lumOff val="0"/>
                <a:alphaOff val="0"/>
              </a:prstClr>
            </a:solidFill>
            <a:latin typeface="Aptos" panose="02110004020202020204"/>
            <a:ea typeface="+mn-ea"/>
            <a:cs typeface="+mn-cs"/>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ro-RO" sz="2000" b="1" dirty="0"/>
            <a:t>Puterea</a:t>
          </a:r>
          <a:endParaRPr lang="es-ES" sz="2000" b="1" dirty="0"/>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ro-RO" sz="2000" b="1" dirty="0"/>
            <a:t>Iertarea</a:t>
          </a:r>
          <a:endParaRPr lang="es-ES" sz="2000" b="1"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C8BD9CEB-EFCF-4E2F-893C-E8EE27DDA67B}">
      <dgm:prSet phldrT="[Texto]" phldr="0" custT="1"/>
      <dgm:spPr/>
      <dgm:t>
        <a:bodyPr/>
        <a:lstStyle/>
        <a:p>
          <a:r>
            <a:rPr lang="ro-RO" sz="2000" b="1" dirty="0"/>
            <a:t>Salvarea</a:t>
          </a:r>
          <a:endParaRPr lang="es-ES" sz="2000" b="1" dirty="0"/>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ro-RO" sz="2000" b="1" dirty="0"/>
            <a:t>Respingerea</a:t>
          </a:r>
          <a:endParaRPr lang="es-ES" sz="2000" b="1" dirty="0"/>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ro-RO" sz="2000" b="1" dirty="0"/>
            <a:t>Acceptarea</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F82FA4D7-1D6D-4163-8981-A958722CD3F3}">
      <dgm:prSet phldrT="[Texto]" phldr="0" custT="1"/>
      <dgm:spPr/>
      <dgm:t>
        <a:bodyPr/>
        <a:lstStyle/>
        <a:p>
          <a:r>
            <a:rPr lang="ro-RO" sz="2000" b="1" dirty="0"/>
            <a:t>Pierzania</a:t>
          </a:r>
          <a:endParaRPr lang="es-ES" sz="2000" b="1" dirty="0"/>
        </a:p>
      </dgm:t>
    </dgm:pt>
    <dgm:pt modelId="{3A533AC8-AE31-432E-88C6-0A6CBA083721}" type="parTrans" cxnId="{989165C5-9D65-4357-A912-11030E695B96}">
      <dgm:prSet/>
      <dgm:spPr/>
      <dgm:t>
        <a:bodyPr/>
        <a:lstStyle/>
        <a:p>
          <a:endParaRPr lang="es-ES" sz="2000" b="1"/>
        </a:p>
      </dgm:t>
    </dgm:pt>
    <dgm:pt modelId="{1C434C9E-C27A-4465-BDF0-A341EAEC29DC}" type="sibTrans" cxnId="{989165C5-9D65-4357-A912-11030E695B96}">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649B6E4E-8B8B-4081-88E8-7FEC32ADC7A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989165C5-9D65-4357-A912-11030E695B96}" srcId="{F4A99B15-EF57-4BC7-8B1D-9DA47AC513FF}" destId="{F82FA4D7-1D6D-4163-8981-A958722CD3F3}" srcOrd="3" destOrd="0" parTransId="{3A533AC8-AE31-432E-88C6-0A6CBA083721}" sibTransId="{1C434C9E-C27A-4465-BDF0-A341EAEC29DC}"/>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2346BA2A-8BBF-42EE-96BB-D418D2E6DBB0}" type="presParOf" srcId="{DB7CCD86-68D1-4379-9280-C7CA872A3658}" destId="{96EDDBBC-801A-4CD1-9CAB-DA86EAB2FAA6}" srcOrd="3" destOrd="0" presId="urn:microsoft.com/office/officeart/2008/layout/SquareAccentList"/>
    <dgm:cxn modelId="{35B75DCC-DEDC-446B-A8E5-63C498EBA6D3}" type="presParOf" srcId="{96EDDBBC-801A-4CD1-9CAB-DA86EAB2FAA6}" destId="{6CEFD66E-15EA-4CD8-AE74-B025AB01603D}" srcOrd="0" destOrd="0" presId="urn:microsoft.com/office/officeart/2008/layout/SquareAccentList"/>
    <dgm:cxn modelId="{2399091A-BBB3-4862-A09A-72E473CACC48}"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529735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Înțelepciunea lui Dumnezeu </a:t>
          </a:r>
          <a:endParaRPr lang="es-ES" sz="2000" b="1" kern="1200" dirty="0">
            <a:effectLst>
              <a:outerShdw blurRad="38100" dist="38100" dir="2700000" algn="tl">
                <a:srgbClr val="000000"/>
              </a:outerShdw>
            </a:effectLst>
          </a:endParaRPr>
        </a:p>
      </dsp:txBody>
      <dsp:txXfrm>
        <a:off x="332582" y="90387"/>
        <a:ext cx="525988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5376047"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Nebunia crucii</a:t>
          </a:r>
          <a:endParaRPr lang="es-ES" sz="2000" kern="1200" dirty="0">
            <a:effectLst>
              <a:outerShdw blurRad="38100" dist="38100" dir="2700000" algn="tl">
                <a:srgbClr val="000000"/>
              </a:outerShdw>
            </a:effectLst>
          </a:endParaRPr>
        </a:p>
      </dsp:txBody>
      <dsp:txXfrm>
        <a:off x="332582" y="680067"/>
        <a:ext cx="5338579"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5336677"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Puterea lui Dumnezeu</a:t>
          </a:r>
          <a:endParaRPr lang="es-ES" sz="2000" kern="1200" dirty="0">
            <a:effectLst>
              <a:outerShdw blurRad="38100" dist="38100" dir="2700000" algn="tl">
                <a:srgbClr val="000000"/>
              </a:outerShdw>
            </a:effectLst>
          </a:endParaRPr>
        </a:p>
      </dsp:txBody>
      <dsp:txXfrm>
        <a:off x="332582" y="1269747"/>
        <a:ext cx="5299209"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5376047"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Mesajul crucii</a:t>
          </a:r>
          <a:endParaRPr lang="es-ES" sz="2000" kern="1200" dirty="0">
            <a:effectLst>
              <a:outerShdw blurRad="38100" dist="38100" dir="2700000" algn="tl">
                <a:srgbClr val="000000"/>
              </a:outerShdw>
            </a:effectLst>
          </a:endParaRPr>
        </a:p>
      </dsp:txBody>
      <dsp:txXfrm>
        <a:off x="332582" y="1859428"/>
        <a:ext cx="5338579"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5436243"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outerShdw>
              </a:effectLst>
            </a:rPr>
            <a:t>Nebunia și slăbiciunea lui Dumnezeu</a:t>
          </a:r>
          <a:endParaRPr lang="es-ES" sz="2000" kern="1200" dirty="0">
            <a:effectLst>
              <a:outerShdw blurRad="38100" dist="38100" dir="2700000" algn="tl">
                <a:srgbClr val="000000"/>
              </a:outerShdw>
            </a:effectLst>
          </a:endParaRPr>
        </a:p>
      </dsp:txBody>
      <dsp:txXfrm>
        <a:off x="332582" y="2449107"/>
        <a:ext cx="5398775"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a:t>
          </a:r>
          <a:r>
            <a:rPr lang="ro-RO" sz="1800" b="1" i="0" kern="1200" dirty="0"/>
            <a:t>propovăduirea crucii este o nebunie pentru cei ce sunt pe calea pierzării</a:t>
          </a:r>
          <a:r>
            <a:rPr lang="es-ES" sz="1800" b="1" kern="1200" dirty="0"/>
            <a:t>” (1Co</a:t>
          </a:r>
          <a:r>
            <a:rPr lang="ro-RO" sz="1800" b="1" kern="1200" dirty="0"/>
            <a:t>r</a:t>
          </a:r>
          <a:r>
            <a:rPr lang="es-ES" sz="1800" b="1" kern="1200" dirty="0"/>
            <a:t>. 1:18)</a:t>
          </a:r>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a:t>
          </a:r>
          <a:r>
            <a:rPr lang="ro-RO" sz="1800" b="1" i="0" kern="1200" dirty="0"/>
            <a:t>a găsit cu cale să mântuiască pe credincioși prin nebunia propovăduirii crucii</a:t>
          </a:r>
          <a:r>
            <a:rPr lang="es-ES" sz="1800" b="1" kern="1200" dirty="0"/>
            <a:t>” (1Co</a:t>
          </a:r>
          <a:r>
            <a:rPr lang="ro-RO" sz="1800" b="1" kern="1200" dirty="0"/>
            <a:t>r</a:t>
          </a:r>
          <a:r>
            <a:rPr lang="es-ES" sz="1800" b="1" kern="1200" dirty="0"/>
            <a:t>. 1:21)</a:t>
          </a:r>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a:t>
          </a:r>
          <a:r>
            <a:rPr lang="ro-RO" sz="1800" b="1" i="0" kern="1200" dirty="0"/>
            <a:t>Hristos cel răstignit</a:t>
          </a:r>
          <a:r>
            <a:rPr lang="es-ES" sz="1800" b="1" kern="1200" dirty="0"/>
            <a:t>, </a:t>
          </a:r>
          <a:r>
            <a:rPr lang="ro-RO" sz="1800" b="1" kern="1200" dirty="0"/>
            <a:t>este </a:t>
          </a:r>
          <a:r>
            <a:rPr lang="es-ES" sz="1800" b="1" kern="1200" dirty="0"/>
            <a:t>[…] </a:t>
          </a:r>
          <a:r>
            <a:rPr lang="ro-RO" sz="1800" b="1" i="0" kern="1200" dirty="0"/>
            <a:t>pentru Neamuri, o nebunie</a:t>
          </a:r>
          <a:r>
            <a:rPr lang="es-ES" sz="1800" b="1" kern="1200" dirty="0"/>
            <a:t>” (1Co</a:t>
          </a:r>
          <a:r>
            <a:rPr lang="ro-RO" sz="1800" b="1" kern="1200" dirty="0"/>
            <a:t>r</a:t>
          </a:r>
          <a:r>
            <a:rPr lang="es-ES" sz="1800" b="1" kern="1200" dirty="0"/>
            <a:t>. 1:23)</a:t>
          </a:r>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t>
          </a:r>
          <a:r>
            <a:rPr lang="ro-RO" sz="1800" b="1" kern="1200" dirty="0" err="1"/>
            <a:t>entru</a:t>
          </a:r>
          <a:r>
            <a:rPr lang="es-ES" sz="1800" b="1" kern="1200" dirty="0"/>
            <a:t> “</a:t>
          </a:r>
          <a:r>
            <a:rPr lang="ro-RO" sz="1800" b="1" i="0" kern="1200" dirty="0"/>
            <a:t>omul firesc</a:t>
          </a:r>
          <a:r>
            <a:rPr lang="es-ES" sz="1800" b="1" kern="1200" dirty="0"/>
            <a:t>[…] </a:t>
          </a:r>
          <a:r>
            <a:rPr lang="ro-RO" sz="1800" b="1" i="0" kern="1200" dirty="0"/>
            <a:t>lucrurile Duhului lui Dumnezeu</a:t>
          </a:r>
          <a:r>
            <a:rPr lang="es-ES" sz="1800" b="1" kern="1200" dirty="0"/>
            <a:t>[…] </a:t>
          </a:r>
          <a:r>
            <a:rPr lang="ro-RO" sz="1800" b="1" i="0" kern="1200" dirty="0"/>
            <a:t>sunt o nebunie</a:t>
          </a:r>
          <a:r>
            <a:rPr lang="es-ES" sz="1800" b="1" kern="1200" dirty="0"/>
            <a:t>”</a:t>
          </a:r>
          <a:br>
            <a:rPr lang="es-ES" sz="1800" b="1" kern="1200" dirty="0"/>
          </a:br>
          <a:r>
            <a:rPr lang="es-ES" sz="1800" b="1" kern="1200" dirty="0"/>
            <a:t>(1Co</a:t>
          </a:r>
          <a:r>
            <a:rPr lang="ro-RO" sz="1800" b="1" kern="1200" dirty="0"/>
            <a:t>r</a:t>
          </a:r>
          <a:r>
            <a:rPr lang="es-ES" sz="1800" b="1" kern="1200" dirty="0"/>
            <a:t>. 2:14)</a:t>
          </a:r>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a:t>
          </a:r>
          <a:r>
            <a:rPr lang="ro-RO" sz="1800" b="1" i="0" kern="1200" dirty="0"/>
            <a:t>înțelepciunea lumii acesteia este o nebunie înaintea lui Dumnezeu</a:t>
          </a:r>
          <a:r>
            <a:rPr lang="es-ES" sz="1800" b="1" kern="1200" dirty="0"/>
            <a:t>” (1Co</a:t>
          </a:r>
          <a:r>
            <a:rPr lang="ro-RO" sz="1800" b="1" kern="1200" dirty="0"/>
            <a:t>r</a:t>
          </a:r>
          <a:r>
            <a:rPr lang="es-ES" sz="1800" b="1" kern="1200" dirty="0"/>
            <a:t>. 3:19)</a:t>
          </a:r>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prstClr val="black">
                  <a:hueOff val="0"/>
                  <a:satOff val="0"/>
                  <a:lumOff val="0"/>
                  <a:alphaOff val="0"/>
                </a:prstClr>
              </a:solidFill>
              <a:latin typeface="Aptos" panose="02110004020202020204"/>
              <a:ea typeface="+mn-ea"/>
              <a:cs typeface="+mn-cs"/>
            </a:rPr>
            <a:t>Ce e mai rău în om</a:t>
          </a:r>
          <a:endParaRPr lang="es-ES" sz="2000" b="1" kern="1200" dirty="0">
            <a:solidFill>
              <a:prstClr val="black">
                <a:hueOff val="0"/>
                <a:satOff val="0"/>
                <a:lumOff val="0"/>
                <a:alphaOff val="0"/>
              </a:prstClr>
            </a:solidFill>
            <a:latin typeface="Aptos" panose="02110004020202020204"/>
            <a:ea typeface="+mn-ea"/>
            <a:cs typeface="+mn-cs"/>
          </a:endParaRP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Nebunia</a:t>
          </a:r>
          <a:endParaRPr lang="es-ES" sz="2000" b="1" kern="1200" dirty="0"/>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Respingerea</a:t>
          </a:r>
          <a:endParaRPr lang="es-ES" sz="2000" b="1" kern="1200" dirty="0"/>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Autod</a:t>
          </a:r>
          <a:r>
            <a:rPr lang="ro-RO" sz="2000" b="1" kern="1200" dirty="0" err="1"/>
            <a:t>istrugerea</a:t>
          </a:r>
          <a:endParaRPr lang="es-ES" sz="2000" b="1" kern="1200" dirty="0"/>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Pierzania</a:t>
          </a:r>
          <a:endParaRPr lang="es-ES" sz="2000" b="1" kern="1200" dirty="0"/>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prstClr val="black">
                  <a:hueOff val="0"/>
                  <a:satOff val="0"/>
                  <a:lumOff val="0"/>
                  <a:alphaOff val="0"/>
                </a:prstClr>
              </a:solidFill>
              <a:latin typeface="Aptos" panose="02110004020202020204"/>
              <a:ea typeface="+mn-ea"/>
              <a:cs typeface="+mn-cs"/>
            </a:rPr>
            <a:t>Ce e mai bun la Dumnezeu </a:t>
          </a:r>
          <a:endParaRPr lang="es-ES" sz="2000" b="1" kern="1200" dirty="0">
            <a:solidFill>
              <a:prstClr val="black">
                <a:hueOff val="0"/>
                <a:satOff val="0"/>
                <a:lumOff val="0"/>
                <a:alphaOff val="0"/>
              </a:prstClr>
            </a:solidFill>
            <a:latin typeface="Aptos" panose="02110004020202020204"/>
            <a:ea typeface="+mn-ea"/>
            <a:cs typeface="+mn-cs"/>
          </a:endParaRP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Puterea</a:t>
          </a:r>
          <a:endParaRPr lang="es-ES" sz="2000" b="1" kern="1200" dirty="0"/>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Acceptarea</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Iertarea</a:t>
          </a:r>
          <a:endParaRPr lang="es-ES" sz="2000" b="1" kern="120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o-RO" sz="2000" b="1" kern="1200" dirty="0"/>
            <a:t>Salvarea</a:t>
          </a:r>
          <a:endParaRPr lang="es-ES" sz="2000" b="1" kern="1200" dirty="0"/>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08/07/2026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08/07/2026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08/07/2026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ro-RO"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MESAJUL CRUCII</a:t>
            </a:r>
            <a:endPar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ro-RO" sz="1600" b="1" dirty="0">
                <a:solidFill>
                  <a:srgbClr val="EBD4B3"/>
                </a:solidFill>
                <a:effectLst>
                  <a:outerShdw blurRad="38100" dist="38100" dir="2700000" algn="tl">
                    <a:srgbClr val="000000"/>
                  </a:outerShdw>
                </a:effectLst>
              </a:rPr>
              <a:t>Studiul</a:t>
            </a:r>
            <a:r>
              <a:rPr lang="es-ES" sz="1600" b="1" dirty="0">
                <a:solidFill>
                  <a:srgbClr val="EBD4B3"/>
                </a:solidFill>
                <a:effectLst>
                  <a:outerShdw blurRad="38100" dist="38100" dir="2700000" algn="tl">
                    <a:srgbClr val="000000"/>
                  </a:outerShdw>
                </a:effectLst>
              </a:rPr>
              <a:t> 2 </a:t>
            </a:r>
            <a:r>
              <a:rPr lang="ro-RO" sz="1600" b="1" dirty="0">
                <a:solidFill>
                  <a:srgbClr val="EBD4B3"/>
                </a:solidFill>
                <a:effectLst>
                  <a:outerShdw blurRad="38100" dist="38100" dir="2700000" algn="tl">
                    <a:srgbClr val="000000"/>
                  </a:outerShdw>
                </a:effectLst>
              </a:rPr>
              <a:t>pentru </a:t>
            </a:r>
            <a:r>
              <a:rPr lang="es-ES" sz="1600" b="1" dirty="0">
                <a:solidFill>
                  <a:srgbClr val="EBD4B3"/>
                </a:solidFill>
                <a:effectLst>
                  <a:outerShdw blurRad="38100" dist="38100" dir="2700000" algn="tl">
                    <a:srgbClr val="000000"/>
                  </a:outerShdw>
                </a:effectLst>
              </a:rPr>
              <a:t>11 </a:t>
            </a:r>
            <a:r>
              <a:rPr lang="ro-RO" sz="1600" b="1" dirty="0">
                <a:solidFill>
                  <a:srgbClr val="EBD4B3"/>
                </a:solidFill>
                <a:effectLst>
                  <a:outerShdw blurRad="38100" dist="38100" dir="2700000" algn="tl">
                    <a:srgbClr val="000000"/>
                  </a:outerShdw>
                </a:effectLst>
              </a:rPr>
              <a:t>iulie </a:t>
            </a:r>
            <a:r>
              <a:rPr lang="es-ES" sz="1600" b="1" dirty="0">
                <a:solidFill>
                  <a:srgbClr val="EBD4B3"/>
                </a:solidFill>
                <a:effectLst>
                  <a:outerShdw blurRad="38100" dist="38100" dir="2700000" algn="tl">
                    <a:srgbClr val="000000"/>
                  </a:outerShdw>
                </a:effectLst>
              </a:rPr>
              <a:t>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«Fiindcă propovăduirea crucii este o nebunie pentru cei ce sunt pe calea pierzării; dar pentru noi, care suntem pe calea mântuirii, este puterea lui </a:t>
            </a:r>
            <a:r>
              <a:rPr kumimoji="0" lang="es-ES" sz="2400" b="1" i="0" u="none" strike="noStrike" kern="1200" cap="none" spc="0" normalizeH="0" baseline="0" noProof="0" dirty="0" err="1">
                <a:ln>
                  <a:noFill/>
                </a:ln>
                <a:solidFill>
                  <a:srgbClr val="FCE996"/>
                </a:solidFill>
                <a:effectLst>
                  <a:glow rad="127000">
                    <a:srgbClr val="030303"/>
                  </a:glow>
                </a:effectLst>
                <a:uLnTx/>
                <a:uFillTx/>
                <a:latin typeface="Comic Sans MS" panose="030F0702030302020204" pitchFamily="66" charset="0"/>
                <a:ea typeface="+mn-ea"/>
                <a:cs typeface="+mn-cs"/>
              </a:rPr>
              <a:t>Dumnezeu</a:t>
            </a:r>
            <a:r>
              <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Corint</a:t>
            </a:r>
            <a:r>
              <a:rPr kumimoji="0" lang="ro-RO" sz="1800" b="1" i="0" u="none" strike="noStrike" kern="1200" cap="none" spc="0" normalizeH="0" baseline="0" noProof="0" dirty="0" err="1">
                <a:ln>
                  <a:noFill/>
                </a:ln>
                <a:solidFill>
                  <a:srgbClr val="FCE996"/>
                </a:solidFill>
                <a:effectLst>
                  <a:glow rad="127000">
                    <a:srgbClr val="030303"/>
                  </a:glow>
                </a:effectLst>
                <a:uLnTx/>
                <a:uFillTx/>
                <a:latin typeface="Comic Sans MS" panose="030F0702030302020204" pitchFamily="66" charset="0"/>
                <a:ea typeface="+mn-ea"/>
                <a:cs typeface="+mn-cs"/>
              </a:rPr>
              <a:t>eni</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 1:18)</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898888298"/>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es-ES" sz="2000" b="1" dirty="0"/>
              <a:t>1 Corinteni 1:17-31 vorbește despre modul în care crucea are impact asupra vieților oamenilor.</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505700" cy="1631216"/>
          </a:xfrm>
          <a:prstGeom prst="rect">
            <a:avLst/>
          </a:prstGeom>
          <a:noFill/>
        </p:spPr>
        <p:txBody>
          <a:bodyPr wrap="square">
            <a:spAutoFit/>
          </a:bodyPr>
          <a:lstStyle/>
          <a:p>
            <a:pPr lvl="0">
              <a:spcBef>
                <a:spcPts val="600"/>
              </a:spcBef>
              <a:defRPr/>
            </a:pPr>
            <a:r>
              <a:rPr lang="es-ES" sz="2000" b="1" dirty="0">
                <a:solidFill>
                  <a:prstClr val="black"/>
                </a:solidFill>
              </a:rPr>
              <a:t>Mântuit de cineva care a murit pe cruce și apoi a înviat? Pentru oameni este nebunie, lipsă de minte și slăbiciune. Dar pentru cei dintre noi care și-au deschis inimile chemării Duhului Sfânt, crucea este „puterea lui Dumnezeu, […] înțelepciunea, dreptatea, sfințirea și răscumpărarea” (1 Corinteni 1:18, 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lvl="0">
              <a:spcBef>
                <a:spcPts val="600"/>
              </a:spcBef>
              <a:defRPr/>
            </a:pPr>
            <a:r>
              <a:rPr lang="es-ES" sz="2000" b="1" dirty="0">
                <a:solidFill>
                  <a:prstClr val="black"/>
                </a:solidFill>
              </a:rPr>
              <a:t>Pentru credincioși, crucea este un simbol al mântuirii. Dar pentru oamenii care au trăit în primul secol, crucea reprezenta doar moartea rușinoasă a unui criminal.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2251587" y="0"/>
            <a:ext cx="7443019" cy="646331"/>
          </a:xfrm>
          <a:prstGeom prst="rect">
            <a:avLst/>
          </a:prstGeom>
          <a:noFill/>
        </p:spPr>
        <p:txBody>
          <a:bodyPr wrap="square">
            <a:spAutoFit/>
          </a:bodyPr>
          <a:lstStyle/>
          <a:p>
            <a:pPr algn="ctr"/>
            <a:r>
              <a:rPr lang="ro-RO" sz="36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ÎNȚELEPCIUNEA LUI DUMNEZEU</a:t>
            </a:r>
            <a:endParaRPr lang="es-ES" sz="3600" b="1"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s-ES" b="1" dirty="0">
                <a:solidFill>
                  <a:schemeClr val="accent4">
                    <a:lumMod val="50000"/>
                  </a:schemeClr>
                </a:solidFill>
                <a:latin typeface="Comic Sans MS" panose="030F0702030302020204" pitchFamily="66" charset="0"/>
              </a:rPr>
              <a:t>“dar pentru cei chemați, fie iudei, fie greci, este puterea și înțelepciunea lui Dumnezeu”</a:t>
            </a:r>
          </a:p>
          <a:p>
            <a:pPr algn="ctr"/>
            <a:r>
              <a:rPr lang="es-ES" sz="1400" b="1" dirty="0">
                <a:solidFill>
                  <a:schemeClr val="accent4">
                    <a:lumMod val="50000"/>
                  </a:schemeClr>
                </a:solidFill>
                <a:latin typeface="Comic Sans MS" panose="030F0702030302020204" pitchFamily="66" charset="0"/>
              </a:rPr>
              <a:t>(1 Corint</a:t>
            </a:r>
            <a:r>
              <a:rPr lang="ro-RO" sz="1400" b="1" dirty="0" err="1">
                <a:solidFill>
                  <a:schemeClr val="accent4">
                    <a:lumMod val="50000"/>
                  </a:schemeClr>
                </a:solidFill>
                <a:latin typeface="Comic Sans MS" panose="030F0702030302020204" pitchFamily="66" charset="0"/>
              </a:rPr>
              <a:t>eni</a:t>
            </a:r>
            <a:r>
              <a:rPr lang="es-ES" sz="1400" b="1" dirty="0">
                <a:solidFill>
                  <a:schemeClr val="accent4">
                    <a:lumMod val="50000"/>
                  </a:schemeClr>
                </a:solidFill>
                <a:latin typeface="Comic Sans MS" panose="030F0702030302020204" pitchFamily="66" charset="0"/>
              </a:rPr>
              <a:t>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070362" y="1769077"/>
            <a:ext cx="6172616" cy="1323439"/>
          </a:xfrm>
          <a:prstGeom prst="rect">
            <a:avLst/>
          </a:prstGeom>
          <a:noFill/>
        </p:spPr>
        <p:txBody>
          <a:bodyPr wrap="square" rtlCol="0">
            <a:spAutoFit/>
          </a:bodyPr>
          <a:lstStyle/>
          <a:p>
            <a:pPr>
              <a:spcBef>
                <a:spcPts val="600"/>
              </a:spcBef>
            </a:pPr>
            <a:r>
              <a:rPr lang="es-ES" sz="2000" b="1" dirty="0"/>
              <a:t>În Atena, Pavel folosise înțelepciunea omenească pentru a încerca să-i convingă pe magi. De atunci înainte, a decis să folosească doar înțelepciunea divină.</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804643" cy="3739523"/>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42978" y="183547"/>
            <a:ext cx="2804642" cy="3739523"/>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144381" y="4666206"/>
            <a:ext cx="7447044" cy="1015663"/>
          </a:xfrm>
          <a:prstGeom prst="rect">
            <a:avLst/>
          </a:prstGeom>
          <a:noFill/>
        </p:spPr>
        <p:txBody>
          <a:bodyPr wrap="square">
            <a:spAutoFit/>
          </a:bodyPr>
          <a:lstStyle/>
          <a:p>
            <a:pPr>
              <a:spcBef>
                <a:spcPts val="600"/>
              </a:spcBef>
            </a:pPr>
            <a:r>
              <a:rPr lang="es-ES" sz="2000" b="1" dirty="0"/>
              <a:t>Înțelepciunea lui Dumnezeu </a:t>
            </a:r>
            <a:r>
              <a:rPr lang="ro-RO" sz="2000" b="1" dirty="0"/>
              <a:t>prăpădește</a:t>
            </a:r>
            <a:r>
              <a:rPr lang="es-ES" sz="2000" b="1" dirty="0"/>
              <a:t> „înțelepciunea</a:t>
            </a:r>
            <a:r>
              <a:rPr lang="ro-RO" sz="2000" b="1" dirty="0"/>
              <a:t> celor</a:t>
            </a:r>
            <a:r>
              <a:rPr lang="es-ES" sz="2000" b="1" dirty="0"/>
              <a:t> înțelepți”; </a:t>
            </a:r>
            <a:r>
              <a:rPr lang="ro-RO" sz="2000" b="1" dirty="0"/>
              <a:t>nimicește</a:t>
            </a:r>
            <a:r>
              <a:rPr lang="es-ES" sz="2000" b="1" dirty="0"/>
              <a:t> „priceperea celor pricepuți” (1 Cor</a:t>
            </a:r>
            <a:r>
              <a:rPr lang="ro-RO" sz="2000" b="1" dirty="0"/>
              <a:t>.</a:t>
            </a:r>
            <a:r>
              <a:rPr lang="es-ES" sz="2000" b="1" dirty="0"/>
              <a:t> 1:19); și „a </a:t>
            </a:r>
            <a:r>
              <a:rPr lang="ro-RO" sz="2000" b="1" dirty="0"/>
              <a:t>prostit</a:t>
            </a:r>
            <a:r>
              <a:rPr lang="es-ES" sz="2000" b="1" dirty="0"/>
              <a:t>… înțelepciunea lumii</a:t>
            </a:r>
            <a:r>
              <a:rPr lang="ro-RO" sz="2000" b="1" dirty="0"/>
              <a:t> acesteia</a:t>
            </a:r>
            <a:r>
              <a:rPr lang="es-ES" sz="2000" b="1" dirty="0"/>
              <a:t>” (1 Cor</a:t>
            </a:r>
            <a:r>
              <a:rPr lang="ro-RO" sz="2000" b="1" dirty="0"/>
              <a:t>.</a:t>
            </a:r>
            <a:r>
              <a:rPr lang="es-ES" sz="2000" b="1" dirty="0"/>
              <a:t>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144380" y="4291578"/>
            <a:ext cx="7170820" cy="400110"/>
          </a:xfrm>
          <a:prstGeom prst="rect">
            <a:avLst/>
          </a:prstGeom>
          <a:noFill/>
        </p:spPr>
        <p:txBody>
          <a:bodyPr wrap="square">
            <a:spAutoFit/>
          </a:bodyPr>
          <a:lstStyle/>
          <a:p>
            <a:pPr>
              <a:spcBef>
                <a:spcPts val="600"/>
              </a:spcBef>
            </a:pPr>
            <a:r>
              <a:rPr lang="es-ES" sz="2000" b="1" dirty="0"/>
              <a:t>Care este înțelepciunea divină propovăduită de Pavel?</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144380" y="5702525"/>
            <a:ext cx="7888575" cy="1015663"/>
          </a:xfrm>
          <a:prstGeom prst="rect">
            <a:avLst/>
          </a:prstGeom>
          <a:noFill/>
        </p:spPr>
        <p:txBody>
          <a:bodyPr wrap="square">
            <a:spAutoFit/>
          </a:bodyPr>
          <a:lstStyle/>
          <a:p>
            <a:pPr>
              <a:spcBef>
                <a:spcPts val="600"/>
              </a:spcBef>
            </a:pPr>
            <a:r>
              <a:rPr lang="es-ES" sz="2000" b="1" dirty="0"/>
              <a:t>Contrar oricărei logici omenești, înțelepciunea lui Dumnezeu </a:t>
            </a:r>
            <a:r>
              <a:rPr lang="ro-RO" sz="2000" b="1" dirty="0"/>
              <a:t>presupune ca El </a:t>
            </a:r>
            <a:r>
              <a:rPr lang="es-ES" sz="2000" b="1" dirty="0"/>
              <a:t>„să mântuiască pe credincioși prin nebunia propovăduirii crucii” (1 Corinteni 1:21).</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101213" y="2974260"/>
            <a:ext cx="6051277" cy="1323439"/>
          </a:xfrm>
          <a:prstGeom prst="rect">
            <a:avLst/>
          </a:prstGeom>
          <a:noFill/>
        </p:spPr>
        <p:txBody>
          <a:bodyPr wrap="square">
            <a:spAutoFit/>
          </a:bodyPr>
          <a:lstStyle/>
          <a:p>
            <a:pPr lvl="0">
              <a:spcBef>
                <a:spcPts val="600"/>
              </a:spcBef>
              <a:defRPr/>
            </a:pPr>
            <a:r>
              <a:rPr lang="es-ES" sz="2000" b="1" dirty="0">
                <a:solidFill>
                  <a:prstClr val="black"/>
                </a:solidFill>
              </a:rPr>
              <a:t>Dumnezeu Însuși îl trimisese să predice mesajul Său „nu cu înțelepciunea vorbirii, ca nu cumva crucea lui Hristos să fie făcută zadarnică.” (1 Corinteni 1:17).</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000" b="1" dirty="0">
                <a:ln/>
                <a:solidFill>
                  <a:schemeClr val="accent3"/>
                </a:solidFill>
              </a:rPr>
              <a:t>NEBUNIA CRUCII</a:t>
            </a:r>
            <a:endParaRPr lang="es-ES" sz="4000" b="1"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“dar noi propovăduim pe Hristos cel răstignit, care pentru iudei este o pricină de poticnire, și pentru Neamuri, o nebunie” </a:t>
            </a:r>
            <a:r>
              <a:rPr lang="es-ES" sz="1400" b="1" dirty="0">
                <a:solidFill>
                  <a:schemeClr val="accent1">
                    <a:lumMod val="50000"/>
                  </a:schemeClr>
                </a:solidFill>
                <a:latin typeface="Comic Sans MS" panose="030F0702030302020204" pitchFamily="66" charset="0"/>
              </a:rPr>
              <a:t>(</a:t>
            </a:r>
            <a:r>
              <a:rPr lang="ro-RO" sz="1400" b="1" dirty="0">
                <a:solidFill>
                  <a:schemeClr val="accent1">
                    <a:lumMod val="50000"/>
                  </a:schemeClr>
                </a:solidFill>
                <a:latin typeface="Comic Sans MS" panose="030F0702030302020204" pitchFamily="66" charset="0"/>
              </a:rPr>
              <a:t>1 </a:t>
            </a:r>
            <a:r>
              <a:rPr lang="es-ES" sz="1400" b="1" dirty="0">
                <a:solidFill>
                  <a:schemeClr val="accent1">
                    <a:lumMod val="50000"/>
                  </a:schemeClr>
                </a:solidFill>
                <a:latin typeface="Comic Sans MS" panose="030F0702030302020204" pitchFamily="66" charset="0"/>
              </a:rPr>
              <a:t>Corint</a:t>
            </a:r>
            <a:r>
              <a:rPr lang="ro-RO" sz="1400" b="1" dirty="0" err="1">
                <a:solidFill>
                  <a:schemeClr val="accent1">
                    <a:lumMod val="50000"/>
                  </a:schemeClr>
                </a:solidFill>
                <a:latin typeface="Comic Sans MS" panose="030F0702030302020204" pitchFamily="66" charset="0"/>
              </a:rPr>
              <a:t>eni</a:t>
            </a:r>
            <a:r>
              <a:rPr lang="es-ES" sz="1400" b="1" dirty="0">
                <a:solidFill>
                  <a:schemeClr val="accent1">
                    <a:lumMod val="50000"/>
                  </a:schemeClr>
                </a:solidFill>
                <a:latin typeface="Comic Sans MS" panose="030F0702030302020204" pitchFamily="66" charset="0"/>
              </a:rPr>
              <a:t>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0" y="2391438"/>
            <a:ext cx="6183035" cy="707886"/>
          </a:xfrm>
          <a:prstGeom prst="rect">
            <a:avLst/>
          </a:prstGeom>
          <a:noFill/>
        </p:spPr>
        <p:txBody>
          <a:bodyPr wrap="square" rtlCol="0">
            <a:spAutoFit/>
          </a:bodyPr>
          <a:lstStyle/>
          <a:p>
            <a:pPr>
              <a:spcBef>
                <a:spcPts val="600"/>
              </a:spcBef>
            </a:pPr>
            <a:r>
              <a:rPr lang="es-ES" sz="2000" b="1" dirty="0"/>
              <a:t>Cuvântul grecesc</a:t>
            </a:r>
            <a:r>
              <a:rPr lang="es-ES" sz="2000" b="1" i="1" dirty="0"/>
              <a:t> mōria </a:t>
            </a:r>
            <a:r>
              <a:rPr lang="es-ES" sz="2000" b="1" dirty="0"/>
              <a:t>(nebunie, prostie, nechib</a:t>
            </a:r>
            <a:r>
              <a:rPr lang="ro-RO" sz="2000" b="1" dirty="0"/>
              <a:t>-</a:t>
            </a:r>
            <a:r>
              <a:rPr lang="es-ES" sz="2000" b="1" dirty="0"/>
              <a:t>zuință) este folosit de cinci ori în 1 Corinteni:</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860827056"/>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323426"/>
            <a:ext cx="6448425" cy="1631216"/>
          </a:xfrm>
          <a:prstGeom prst="rect">
            <a:avLst/>
          </a:prstGeom>
          <a:noFill/>
        </p:spPr>
        <p:txBody>
          <a:bodyPr wrap="square" rtlCol="0">
            <a:spAutoFit/>
          </a:bodyPr>
          <a:lstStyle/>
          <a:p>
            <a:pPr>
              <a:spcBef>
                <a:spcPts val="600"/>
              </a:spcBef>
            </a:pPr>
            <a:r>
              <a:rPr lang="es-ES" sz="2000" b="1" dirty="0"/>
              <a:t>Crucea este o nebunie pentru cei pierduți; pentru cei care nu-L cunosc pe Dumnezeu (neamurile); pentru cei care se gândesc doar la această lume (omul firesc); pentru cei care sunt guvernați doar de propria lor înțelepciune.</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3" y="1455887"/>
            <a:ext cx="5554080" cy="282903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lvl="0">
              <a:spcBef>
                <a:spcPts val="600"/>
              </a:spcBef>
              <a:defRPr/>
            </a:pPr>
            <a:r>
              <a:rPr lang="es-ES" sz="2000" b="1" dirty="0">
                <a:solidFill>
                  <a:prstClr val="black"/>
                </a:solidFill>
              </a:rPr>
              <a:t>Dar crucea este o binecuvântare pentru cei mântuiți, adică pentru cei care sunt dispuși să vadă crucea din punctul de vedere al lui Dumnezeu.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ro-RO"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PUTEREA LUI DUMNEZEU</a:t>
            </a:r>
            <a:endPar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a:t>
            </a:r>
            <a:r>
              <a:rPr lang="ro-RO" b="1" dirty="0">
                <a:solidFill>
                  <a:schemeClr val="accent4">
                    <a:lumMod val="50000"/>
                  </a:schemeClr>
                </a:solidFill>
                <a:latin typeface="Comic Sans MS" panose="030F0702030302020204" pitchFamily="66" charset="0"/>
              </a:rPr>
              <a:t>f</a:t>
            </a:r>
            <a:r>
              <a:rPr lang="es-ES" b="1" dirty="0">
                <a:solidFill>
                  <a:schemeClr val="accent4">
                    <a:lumMod val="50000"/>
                  </a:schemeClr>
                </a:solidFill>
                <a:latin typeface="Comic Sans MS" panose="030F0702030302020204" pitchFamily="66" charset="0"/>
              </a:rPr>
              <a:t>iindcă propovăduirea crucii este o nebunie pentru cei ce sunt pe calea pierzării; dar pentru noi, care suntem pe calea mântuirii, este puterea lui Dumnezeu.” </a:t>
            </a:r>
            <a:r>
              <a:rPr lang="es-ES" sz="1400" b="1" dirty="0">
                <a:solidFill>
                  <a:schemeClr val="accent4">
                    <a:lumMod val="50000"/>
                  </a:schemeClr>
                </a:solidFill>
                <a:latin typeface="Comic Sans MS" panose="030F0702030302020204" pitchFamily="66" charset="0"/>
              </a:rPr>
              <a:t>(</a:t>
            </a:r>
            <a:r>
              <a:rPr lang="ro-RO" sz="1400" b="1" dirty="0">
                <a:solidFill>
                  <a:schemeClr val="accent4">
                    <a:lumMod val="50000"/>
                  </a:schemeClr>
                </a:solidFill>
                <a:latin typeface="Comic Sans MS" panose="030F0702030302020204" pitchFamily="66" charset="0"/>
              </a:rPr>
              <a:t>1 </a:t>
            </a:r>
            <a:r>
              <a:rPr lang="es-ES" sz="1400" b="1" dirty="0">
                <a:solidFill>
                  <a:schemeClr val="accent4">
                    <a:lumMod val="50000"/>
                  </a:schemeClr>
                </a:solidFill>
                <a:latin typeface="Comic Sans MS" panose="030F0702030302020204" pitchFamily="66" charset="0"/>
              </a:rPr>
              <a:t>Corint</a:t>
            </a:r>
            <a:r>
              <a:rPr lang="ro-RO" sz="1400" b="1" dirty="0" err="1">
                <a:solidFill>
                  <a:schemeClr val="accent4">
                    <a:lumMod val="50000"/>
                  </a:schemeClr>
                </a:solidFill>
                <a:latin typeface="Comic Sans MS" panose="030F0702030302020204" pitchFamily="66" charset="0"/>
              </a:rPr>
              <a:t>eni</a:t>
            </a:r>
            <a:r>
              <a:rPr lang="es-ES" sz="1400" b="1" dirty="0">
                <a:solidFill>
                  <a:schemeClr val="accent4">
                    <a:lumMod val="50000"/>
                  </a:schemeClr>
                </a:solidFill>
                <a:latin typeface="Comic Sans MS" panose="030F0702030302020204" pitchFamily="66" charset="0"/>
              </a:rPr>
              <a:t>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lang="es-ES" sz="2000" b="1" dirty="0">
                <a:solidFill>
                  <a:prstClr val="black"/>
                </a:solidFill>
              </a:rPr>
              <a:t>Crucea are puterea de a arăta ce e mai rău în om și ce e mai bun în Dumnezeu (1 Corinteni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2680499519"/>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23151"/>
            <a:ext cx="6581776" cy="1015663"/>
          </a:xfrm>
          <a:prstGeom prst="rect">
            <a:avLst/>
          </a:prstGeom>
          <a:noFill/>
        </p:spPr>
        <p:txBody>
          <a:bodyPr wrap="square">
            <a:spAutoFit/>
          </a:bodyPr>
          <a:lstStyle/>
          <a:p>
            <a:pPr>
              <a:spcBef>
                <a:spcPts val="600"/>
              </a:spcBef>
            </a:pPr>
            <a:r>
              <a:rPr lang="it-IT" sz="2000" b="1" dirty="0">
                <a:solidFill>
                  <a:prstClr val="black"/>
                </a:solidFill>
              </a:rPr>
              <a:t>Cei care resping crucea culeg consecințele acțiunilor lor greșite și, în cele din urmă, vor fi distruși de Cel pe care l-au respins.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7194386" cy="1015663"/>
          </a:xfrm>
          <a:prstGeom prst="rect">
            <a:avLst/>
          </a:prstGeom>
          <a:noFill/>
        </p:spPr>
        <p:txBody>
          <a:bodyPr wrap="square">
            <a:spAutoFit/>
          </a:bodyPr>
          <a:lstStyle/>
          <a:p>
            <a:pPr lvl="0">
              <a:spcBef>
                <a:spcPts val="600"/>
              </a:spcBef>
              <a:defRPr/>
            </a:pPr>
            <a:r>
              <a:rPr lang="es-ES" sz="2000" b="1" dirty="0">
                <a:solidFill>
                  <a:prstClr val="black"/>
                </a:solidFill>
              </a:rPr>
              <a:t>Puterea lui Dumnezeu, arătată pe cruce, este capabilă să-l împace pe om cu Dumnezeu, iertându-i toate păcatele, și să-i dăruiască viață veșnică (Coloseni 1:20; 1 Petru 2:24).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37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ro-RO" sz="4400" b="1" dirty="0">
                <a:ln w="13462">
                  <a:noFill/>
                  <a:prstDash val="solid"/>
                </a:ln>
                <a:solidFill>
                  <a:srgbClr val="0070C0"/>
                </a:solidFill>
                <a:effectLst>
                  <a:outerShdw dist="38100" dir="2700000" algn="bl" rotWithShape="0">
                    <a:srgbClr val="002060"/>
                  </a:outerShdw>
                </a:effectLst>
              </a:rPr>
              <a:t>MESAJUL CRUCII</a:t>
            </a:r>
            <a:endParaRPr lang="es-ES" sz="4400" b="1"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1200329"/>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“Căci întrucât lumea, cu înțelepciunea ei, n-a cunoscut pe Dumnezeu în înțelepciunea lui Dumnezeu, Dumnezeu a găsit cu cale să mântuiască pe credincioși prin nebunia propovăduirii crucii.” </a:t>
            </a:r>
            <a:r>
              <a:rPr lang="es-ES" sz="1400" b="1" dirty="0">
                <a:solidFill>
                  <a:schemeClr val="accent5">
                    <a:lumMod val="50000"/>
                  </a:schemeClr>
                </a:solidFill>
                <a:latin typeface="Comic Sans MS" panose="030F0702030302020204" pitchFamily="66" charset="0"/>
              </a:rPr>
              <a:t>(1 Corin</a:t>
            </a:r>
            <a:r>
              <a:rPr lang="ro-RO" sz="1400" b="1" dirty="0" err="1">
                <a:solidFill>
                  <a:schemeClr val="accent5">
                    <a:lumMod val="50000"/>
                  </a:schemeClr>
                </a:solidFill>
                <a:latin typeface="Comic Sans MS" panose="030F0702030302020204" pitchFamily="66" charset="0"/>
              </a:rPr>
              <a:t>teni</a:t>
            </a:r>
            <a:r>
              <a:rPr lang="es-ES" sz="1400" b="1" dirty="0">
                <a:solidFill>
                  <a:schemeClr val="accent5">
                    <a:lumMod val="50000"/>
                  </a:schemeClr>
                </a:solidFill>
                <a:latin typeface="Comic Sans MS" panose="030F0702030302020204" pitchFamily="66" charset="0"/>
              </a:rPr>
              <a:t> 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es-ES" sz="2000" b="1" dirty="0"/>
              <a:t>De ce este predicarea mesajului crucii o nebunie (1 Corinteni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lvl="0">
              <a:spcBef>
                <a:spcPts val="600"/>
              </a:spcBef>
              <a:defRPr/>
            </a:pPr>
            <a:r>
              <a:rPr lang="es-ES" sz="2000" b="1" dirty="0">
                <a:solidFill>
                  <a:prstClr val="black"/>
                </a:solidFill>
              </a:rPr>
              <a:t>Mesajul crucii arată cât de departe a fost dispus să meargă Dumnezeu pentru a ne acorda mântuirea.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2" y="4824710"/>
            <a:ext cx="7353301" cy="1323439"/>
          </a:xfrm>
          <a:prstGeom prst="rect">
            <a:avLst/>
          </a:prstGeom>
          <a:noFill/>
        </p:spPr>
        <p:txBody>
          <a:bodyPr wrap="square">
            <a:spAutoFit/>
          </a:bodyPr>
          <a:lstStyle/>
          <a:p>
            <a:pPr lvl="0">
              <a:spcBef>
                <a:spcPts val="600"/>
              </a:spcBef>
              <a:defRPr/>
            </a:pPr>
            <a:r>
              <a:rPr lang="es-ES" sz="2000" b="1" dirty="0">
                <a:solidFill>
                  <a:prstClr val="black"/>
                </a:solidFill>
              </a:rPr>
              <a:t>Însă, pentru îngeri, mesajul crucii era cu totul altceva. Isus, pe care îl cunoscuseră în Rai, s-a lăsat ucis din dragoste pentru o rasă care îl respinsese. Aceasta este perspectiva pe care Pavel a vrut să o transmită prin predicarea sa.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2246769"/>
          </a:xfrm>
          <a:prstGeom prst="rect">
            <a:avLst/>
          </a:prstGeom>
          <a:noFill/>
        </p:spPr>
        <p:txBody>
          <a:bodyPr wrap="square">
            <a:spAutoFit/>
          </a:bodyPr>
          <a:lstStyle/>
          <a:p>
            <a:pPr lvl="0">
              <a:spcBef>
                <a:spcPts val="600"/>
              </a:spcBef>
              <a:defRPr/>
            </a:pPr>
            <a:r>
              <a:rPr lang="es-ES" sz="2000" b="1" dirty="0">
                <a:solidFill>
                  <a:prstClr val="black"/>
                </a:solidFill>
              </a:rPr>
              <a:t>Evreii așteptau un Mesia care să-i elibereze de sub opresiunea romană. Când Isus a anunțat că va fi răstignit, propriii săi ucenici au fost îngroziți. Mai mult, pentru un evreu, un om atârnat pe un lemn era o persoană blestemată de Dumnezeu (Deuteronom 21:23). Pentru un</a:t>
            </a:r>
            <a:r>
              <a:rPr lang="ro-RO" sz="2000" b="1" dirty="0" err="1">
                <a:solidFill>
                  <a:prstClr val="black"/>
                </a:solidFill>
              </a:rPr>
              <a:t>ul</a:t>
            </a:r>
            <a:r>
              <a:rPr lang="ro-RO" sz="2000" b="1" dirty="0">
                <a:solidFill>
                  <a:prstClr val="black"/>
                </a:solidFill>
              </a:rPr>
              <a:t> din</a:t>
            </a:r>
            <a:r>
              <a:rPr lang="es-ES" sz="2000" b="1" dirty="0">
                <a:solidFill>
                  <a:prstClr val="black"/>
                </a:solidFill>
              </a:rPr>
              <a:t> neam</a:t>
            </a:r>
            <a:r>
              <a:rPr lang="ro-RO" sz="2000" b="1" dirty="0">
                <a:solidFill>
                  <a:prstClr val="black"/>
                </a:solidFill>
              </a:rPr>
              <a:t>uri</a:t>
            </a:r>
            <a:r>
              <a:rPr lang="es-ES" sz="2000" b="1" dirty="0">
                <a:solidFill>
                  <a:prstClr val="black"/>
                </a:solidFill>
              </a:rPr>
              <a:t>, care nici măcar nu aștepta un Mântuitor, concluzia era aceeași: crucea este o nebunie.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584775"/>
          </a:xfrm>
          <a:prstGeom prst="rect">
            <a:avLst/>
          </a:prstGeom>
          <a:noFill/>
        </p:spPr>
        <p:txBody>
          <a:bodyPr wrap="square">
            <a:spAutoFit/>
            <a:scene3d>
              <a:camera prst="orthographicFront"/>
              <a:lightRig rig="threePt" dir="t"/>
            </a:scene3d>
            <a:sp3d extrusionH="57150">
              <a:bevelT h="25400" prst="softRound"/>
            </a:sp3d>
          </a:bodyPr>
          <a:lstStyle/>
          <a:p>
            <a:pPr algn="ctr"/>
            <a:r>
              <a:rPr lang="es-ES" sz="3200" b="1" dirty="0">
                <a:ln w="6600">
                  <a:solidFill>
                    <a:schemeClr val="accent2"/>
                  </a:solidFill>
                  <a:prstDash val="solid"/>
                </a:ln>
                <a:solidFill>
                  <a:srgbClr val="993300"/>
                </a:solidFill>
                <a:effectLst>
                  <a:outerShdw dist="25400" dir="2700000" algn="tl" rotWithShape="0">
                    <a:schemeClr val="accent2"/>
                  </a:outerShdw>
                </a:effectLst>
              </a:rPr>
              <a:t>NEBUNIA ȘI SLĂBICIUNEA LUI DUMNEZEU</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s-ES" b="1" dirty="0">
                <a:latin typeface="Comic Sans MS" panose="030F0702030302020204" pitchFamily="66" charset="0"/>
              </a:rPr>
              <a:t>“Căci nebunia lui Dumnezeu este mai înțeleaptă decât oamenii; și slăbiciunea lui Dumnezeu este mai tare decât oamenii.” </a:t>
            </a:r>
            <a:r>
              <a:rPr lang="es-ES" sz="1400" b="1" dirty="0">
                <a:latin typeface="Comic Sans MS" panose="030F0702030302020204" pitchFamily="66" charset="0"/>
              </a:rPr>
              <a:t>(1</a:t>
            </a:r>
            <a:r>
              <a:rPr lang="ro-RO" sz="1400" b="1" dirty="0">
                <a:latin typeface="Comic Sans MS" panose="030F0702030302020204" pitchFamily="66" charset="0"/>
              </a:rPr>
              <a:t> </a:t>
            </a:r>
            <a:r>
              <a:rPr lang="es-ES" sz="1400" b="1" dirty="0">
                <a:latin typeface="Comic Sans MS" panose="030F0702030302020204" pitchFamily="66" charset="0"/>
              </a:rPr>
              <a:t>Corint</a:t>
            </a:r>
            <a:r>
              <a:rPr lang="ro-RO" sz="1400" b="1" dirty="0" err="1">
                <a:latin typeface="Comic Sans MS" panose="030F0702030302020204" pitchFamily="66" charset="0"/>
              </a:rPr>
              <a:t>eni</a:t>
            </a:r>
            <a:r>
              <a:rPr lang="es-ES" sz="1400" b="1" dirty="0">
                <a:latin typeface="Comic Sans MS" panose="030F0702030302020204" pitchFamily="66" charset="0"/>
              </a:rPr>
              <a:t>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es-ES" sz="2000" b="1" dirty="0"/>
              <a:t>Este Dumnezeu cumva nebun sau slab (1 Corinteni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1015663"/>
          </a:xfrm>
          <a:prstGeom prst="rect">
            <a:avLst/>
          </a:prstGeom>
          <a:noFill/>
        </p:spPr>
        <p:txBody>
          <a:bodyPr wrap="square">
            <a:spAutoFit/>
          </a:bodyPr>
          <a:lstStyle/>
          <a:p>
            <a:pPr>
              <a:spcBef>
                <a:spcPts val="600"/>
              </a:spcBef>
            </a:pPr>
            <a:r>
              <a:rPr lang="es-ES" sz="2000" b="1" dirty="0"/>
              <a:t>Toată înțelepciunea cule</a:t>
            </a:r>
            <a:r>
              <a:rPr lang="ro-RO" sz="2000" b="1" dirty="0"/>
              <a:t>a</a:t>
            </a:r>
            <a:r>
              <a:rPr lang="es-ES" sz="2000" b="1" dirty="0"/>
              <a:t>să de la cei mai înțelepți oameni este incapabilă să conceapă un plan de mântuire pentru omenire.</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015663"/>
          </a:xfrm>
          <a:prstGeom prst="rect">
            <a:avLst/>
          </a:prstGeom>
          <a:noFill/>
        </p:spPr>
        <p:txBody>
          <a:bodyPr wrap="square">
            <a:spAutoFit/>
          </a:bodyPr>
          <a:lstStyle/>
          <a:p>
            <a:pPr>
              <a:spcBef>
                <a:spcPts val="600"/>
              </a:spcBef>
            </a:pPr>
            <a:r>
              <a:rPr lang="es-ES" sz="2000" b="1" dirty="0"/>
              <a:t>Rețineți că numai cei care cred în Isus ca răspuns la chemarea Duhului Sfânt vor fi mântuiți.</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323439"/>
          </a:xfrm>
          <a:prstGeom prst="rect">
            <a:avLst/>
          </a:prstGeom>
          <a:noFill/>
        </p:spPr>
        <p:txBody>
          <a:bodyPr wrap="square">
            <a:spAutoFit/>
          </a:bodyPr>
          <a:lstStyle/>
          <a:p>
            <a:pPr lvl="0">
              <a:spcBef>
                <a:spcPts val="600"/>
              </a:spcBef>
              <a:defRPr/>
            </a:pPr>
            <a:r>
              <a:rPr lang="es-ES" sz="2000" b="1" dirty="0">
                <a:solidFill>
                  <a:prstClr val="black"/>
                </a:solidFill>
              </a:rPr>
              <a:t>Bineînțeles că nu, din moment ce Dumnezeu nu are imperfecțiuni. Pavel face pur și simplu o comparație figurativă: dacă Dumnezeu ar avea gânduri nebunești, ar fi mai înțelept decât cel mai înțelept gând al unui om; sau dacă ar exista argumente slabe în Dumnezeu, acestea ar fi mult mai puternice decât cele mai puternice argumente umane.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55912"/>
            <a:ext cx="5505450" cy="1631216"/>
          </a:xfrm>
          <a:prstGeom prst="rect">
            <a:avLst/>
          </a:prstGeom>
          <a:noFill/>
        </p:spPr>
        <p:txBody>
          <a:bodyPr wrap="square">
            <a:spAutoFit/>
          </a:bodyPr>
          <a:lstStyle/>
          <a:p>
            <a:pPr lvl="0">
              <a:spcBef>
                <a:spcPts val="600"/>
              </a:spcBef>
              <a:defRPr/>
            </a:pPr>
            <a:r>
              <a:rPr lang="es-ES" sz="2000" b="1" dirty="0">
                <a:solidFill>
                  <a:prstClr val="black"/>
                </a:solidFill>
              </a:rPr>
              <a:t>Numai Dumnezeu a putut acorda răscumpărare, prin puterea jertfei lui Isus adusă pe cruce, „celor ce sunt mântuiți” (1 Cor</a:t>
            </a:r>
            <a:r>
              <a:rPr lang="ro-RO" sz="2000" b="1" dirty="0">
                <a:solidFill>
                  <a:prstClr val="black"/>
                </a:solidFill>
              </a:rPr>
              <a:t>.</a:t>
            </a:r>
            <a:r>
              <a:rPr lang="es-ES" sz="2000" b="1" dirty="0">
                <a:solidFill>
                  <a:prstClr val="black"/>
                </a:solidFill>
              </a:rPr>
              <a:t>1:18); „celor ce cred” (1 Cor</a:t>
            </a:r>
            <a:r>
              <a:rPr lang="ro-RO" sz="2000" b="1" dirty="0">
                <a:solidFill>
                  <a:prstClr val="black"/>
                </a:solidFill>
              </a:rPr>
              <a:t>.</a:t>
            </a:r>
            <a:r>
              <a:rPr lang="es-ES" sz="2000" b="1" dirty="0">
                <a:solidFill>
                  <a:prstClr val="black"/>
                </a:solidFill>
              </a:rPr>
              <a:t> 1:21); și „celor ce sunt chemați” (1 Cor</a:t>
            </a:r>
            <a:r>
              <a:rPr lang="ro-RO" sz="2000" b="1" dirty="0">
                <a:solidFill>
                  <a:prstClr val="black"/>
                </a:solidFill>
              </a:rPr>
              <a:t>.</a:t>
            </a:r>
            <a:r>
              <a:rPr lang="es-ES" sz="2000" b="1" dirty="0">
                <a:solidFill>
                  <a:prstClr val="black"/>
                </a:solidFill>
              </a:rPr>
              <a:t> 1:24).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047536"/>
          </a:xfrm>
          <a:prstGeom prst="rect">
            <a:avLst/>
          </a:prstGeom>
          <a:noFill/>
        </p:spPr>
        <p:txBody>
          <a:bodyPr wrap="square">
            <a:spAutoFit/>
          </a:bodyPr>
          <a:lstStyle/>
          <a:p>
            <a:pPr>
              <a:spcBef>
                <a:spcPts val="600"/>
              </a:spcBef>
            </a:pPr>
            <a:r>
              <a:rPr lang="es-ES" sz="2400" b="1" dirty="0">
                <a:latin typeface="Constantia" panose="02030602050306030303" pitchFamily="18" charset="0"/>
              </a:rPr>
              <a:t>“Pentru mintea multora care trăiesc în timpurile noastre, crucea de la Golgota este înconjurată de amintiri sfinte. Gânduri pline de sfințenie sunt legate de scenele răstignirii. Dar, în zilele lui Pavel, crucea era privită cu simțăminte de dezgust și oroare. Să înalți ca Mântuitor al omenirii pe Unul care suferise moartea pe cruce, în mod firesc ar fi atras batjocura și împotrivirea.[…]</a:t>
            </a:r>
          </a:p>
          <a:p>
            <a:pPr>
              <a:spcBef>
                <a:spcPts val="600"/>
              </a:spcBef>
            </a:pPr>
            <a:r>
              <a:rPr lang="es-ES" sz="2400" b="1" dirty="0">
                <a:latin typeface="Constantia" panose="02030602050306030303" pitchFamily="18" charset="0"/>
              </a:rPr>
              <a:t>El avea să fie privit ca un om slab la minte pentru că încerca să arate cum putea crucea să aibă vreo legătură cu înălțarea sau mântuirea omenirii.</a:t>
            </a:r>
            <a:endParaRPr lang="ro-RO" sz="2400" b="1" dirty="0">
              <a:latin typeface="Constantia" panose="02030602050306030303" pitchFamily="18" charset="0"/>
            </a:endParaRPr>
          </a:p>
          <a:p>
            <a:pPr>
              <a:spcBef>
                <a:spcPts val="600"/>
              </a:spcBef>
            </a:pPr>
            <a:r>
              <a:rPr lang="es-ES" sz="2400" b="1" dirty="0">
                <a:latin typeface="Constantia" panose="02030602050306030303" pitchFamily="18" charset="0"/>
              </a:rPr>
              <a:t>Dar pentru Pavel crucea era obiectul de cel mai mare interes.[…] El știa din proprie experiență că, atunci când un păcătos privește odată iubirea Tatălui, după cum se poate vedea în sacrificiul Fiului Său, și se supune influenței divine, are loc o schimbare a inimii și de atunci încolo Hristos este totul în tot.”</a:t>
            </a:r>
          </a:p>
        </p:txBody>
      </p:sp>
      <p:sp>
        <p:nvSpPr>
          <p:cNvPr id="4" name="CuadroTexto 3">
            <a:extLst>
              <a:ext uri="{FF2B5EF4-FFF2-40B4-BE49-F238E27FC236}">
                <a16:creationId xmlns:a16="http://schemas.microsoft.com/office/drawing/2014/main" id="{D0DADB1D-177A-90F5-92A8-BF754672B994}"/>
              </a:ext>
            </a:extLst>
          </p:cNvPr>
          <p:cNvSpPr txBox="1"/>
          <p:nvPr/>
        </p:nvSpPr>
        <p:spPr>
          <a:xfrm>
            <a:off x="7636048" y="5977088"/>
            <a:ext cx="3670428" cy="338554"/>
          </a:xfrm>
          <a:prstGeom prst="rect">
            <a:avLst/>
          </a:prstGeom>
          <a:noFill/>
        </p:spPr>
        <p:txBody>
          <a:bodyPr wrap="none" rtlCol="0">
            <a:spAutoFit/>
          </a:bodyPr>
          <a:lstStyle/>
          <a:p>
            <a:pPr algn="r"/>
            <a:r>
              <a:rPr lang="es-ES" sz="1600" b="1" dirty="0"/>
              <a:t>E. G. W. (</a:t>
            </a:r>
            <a:r>
              <a:rPr lang="ro-RO" sz="1600" b="1" dirty="0"/>
              <a:t>Faptele apostolilor</a:t>
            </a:r>
            <a:r>
              <a:rPr lang="es-ES" sz="1600" b="1" dirty="0"/>
              <a:t>, p</a:t>
            </a:r>
            <a:r>
              <a:rPr lang="ro-RO" sz="1600" b="1" dirty="0" err="1"/>
              <a:t>ag</a:t>
            </a:r>
            <a:r>
              <a:rPr lang="es-ES" sz="1600" b="1" dirty="0"/>
              <a:t>. </a:t>
            </a:r>
            <a:r>
              <a:rPr lang="ro-RO" sz="1600" b="1" dirty="0"/>
              <a:t>245</a:t>
            </a:r>
            <a:r>
              <a:rPr lang="es-ES" sz="1600" b="1" dirty="0"/>
              <a:t>)</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620</TotalTime>
  <Words>1250</Words>
  <Application>Microsoft Office PowerPoint</Application>
  <PresentationFormat>Panorámica</PresentationFormat>
  <Paragraphs>62</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52</cp:revision>
  <dcterms:created xsi:type="dcterms:W3CDTF">2026-05-30T13:56:14Z</dcterms:created>
  <dcterms:modified xsi:type="dcterms:W3CDTF">2026-07-08T16:59:35Z</dcterms:modified>
</cp:coreProperties>
</file>