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5" r:id="rId3"/>
    <p:sldId id="279" r:id="rId4"/>
    <p:sldId id="259" r:id="rId5"/>
    <p:sldId id="260" r:id="rId6"/>
    <p:sldId id="280" r:id="rId7"/>
    <p:sldId id="278" r:id="rId8"/>
    <p:sldId id="269" r:id="rId9"/>
    <p:sldId id="262" r:id="rId10"/>
    <p:sldId id="263" r:id="rId11"/>
    <p:sldId id="264" r:id="rId12"/>
    <p:sldId id="268"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28" d="100"/>
          <a:sy n="28" d="100"/>
        </p:scale>
        <p:origin x="96" y="14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ro-RO" sz="2000" b="1" dirty="0">
              <a:effectLst>
                <a:outerShdw blurRad="38100" dist="38100" dir="2700000" algn="tl">
                  <a:srgbClr val="000000">
                    <a:alpha val="43137"/>
                  </a:srgbClr>
                </a:outerShdw>
              </a:effectLst>
            </a:rPr>
            <a:t>Păcatul în biserică</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ro-RO" sz="2000" b="1" dirty="0">
              <a:effectLst>
                <a:outerShdw blurRad="38100" dist="38100" dir="2700000" algn="tl">
                  <a:srgbClr val="000000">
                    <a:alpha val="43137"/>
                  </a:srgbClr>
                </a:outerShdw>
              </a:effectLst>
            </a:rPr>
            <a:t>Păcatul consimțit</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ro-RO" sz="2000" b="1" dirty="0">
              <a:effectLst>
                <a:outerShdw blurRad="38100" dist="38100" dir="2700000" algn="tl">
                  <a:srgbClr val="000000">
                    <a:alpha val="43137"/>
                  </a:srgbClr>
                </a:outerShdw>
              </a:effectLst>
            </a:rPr>
            <a:t>Eradicarea păcatului</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ro-RO" sz="2000" b="1" dirty="0">
              <a:effectLst>
                <a:outerShdw blurRad="38100" dist="38100" dir="2700000" algn="tl">
                  <a:srgbClr val="000000">
                    <a:alpha val="43137"/>
                  </a:srgbClr>
                </a:outerShdw>
              </a:effectLst>
            </a:rPr>
            <a:t>Abordarea problemelor interne</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ro-RO" sz="2000" b="1" dirty="0">
              <a:effectLst>
                <a:outerShdw blurRad="38100" dist="38100" dir="2700000" algn="tl">
                  <a:srgbClr val="000000">
                    <a:alpha val="43137"/>
                  </a:srgbClr>
                </a:outerShdw>
              </a:effectLst>
            </a:rPr>
            <a:t>Cum să evităm păcatul în biserică</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ro-RO" sz="2000" b="1" dirty="0">
              <a:effectLst>
                <a:outerShdw blurRad="38100" dist="38100" dir="2700000" algn="tl">
                  <a:srgbClr val="000000">
                    <a:alpha val="43137"/>
                  </a:srgbClr>
                </a:outerShdw>
              </a:effectLst>
            </a:rPr>
            <a:t>Templul Duhului Sfânt</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ro-RO" sz="2000" b="1" dirty="0">
              <a:effectLst>
                <a:outerShdw blurRad="38100" dist="38100" dir="2700000" algn="tl">
                  <a:srgbClr val="000000">
                    <a:alpha val="43137"/>
                  </a:srgbClr>
                </a:outerShdw>
              </a:effectLst>
            </a:rPr>
            <a:t>Sexualitate legală</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ro-RO" sz="2000" b="1" dirty="0">
              <a:effectLst>
                <a:outerShdw blurRad="38100" dist="38100" dir="2700000" algn="tl">
                  <a:srgbClr val="000000"/>
                </a:outerShdw>
              </a:effectLst>
            </a:rPr>
            <a:t>A face o judecată care stabilește sau nu stabilește vinovăția persoanei (1 Cor. 5:3)</a:t>
          </a:r>
          <a:endParaRPr lang="es-ES" sz="2000" b="1" dirty="0">
            <a:effectLst>
              <a:outerShdw blurRad="38100" dist="38100" dir="2700000" algn="tl">
                <a:srgbClr val="000000"/>
              </a:outerShdw>
            </a:effectLst>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ro-RO" sz="2000" b="1" dirty="0">
              <a:effectLst>
                <a:outerShdw blurRad="38100" dist="38100" dir="2700000" algn="tl">
                  <a:srgbClr val="000000"/>
                </a:outerShdw>
              </a:effectLst>
            </a:rPr>
            <a:t>Nu te asocia cu păcătosul, nici măcar să mănânci cu el, atâta timp cât el insistă să fie considerat membru al bisericii, fără a vrea să-și abandoneze păcatul (1 Cor. 5:11)</a:t>
          </a:r>
          <a:endParaRPr lang="es-ES" sz="2000" b="1" dirty="0">
            <a:effectLst>
              <a:outerShdw blurRad="38100" dist="38100" dir="2700000" algn="tl">
                <a:srgbClr val="000000"/>
              </a:outerShdw>
            </a:effectLst>
          </a:endParaRP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ro-RO" sz="2000" b="1" dirty="0">
              <a:effectLst>
                <a:outerShdw blurRad="38100" dist="38100" dir="2700000" algn="tl">
                  <a:srgbClr val="000000"/>
                </a:outerShdw>
              </a:effectLst>
            </a:rPr>
            <a:t>Să-l alunge pe păcătos și să-l dea „în mâinile Satanei”, întrucât, nutrind acest păcat, el a ales de bunăvoie să se pună sub jugul lui Satan (1 Cor. 5:2b, 5a, 13b)</a:t>
          </a:r>
          <a:endParaRPr lang="es-ES" sz="2000" b="1" dirty="0">
            <a:effectLst>
              <a:outerShdw blurRad="38100" dist="38100" dir="2700000" algn="tl">
                <a:srgbClr val="000000"/>
              </a:outerShdw>
            </a:effectLst>
          </a:endParaRP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custScaleX="79136">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Păcatul în biserică</a:t>
          </a:r>
          <a:endParaRPr lang="es-ES" sz="2000"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Păcatul consimțit</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Eradicarea păcatului</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Abordarea problemelor interne</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Cum să evităm păcatul în biserică</a:t>
          </a:r>
          <a:endParaRPr lang="es-ES" sz="20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Templul Duhului Sfânt</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Sexualitate legală</a:t>
          </a:r>
          <a:endParaRPr lang="es-ES" sz="2000"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493112" y="890360"/>
          <a:ext cx="685092" cy="91440"/>
        </a:xfrm>
        <a:custGeom>
          <a:avLst/>
          <a:gdLst/>
          <a:ahLst/>
          <a:cxnLst/>
          <a:rect l="0" t="0" r="0" b="0"/>
          <a:pathLst>
            <a:path>
              <a:moveTo>
                <a:pt x="0" y="45720"/>
              </a:moveTo>
              <a:lnTo>
                <a:pt x="685092"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2817766" y="932498"/>
        <a:ext cx="35784" cy="7163"/>
      </dsp:txXfrm>
    </dsp:sp>
    <dsp:sp modelId="{4517103E-ADA7-4D99-A534-654E56DEE0F6}">
      <dsp:nvSpPr>
        <dsp:cNvPr id="0" name=""/>
        <dsp:cNvSpPr/>
      </dsp:nvSpPr>
      <dsp:spPr>
        <a:xfrm>
          <a:off x="32433" y="2568"/>
          <a:ext cx="2462479" cy="1867023"/>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outerShdw>
              </a:effectLst>
            </a:rPr>
            <a:t>A face o judecată care stabilește sau nu stabilește vinovăția persoanei (1 Cor. 5:3)</a:t>
          </a:r>
          <a:endParaRPr lang="es-ES" sz="2000" b="1" kern="1200" dirty="0">
            <a:effectLst>
              <a:outerShdw blurRad="38100" dist="38100" dir="2700000" algn="tl">
                <a:srgbClr val="000000"/>
              </a:outerShdw>
            </a:effectLst>
          </a:endParaRPr>
        </a:p>
      </dsp:txBody>
      <dsp:txXfrm>
        <a:off x="32433" y="2568"/>
        <a:ext cx="2462479" cy="1867023"/>
      </dsp:txXfrm>
    </dsp:sp>
    <dsp:sp modelId="{2E1695E2-AA7A-4BE8-80AA-A0A5E0BEED1D}">
      <dsp:nvSpPr>
        <dsp:cNvPr id="0" name=""/>
        <dsp:cNvSpPr/>
      </dsp:nvSpPr>
      <dsp:spPr>
        <a:xfrm>
          <a:off x="7103292" y="890360"/>
          <a:ext cx="685092"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427946" y="932498"/>
        <a:ext cx="35784" cy="7163"/>
      </dsp:txXfrm>
    </dsp:sp>
    <dsp:sp modelId="{DE09943A-C256-40CD-B210-19FD6DF04B3D}">
      <dsp:nvSpPr>
        <dsp:cNvPr id="0" name=""/>
        <dsp:cNvSpPr/>
      </dsp:nvSpPr>
      <dsp:spPr>
        <a:xfrm>
          <a:off x="3210605" y="2568"/>
          <a:ext cx="3894487" cy="1867023"/>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outerShdw>
              </a:effectLst>
            </a:rPr>
            <a:t>Nu te asocia cu păcătosul, nici măcar să mănânci cu el, atâta timp cât el insistă să fie considerat membru al bisericii, fără a vrea să-și abandoneze păcatul (1 Cor. 5:11)</a:t>
          </a:r>
          <a:endParaRPr lang="es-ES" sz="2000" b="1" kern="1200" dirty="0">
            <a:effectLst>
              <a:outerShdw blurRad="38100" dist="38100" dir="2700000" algn="tl">
                <a:srgbClr val="000000"/>
              </a:outerShdw>
            </a:effectLst>
          </a:endParaRPr>
        </a:p>
      </dsp:txBody>
      <dsp:txXfrm>
        <a:off x="3210605" y="2568"/>
        <a:ext cx="3894487" cy="1867023"/>
      </dsp:txXfrm>
    </dsp:sp>
    <dsp:sp modelId="{53659B7C-0BD0-45C0-AE43-E38BED7A7250}">
      <dsp:nvSpPr>
        <dsp:cNvPr id="0" name=""/>
        <dsp:cNvSpPr/>
      </dsp:nvSpPr>
      <dsp:spPr>
        <a:xfrm>
          <a:off x="7820784" y="2568"/>
          <a:ext cx="3894487" cy="1867023"/>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outerShdw>
              </a:effectLst>
            </a:rPr>
            <a:t>Să-l alunge pe păcătos și să-l dea „în mâinile Satanei”, întrucât, nutrind acest păcat, el a ales de bunăvoie să se pună sub jugul lui Satan (1 Cor. 5:2b, 5a, 13b)</a:t>
          </a:r>
          <a:endParaRPr lang="es-ES" sz="2000" b="1" kern="1200" dirty="0">
            <a:effectLst>
              <a:outerShdw blurRad="38100" dist="38100" dir="2700000" algn="tl">
                <a:srgbClr val="000000"/>
              </a:outerShdw>
            </a:effectLst>
          </a:endParaRPr>
        </a:p>
      </dsp:txBody>
      <dsp:txXfrm>
        <a:off x="7820784" y="2568"/>
        <a:ext cx="3894487" cy="1867023"/>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22/07/2026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22/07/2026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ro-RO" sz="6000" b="1" spc="300" dirty="0">
                <a:ln w="0"/>
                <a:solidFill>
                  <a:srgbClr val="686688"/>
                </a:solidFill>
                <a:effectLst>
                  <a:reflection blurRad="6350" stA="53000" endA="300" endPos="35500" dir="5400000" sy="-90000" algn="bl" rotWithShape="0"/>
                </a:effectLst>
              </a:rPr>
              <a:t>PĂCATUL ÎN BISERICĂ</a:t>
            </a:r>
            <a:endParaRPr lang="es-ES" sz="6000" b="1" spc="300" dirty="0">
              <a:ln w="0"/>
              <a:solidFill>
                <a:srgbClr val="686688"/>
              </a:solidFill>
              <a:effectLst>
                <a:reflection blurRad="6350" stA="53000" endA="300" endPos="35500" dir="5400000" sy="-90000" algn="bl" rotWithShape="0"/>
              </a:effectLst>
            </a:endParaRP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2890535" cy="338554"/>
          </a:xfrm>
          <a:prstGeom prst="rect">
            <a:avLst/>
          </a:prstGeom>
          <a:noFill/>
        </p:spPr>
        <p:txBody>
          <a:bodyPr wrap="none" rtlCol="0">
            <a:spAutoFit/>
          </a:bodyPr>
          <a:lstStyle/>
          <a:p>
            <a:r>
              <a:rPr lang="ro-RO" sz="1600" b="1" dirty="0">
                <a:solidFill>
                  <a:srgbClr val="FCE4C4"/>
                </a:solidFill>
                <a:effectLst>
                  <a:glow rad="127000">
                    <a:srgbClr val="82502E"/>
                  </a:glow>
                  <a:outerShdw blurRad="38100" dist="38100" dir="2700000" algn="tl">
                    <a:srgbClr val="000000"/>
                  </a:outerShdw>
                </a:effectLst>
              </a:rPr>
              <a:t>Studiul</a:t>
            </a:r>
            <a:r>
              <a:rPr lang="es-ES" sz="1600" b="1" dirty="0">
                <a:solidFill>
                  <a:srgbClr val="FCE4C4"/>
                </a:solidFill>
                <a:effectLst>
                  <a:glow rad="127000">
                    <a:srgbClr val="82502E"/>
                  </a:glow>
                  <a:outerShdw blurRad="38100" dist="38100" dir="2700000" algn="tl">
                    <a:srgbClr val="000000"/>
                  </a:outerShdw>
                </a:effectLst>
              </a:rPr>
              <a:t> 4 </a:t>
            </a:r>
            <a:r>
              <a:rPr lang="ro-RO" sz="1600" b="1" dirty="0">
                <a:solidFill>
                  <a:srgbClr val="FCE4C4"/>
                </a:solidFill>
                <a:effectLst>
                  <a:glow rad="127000">
                    <a:srgbClr val="82502E"/>
                  </a:glow>
                  <a:outerShdw blurRad="38100" dist="38100" dir="2700000" algn="tl">
                    <a:srgbClr val="000000"/>
                  </a:outerShdw>
                </a:effectLst>
              </a:rPr>
              <a:t>pentru </a:t>
            </a:r>
            <a:r>
              <a:rPr lang="es-ES" sz="1600" b="1" dirty="0">
                <a:solidFill>
                  <a:srgbClr val="FCE4C4"/>
                </a:solidFill>
                <a:effectLst>
                  <a:glow rad="127000">
                    <a:srgbClr val="82502E"/>
                  </a:glow>
                  <a:outerShdw blurRad="38100" dist="38100" dir="2700000" algn="tl">
                    <a:srgbClr val="000000"/>
                  </a:outerShdw>
                </a:effectLst>
              </a:rPr>
              <a:t> 25 </a:t>
            </a:r>
            <a:r>
              <a:rPr lang="ro-RO" sz="1600" b="1" dirty="0">
                <a:solidFill>
                  <a:srgbClr val="FCE4C4"/>
                </a:solidFill>
                <a:effectLst>
                  <a:glow rad="127000">
                    <a:srgbClr val="82502E"/>
                  </a:glow>
                  <a:outerShdw blurRad="38100" dist="38100" dir="2700000" algn="tl">
                    <a:srgbClr val="000000"/>
                  </a:outerShdw>
                </a:effectLst>
              </a:rPr>
              <a:t>iulie </a:t>
            </a:r>
            <a:r>
              <a:rPr lang="es-ES" sz="1600" b="1" dirty="0">
                <a:solidFill>
                  <a:srgbClr val="FCE4C4"/>
                </a:solidFill>
                <a:effectLst>
                  <a:glow rad="127000">
                    <a:srgbClr val="82502E"/>
                  </a:glow>
                  <a:outerShdw blurRad="38100" dist="38100" dir="2700000" algn="tl">
                    <a:srgbClr val="000000"/>
                  </a:outerShdw>
                </a:effectLst>
              </a:rPr>
              <a:t>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ro-RO" sz="4000" b="1" dirty="0">
                <a:ln w="22225">
                  <a:solidFill>
                    <a:srgbClr val="826000"/>
                  </a:solidFill>
                  <a:prstDash val="solid"/>
                </a:ln>
                <a:solidFill>
                  <a:srgbClr val="CC9900"/>
                </a:solidFill>
              </a:rPr>
              <a:t>TEMPLUL DUHULUI SFÂNT</a:t>
            </a:r>
            <a:endParaRPr lang="es-ES" sz="4000" b="1" dirty="0">
              <a:ln w="22225">
                <a:solidFill>
                  <a:srgbClr val="826000"/>
                </a:solidFill>
                <a:prstDash val="solid"/>
              </a:ln>
              <a:solidFill>
                <a:srgbClr val="CC9900"/>
              </a:solidFill>
            </a:endParaRP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923330"/>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“Nu știți că trupul vostru este Templul Duhului Sfânt care locuiește în voi și pe care L-ați primit de la Dumnezeu? Și că voi nu sunteți ai voștri?”</a:t>
            </a:r>
            <a:r>
              <a:rPr lang="ro-RO" b="1" dirty="0">
                <a:solidFill>
                  <a:schemeClr val="accent1">
                    <a:lumMod val="75000"/>
                  </a:schemeClr>
                </a:solidFill>
                <a:latin typeface="Comic Sans MS" panose="030F0702030302020204" pitchFamily="66" charset="0"/>
              </a:rPr>
              <a:t> </a:t>
            </a:r>
            <a:r>
              <a:rPr lang="es-ES" sz="1400" b="1" dirty="0">
                <a:solidFill>
                  <a:schemeClr val="accent1">
                    <a:lumMod val="75000"/>
                  </a:schemeClr>
                </a:solidFill>
                <a:latin typeface="Comic Sans MS" panose="030F0702030302020204" pitchFamily="66" charset="0"/>
              </a:rPr>
              <a:t>(1</a:t>
            </a:r>
            <a:r>
              <a:rPr lang="ro-RO" sz="1400" b="1" dirty="0">
                <a:solidFill>
                  <a:schemeClr val="accent1">
                    <a:lumMod val="75000"/>
                  </a:schemeClr>
                </a:solidFill>
                <a:latin typeface="Comic Sans MS" panose="030F0702030302020204" pitchFamily="66" charset="0"/>
              </a:rPr>
              <a:t> </a:t>
            </a:r>
            <a:r>
              <a:rPr lang="es-ES" sz="1400" b="1" dirty="0">
                <a:solidFill>
                  <a:schemeClr val="accent1">
                    <a:lumMod val="75000"/>
                  </a:schemeClr>
                </a:solidFill>
                <a:latin typeface="Comic Sans MS" panose="030F0702030302020204" pitchFamily="66" charset="0"/>
              </a:rPr>
              <a:t>Corint</a:t>
            </a:r>
            <a:r>
              <a:rPr lang="ro-RO" sz="1400" b="1" dirty="0" err="1">
                <a:solidFill>
                  <a:schemeClr val="accent1">
                    <a:lumMod val="75000"/>
                  </a:schemeClr>
                </a:solidFill>
                <a:latin typeface="Comic Sans MS" panose="030F0702030302020204" pitchFamily="66" charset="0"/>
              </a:rPr>
              <a:t>eni</a:t>
            </a:r>
            <a:r>
              <a:rPr lang="es-ES" sz="1400" b="1" dirty="0">
                <a:solidFill>
                  <a:schemeClr val="accent1">
                    <a:lumMod val="75000"/>
                  </a:schemeClr>
                </a:solidFill>
                <a:latin typeface="Comic Sans MS" panose="030F0702030302020204" pitchFamily="66" charset="0"/>
              </a:rPr>
              <a:t> 6:19)</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707886"/>
          </a:xfrm>
          <a:prstGeom prst="rect">
            <a:avLst/>
          </a:prstGeom>
          <a:noFill/>
        </p:spPr>
        <p:txBody>
          <a:bodyPr wrap="square" rtlCol="0">
            <a:spAutoFit/>
          </a:bodyPr>
          <a:lstStyle/>
          <a:p>
            <a:pPr>
              <a:spcBef>
                <a:spcPts val="600"/>
              </a:spcBef>
            </a:pPr>
            <a:r>
              <a:rPr lang="es-ES" sz="2000" b="1" dirty="0"/>
              <a:t>După ce abordează problema litigiilor, Pavel revine la subiectul principal: imoralitatea sexuală în cadrul bisericii. De ce a existat ea?</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9349015" y="4219378"/>
            <a:ext cx="2648737" cy="2515181"/>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259969" y="2215470"/>
            <a:ext cx="3790921" cy="1939428"/>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143784" y="4289825"/>
            <a:ext cx="9594752" cy="707886"/>
          </a:xfrm>
          <a:prstGeom prst="rect">
            <a:avLst/>
          </a:prstGeom>
          <a:noFill/>
        </p:spPr>
        <p:txBody>
          <a:bodyPr wrap="square">
            <a:spAutoFit/>
          </a:bodyPr>
          <a:lstStyle/>
          <a:p>
            <a:pPr>
              <a:spcBef>
                <a:spcPts val="600"/>
              </a:spcBef>
            </a:pPr>
            <a:r>
              <a:rPr lang="es-ES" sz="2000" b="1" dirty="0"/>
              <a:t>Argumentul său: trupurile noastre sunt mădulare ale lui Hristos. Nu putem lua un mădular al lui Hristos și să-l unim cu o prostituată sau o adulteră (1 Cor</a:t>
            </a:r>
            <a:r>
              <a:rPr lang="ro-RO" sz="2000" b="1" dirty="0"/>
              <a:t>.</a:t>
            </a:r>
            <a:r>
              <a:rPr lang="es-ES" sz="2000" b="1" dirty="0"/>
              <a:t>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152138" y="5002171"/>
            <a:ext cx="9196877" cy="1631216"/>
          </a:xfrm>
          <a:prstGeom prst="rect">
            <a:avLst/>
          </a:prstGeom>
          <a:noFill/>
        </p:spPr>
        <p:txBody>
          <a:bodyPr wrap="square">
            <a:spAutoFit/>
          </a:bodyPr>
          <a:lstStyle/>
          <a:p>
            <a:pPr>
              <a:spcBef>
                <a:spcPts val="600"/>
              </a:spcBef>
            </a:pPr>
            <a:r>
              <a:rPr lang="es-ES" sz="2000" b="1" dirty="0"/>
              <a:t>În cele din urmă, ne conduce la reflecția asupra unui aspect crucial: trupurile noastre sunt temple ale Duhului Sfânt și, prin urmare, nu sunt proprietatea noastră, ci aparțin lui Dumnezeu (1 Cor</a:t>
            </a:r>
            <a:r>
              <a:rPr lang="ro-RO" sz="2000" b="1" dirty="0"/>
              <a:t>.</a:t>
            </a:r>
            <a:r>
              <a:rPr lang="es-ES" sz="2000" b="1" dirty="0"/>
              <a:t> 6:19). Dumnezeu ne-a cumpărat cu sângele prețios al Fiului Său, așa că trebuie să-L slăvim pe Dumnezeu atât în ​​trupul nostru, cât și în duhul nostru (1 Cor</a:t>
            </a:r>
            <a:r>
              <a:rPr lang="ro-RO" sz="2000" b="1" dirty="0"/>
              <a:t>.</a:t>
            </a:r>
            <a:r>
              <a:rPr lang="es-ES" sz="2000" b="1" dirty="0"/>
              <a:t>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320078" y="2486990"/>
            <a:ext cx="7681392" cy="1631216"/>
          </a:xfrm>
          <a:prstGeom prst="rect">
            <a:avLst/>
          </a:prstGeom>
          <a:noFill/>
        </p:spPr>
        <p:txBody>
          <a:bodyPr wrap="square">
            <a:spAutoFit/>
          </a:bodyPr>
          <a:lstStyle/>
          <a:p>
            <a:pPr>
              <a:spcBef>
                <a:spcPts val="600"/>
              </a:spcBef>
            </a:pPr>
            <a:r>
              <a:rPr lang="es-ES" sz="2000" b="1" dirty="0"/>
              <a:t>Creștinii sunt chemați la sfințenie (1 Cor</a:t>
            </a:r>
            <a:r>
              <a:rPr lang="ro-RO" sz="2000" b="1" dirty="0"/>
              <a:t>. </a:t>
            </a:r>
            <a:r>
              <a:rPr lang="es-ES" sz="2000" b="1" dirty="0"/>
              <a:t>6:11), iar aceasta ar trebui să excludă orice păcat. Însă unii au susținut că, din moment ce păcatele lor fuseseră deja iertate, puteau face ce voiau cu trupurile lor. De aceea, Pavel clarifică faptul că „trupul nu este făcut pentru imoralitate” (1 Cor</a:t>
            </a:r>
            <a:r>
              <a:rPr lang="ro-RO" sz="2000" b="1" dirty="0"/>
              <a:t>.</a:t>
            </a:r>
            <a:r>
              <a:rPr lang="es-ES" sz="2000" b="1" dirty="0"/>
              <a:t> 6:12-13</a:t>
            </a:r>
            <a:r>
              <a:rPr lang="ro-RO" sz="2000" b="1" dirty="0"/>
              <a:t>BVA</a:t>
            </a:r>
            <a:r>
              <a:rPr lang="es-ES" sz="2000" b="1" dirty="0"/>
              <a:t>).</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s-ES" sz="4400" b="1" spc="600" dirty="0">
                <a:ln w="6600">
                  <a:solidFill>
                    <a:schemeClr val="accent2"/>
                  </a:solidFill>
                  <a:prstDash val="solid"/>
                </a:ln>
                <a:solidFill>
                  <a:srgbClr val="FFFFFF"/>
                </a:solidFill>
                <a:effectLst>
                  <a:outerShdw dist="38100" dir="2700000" algn="tl" rotWithShape="0">
                    <a:schemeClr val="accent2"/>
                  </a:outerShdw>
                </a:effectLst>
              </a:rPr>
              <a:t>SEXUALITATE LEGALĂ</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707886"/>
          </a:xfrm>
          <a:prstGeom prst="rect">
            <a:avLst/>
          </a:prstGeom>
          <a:noFill/>
        </p:spPr>
        <p:txBody>
          <a:bodyPr wrap="square" rtlCol="0">
            <a:spAutoFit/>
          </a:bodyPr>
          <a:lstStyle/>
          <a:p>
            <a:pPr>
              <a:spcBef>
                <a:spcPts val="600"/>
              </a:spcBef>
            </a:pPr>
            <a:r>
              <a:rPr lang="es-ES" sz="2000" b="1" dirty="0"/>
              <a:t>Răspunzând la câteva întrebări ridicate de biserica din Corint, Pavel ne ajută să înțelegem cum putem fugi de imoralitatea sexuală (1 Cor</a:t>
            </a:r>
            <a:r>
              <a:rPr lang="ro-RO" sz="2000" b="1" dirty="0"/>
              <a:t>.</a:t>
            </a:r>
            <a:r>
              <a:rPr lang="es-ES" sz="2000" b="1" dirty="0"/>
              <a:t>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b="1" dirty="0">
                <a:solidFill>
                  <a:schemeClr val="accent2">
                    <a:lumMod val="75000"/>
                  </a:schemeClr>
                </a:solidFill>
                <a:latin typeface="Comic Sans MS" panose="030F0702030302020204" pitchFamily="66" charset="0"/>
              </a:rPr>
              <a:t>“Totuși, din pricina curviei, fiecare bărbat să-și aibă nevasta lui și fiecare femeie să-și aibă bărbatul ei.” </a:t>
            </a:r>
            <a:r>
              <a:rPr lang="es-ES" sz="1400" b="1" dirty="0">
                <a:solidFill>
                  <a:schemeClr val="accent2">
                    <a:lumMod val="75000"/>
                  </a:schemeClr>
                </a:solidFill>
                <a:latin typeface="Comic Sans MS" panose="030F0702030302020204" pitchFamily="66" charset="0"/>
              </a:rPr>
              <a:t>(</a:t>
            </a:r>
            <a:r>
              <a:rPr lang="ro-RO" sz="1400" b="1" dirty="0">
                <a:solidFill>
                  <a:schemeClr val="accent2">
                    <a:lumMod val="75000"/>
                  </a:schemeClr>
                </a:solidFill>
                <a:latin typeface="Comic Sans MS" panose="030F0702030302020204" pitchFamily="66" charset="0"/>
              </a:rPr>
              <a:t>1 </a:t>
            </a:r>
            <a:r>
              <a:rPr lang="es-ES" sz="1400" b="1" dirty="0">
                <a:solidFill>
                  <a:schemeClr val="accent2">
                    <a:lumMod val="75000"/>
                  </a:schemeClr>
                </a:solidFill>
                <a:latin typeface="Comic Sans MS" panose="030F0702030302020204" pitchFamily="66" charset="0"/>
              </a:rPr>
              <a:t>Corint</a:t>
            </a:r>
            <a:r>
              <a:rPr lang="ro-RO" sz="1400" b="1" dirty="0" err="1">
                <a:solidFill>
                  <a:schemeClr val="accent2">
                    <a:lumMod val="75000"/>
                  </a:schemeClr>
                </a:solidFill>
                <a:latin typeface="Comic Sans MS" panose="030F0702030302020204" pitchFamily="66" charset="0"/>
              </a:rPr>
              <a:t>eni</a:t>
            </a:r>
            <a:r>
              <a:rPr lang="es-ES" sz="1400" b="1" dirty="0">
                <a:solidFill>
                  <a:schemeClr val="accent2">
                    <a:lumMod val="75000"/>
                  </a:schemeClr>
                </a:solidFill>
                <a:latin typeface="Comic Sans MS" panose="030F0702030302020204" pitchFamily="66" charset="0"/>
              </a:rPr>
              <a:t> 7:2)</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4720" y="3884204"/>
            <a:ext cx="4674960" cy="1631216"/>
          </a:xfrm>
          <a:prstGeom prst="rect">
            <a:avLst/>
          </a:prstGeom>
          <a:noFill/>
        </p:spPr>
        <p:txBody>
          <a:bodyPr wrap="square">
            <a:spAutoFit/>
          </a:bodyPr>
          <a:lstStyle/>
          <a:p>
            <a:pPr>
              <a:spcBef>
                <a:spcPts val="600"/>
              </a:spcBef>
            </a:pPr>
            <a:r>
              <a:rPr lang="es-ES" sz="2000" b="1" dirty="0"/>
              <a:t>Persoanele necăsătorite care au darul înfrânării pot profita mai bine de ocaziile de a-I sluji lui Dumnezeu fără limitări din cauza grijilor familiale (1 Cor</a:t>
            </a:r>
            <a:r>
              <a:rPr lang="ro-RO" sz="2000" b="1" dirty="0"/>
              <a:t>.</a:t>
            </a:r>
            <a:r>
              <a:rPr lang="es-ES" sz="2000" b="1" dirty="0"/>
              <a:t>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8" y="3215858"/>
            <a:ext cx="8356368" cy="707886"/>
          </a:xfrm>
          <a:prstGeom prst="rect">
            <a:avLst/>
          </a:prstGeom>
          <a:noFill/>
        </p:spPr>
        <p:txBody>
          <a:bodyPr wrap="square">
            <a:spAutoFit/>
          </a:bodyPr>
          <a:lstStyle/>
          <a:p>
            <a:pPr lvl="0">
              <a:spcBef>
                <a:spcPts val="600"/>
              </a:spcBef>
              <a:defRPr/>
            </a:pPr>
            <a:r>
              <a:rPr lang="es-ES" sz="2000" b="1" dirty="0">
                <a:solidFill>
                  <a:prstClr val="black"/>
                </a:solidFill>
              </a:rPr>
              <a:t>Soții nu ar trebui să refuze să aibă relații sexuale pentru a evita incitarea celuilalt la un posibil adulter (1 Cor</a:t>
            </a:r>
            <a:r>
              <a:rPr lang="ro-RO" sz="2000" b="1" dirty="0">
                <a:solidFill>
                  <a:prstClr val="black"/>
                </a:solidFill>
              </a:rPr>
              <a:t>.</a:t>
            </a:r>
            <a:r>
              <a:rPr lang="es-ES" sz="2000" b="1" dirty="0">
                <a:solidFill>
                  <a:prstClr val="black"/>
                </a:solidFill>
              </a:rPr>
              <a:t> 7:3-5).</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219228"/>
            <a:ext cx="8356367" cy="1015663"/>
          </a:xfrm>
          <a:prstGeom prst="rect">
            <a:avLst/>
          </a:prstGeom>
          <a:noFill/>
        </p:spPr>
        <p:txBody>
          <a:bodyPr wrap="square">
            <a:spAutoFit/>
          </a:bodyPr>
          <a:lstStyle/>
          <a:p>
            <a:pPr lvl="0">
              <a:spcBef>
                <a:spcPts val="600"/>
              </a:spcBef>
              <a:defRPr/>
            </a:pPr>
            <a:r>
              <a:rPr lang="es-ES" sz="2000" b="1" dirty="0">
                <a:solidFill>
                  <a:prstClr val="black"/>
                </a:solidFill>
              </a:rPr>
              <a:t>Practic: persoanele căsătorite ar trebui să se bucure de relații sexuale legale cu soțul/soția lor; persoanele necăsătorite nu ar trebui să aibă relații sexuale cu nimeni.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539559"/>
            <a:ext cx="4674961" cy="1323439"/>
          </a:xfrm>
          <a:prstGeom prst="rect">
            <a:avLst/>
          </a:prstGeom>
          <a:noFill/>
        </p:spPr>
        <p:txBody>
          <a:bodyPr wrap="square">
            <a:spAutoFit/>
          </a:bodyPr>
          <a:lstStyle/>
          <a:p>
            <a:pPr lvl="0">
              <a:spcBef>
                <a:spcPts val="600"/>
              </a:spcBef>
              <a:defRPr/>
            </a:pPr>
            <a:r>
              <a:rPr lang="es-ES" sz="2000" b="1" dirty="0">
                <a:solidFill>
                  <a:prstClr val="black"/>
                </a:solidFill>
              </a:rPr>
              <a:t>Persoanele singure care nu au darul înfrânării ar trebui să încerce să se căsătorească pentru a evita ispitele (1 Cor</a:t>
            </a:r>
            <a:r>
              <a:rPr lang="ro-RO" sz="2000" b="1" dirty="0">
                <a:solidFill>
                  <a:prstClr val="black"/>
                </a:solidFill>
              </a:rPr>
              <a:t>.</a:t>
            </a:r>
            <a:r>
              <a:rPr lang="es-ES" sz="2000" b="1" dirty="0">
                <a:solidFill>
                  <a:prstClr val="black"/>
                </a:solidFill>
              </a:rPr>
              <a:t> 7:9).</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590504" cy="4570482"/>
          </a:xfrm>
          <a:prstGeom prst="rect">
            <a:avLst/>
          </a:prstGeom>
          <a:noFill/>
        </p:spPr>
        <p:txBody>
          <a:bodyPr wrap="square">
            <a:spAutoFit/>
          </a:bodyPr>
          <a:lstStyle/>
          <a:p>
            <a:pPr>
              <a:spcBef>
                <a:spcPts val="600"/>
              </a:spcBef>
            </a:pPr>
            <a:r>
              <a:rPr lang="es-ES" sz="2600" b="1" dirty="0">
                <a:latin typeface="Constantia" panose="02030602050306030303" pitchFamily="18" charset="0"/>
              </a:rPr>
              <a:t>“Lucrând pentru cei greșiți, toate privirile să se îndrepte spre Hristos.[…] Să le vorbească celor rătăciți despre mila iertătoare a Mântuitorului. Să-l încurajeze pe păcătos să se pocăiască și să creadă în Acela care poate să ierte.[…]</a:t>
            </a:r>
          </a:p>
          <a:p>
            <a:pPr>
              <a:spcBef>
                <a:spcPts val="600"/>
              </a:spcBef>
            </a:pPr>
            <a:r>
              <a:rPr lang="es-ES" sz="2600" b="1" dirty="0">
                <a:latin typeface="Constantia" panose="02030602050306030303" pitchFamily="18" charset="0"/>
              </a:rPr>
              <a:t>Pocăința păcătosului să fie primită cu o inimă plină de îndurare de către biserică. Cel care se pocăiește să fie scos din întunericul necredinței la lumina credinței și neprihănirii. Mâna lui tremurândă să fie pusă în mâna iubitoare a lui Isus. O astfel de iertare este întărită în cer.”</a:t>
            </a:r>
          </a:p>
        </p:txBody>
      </p:sp>
      <p:sp>
        <p:nvSpPr>
          <p:cNvPr id="4" name="CuadroTexto 3">
            <a:extLst>
              <a:ext uri="{FF2B5EF4-FFF2-40B4-BE49-F238E27FC236}">
                <a16:creationId xmlns:a16="http://schemas.microsoft.com/office/drawing/2014/main" id="{42AD85F2-6C4A-2721-2213-A528D96390CB}"/>
              </a:ext>
            </a:extLst>
          </p:cNvPr>
          <p:cNvSpPr txBox="1"/>
          <p:nvPr/>
        </p:nvSpPr>
        <p:spPr>
          <a:xfrm>
            <a:off x="5774136" y="5947768"/>
            <a:ext cx="3961405" cy="338554"/>
          </a:xfrm>
          <a:prstGeom prst="rect">
            <a:avLst/>
          </a:prstGeom>
          <a:noFill/>
        </p:spPr>
        <p:txBody>
          <a:bodyPr wrap="none" rtlCol="0">
            <a:spAutoFit/>
          </a:bodyPr>
          <a:lstStyle/>
          <a:p>
            <a:pPr algn="r"/>
            <a:r>
              <a:rPr lang="es-ES" sz="1600" b="1" dirty="0"/>
              <a:t>E. G. W. (</a:t>
            </a:r>
            <a:r>
              <a:rPr lang="ro-RO" sz="1600" b="1" dirty="0"/>
              <a:t>Hristos, Lumina Lumii, pag</a:t>
            </a:r>
            <a:r>
              <a:rPr lang="es-ES" sz="1600" b="1" dirty="0"/>
              <a:t>. </a:t>
            </a:r>
            <a:r>
              <a:rPr lang="ro-RO" sz="1600" b="1"/>
              <a:t>80</a:t>
            </a:r>
            <a:r>
              <a:rPr lang="es-ES" sz="1600" b="1"/>
              <a:t>6</a:t>
            </a:r>
            <a:r>
              <a:rPr lang="es-ES" sz="1600" b="1" dirty="0"/>
              <a:t>)</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4801314"/>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«Nu știți că trupul vostru este Templul Duhului Sfânt care locuiește în voi și pe care L-ați primit de la Dumnezeu? Și că voi nu sunteți ai voștri? Căci ați fost cumpărați cu un preț. Proslăviți, dar, pe Dumnezeu în trupul și în duhul vostru, care sunt ale lui Dumnezeu.»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Corin</a:t>
            </a:r>
            <a:r>
              <a:rPr kumimoji="0" lang="ro-RO" sz="18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teni</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6:19-20)</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032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173050954"/>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3" y="209551"/>
            <a:ext cx="6858000" cy="1323439"/>
          </a:xfrm>
          <a:prstGeom prst="rect">
            <a:avLst/>
          </a:prstGeom>
          <a:noFill/>
        </p:spPr>
        <p:txBody>
          <a:bodyPr wrap="square" rtlCol="0">
            <a:spAutoFit/>
          </a:bodyPr>
          <a:lstStyle/>
          <a:p>
            <a:pPr>
              <a:spcBef>
                <a:spcPts val="600"/>
              </a:spcBef>
            </a:pPr>
            <a:r>
              <a:rPr lang="es-ES" sz="2000" b="1" dirty="0"/>
              <a:t>Pavel </a:t>
            </a:r>
            <a:r>
              <a:rPr lang="ro-RO" sz="2000" b="1" dirty="0"/>
              <a:t>folosește</a:t>
            </a:r>
            <a:r>
              <a:rPr lang="es-ES" sz="2000" b="1" dirty="0"/>
              <a:t> capitolele cinci până la șapte din 1 Corinteni încercând în principal să eradicheze un păcat care prinsese rădăcini adânci în biserica din Corint: imoralitatea sexuală.</a:t>
            </a: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533264"/>
            <a:ext cx="6877664" cy="1015663"/>
          </a:xfrm>
          <a:prstGeom prst="rect">
            <a:avLst/>
          </a:prstGeom>
          <a:noFill/>
        </p:spPr>
        <p:txBody>
          <a:bodyPr wrap="square">
            <a:spAutoFit/>
          </a:bodyPr>
          <a:lstStyle/>
          <a:p>
            <a:pPr lvl="0">
              <a:spcBef>
                <a:spcPts val="600"/>
              </a:spcBef>
              <a:defRPr/>
            </a:pPr>
            <a:r>
              <a:rPr lang="es-ES" sz="2000" b="1" dirty="0">
                <a:solidFill>
                  <a:prstClr val="black"/>
                </a:solidFill>
              </a:rPr>
              <a:t>Folosind un limbaj clar și direct, Pavel nu numai că arată păcatul, ci propune și soluții pentru a-l combate și pentru a preveni căderea din nou în el.</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532990"/>
            <a:ext cx="6877664" cy="1015663"/>
          </a:xfrm>
          <a:prstGeom prst="rect">
            <a:avLst/>
          </a:prstGeom>
          <a:noFill/>
        </p:spPr>
        <p:txBody>
          <a:bodyPr wrap="square">
            <a:spAutoFit/>
          </a:bodyPr>
          <a:lstStyle/>
          <a:p>
            <a:pPr lvl="0">
              <a:spcBef>
                <a:spcPts val="600"/>
              </a:spcBef>
              <a:defRPr/>
            </a:pPr>
            <a:r>
              <a:rPr lang="es-ES" sz="2000" b="1" dirty="0">
                <a:solidFill>
                  <a:prstClr val="black"/>
                </a:solidFill>
              </a:rPr>
              <a:t>Acest păcat specific a fost agravat de altele, cum ar fi infracțiuni și fraude comise chiar între frați, care au fost aduse în fața instanțelor civile.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275772" y="674400"/>
            <a:ext cx="5800725" cy="4154984"/>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ro-RO"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PĂCATUL ÎN BISERICĂ</a:t>
            </a:r>
            <a:endPar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ro-RO"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PĂCATUL CONSIMȚIT</a:t>
            </a:r>
            <a:endParaRPr lang="es-ES"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endParaRP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rgbClr val="7030A0"/>
                </a:solidFill>
                <a:latin typeface="Comic Sans MS" panose="030F0702030302020204" pitchFamily="66" charset="0"/>
              </a:rPr>
              <a:t>“Și voi v-ați fălit! Și nu v-ați mâhnit mai degrabă, pentru ca cel ce a săvârșit fapta aceasta să fi fost dat afară din mijlocul vostru!” </a:t>
            </a:r>
            <a:r>
              <a:rPr lang="es-ES" sz="1400" b="1" dirty="0">
                <a:solidFill>
                  <a:srgbClr val="7030A0"/>
                </a:solidFill>
                <a:latin typeface="Comic Sans MS" panose="030F0702030302020204" pitchFamily="66" charset="0"/>
              </a:rPr>
              <a:t>(1</a:t>
            </a:r>
            <a:r>
              <a:rPr lang="ro-RO" sz="1400" b="1" dirty="0">
                <a:solidFill>
                  <a:srgbClr val="7030A0"/>
                </a:solidFill>
                <a:latin typeface="Comic Sans MS" panose="030F0702030302020204" pitchFamily="66" charset="0"/>
              </a:rPr>
              <a:t> </a:t>
            </a:r>
            <a:r>
              <a:rPr lang="es-ES" sz="1400" b="1" dirty="0">
                <a:solidFill>
                  <a:srgbClr val="7030A0"/>
                </a:solidFill>
                <a:latin typeface="Comic Sans MS" panose="030F0702030302020204" pitchFamily="66" charset="0"/>
              </a:rPr>
              <a:t>Corint</a:t>
            </a:r>
            <a:r>
              <a:rPr lang="ro-RO" sz="1400" b="1" dirty="0" err="1">
                <a:solidFill>
                  <a:srgbClr val="7030A0"/>
                </a:solidFill>
                <a:latin typeface="Comic Sans MS" panose="030F0702030302020204" pitchFamily="66" charset="0"/>
              </a:rPr>
              <a:t>eni</a:t>
            </a:r>
            <a:r>
              <a:rPr lang="es-ES" sz="1400" b="1" dirty="0">
                <a:solidFill>
                  <a:srgbClr val="7030A0"/>
                </a:solidFill>
                <a:latin typeface="Comic Sans MS" panose="030F0702030302020204" pitchFamily="66" charset="0"/>
              </a:rPr>
              <a:t> 5:2)</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52297" y="1446013"/>
            <a:ext cx="7289529" cy="707886"/>
          </a:xfrm>
          <a:prstGeom prst="rect">
            <a:avLst/>
          </a:prstGeom>
          <a:noFill/>
        </p:spPr>
        <p:txBody>
          <a:bodyPr wrap="square">
            <a:spAutoFit/>
          </a:bodyPr>
          <a:lstStyle/>
          <a:p>
            <a:pPr>
              <a:spcBef>
                <a:spcPts val="600"/>
              </a:spcBef>
            </a:pPr>
            <a:r>
              <a:rPr lang="es-ES" sz="2000" b="1" dirty="0"/>
              <a:t>În biserica din Corint era „</a:t>
            </a:r>
            <a:r>
              <a:rPr lang="it-IT" sz="2000" b="1" dirty="0"/>
              <a:t>de aceea care nici chiar la păgâni nu se pomenește</a:t>
            </a:r>
            <a:r>
              <a:rPr lang="es-ES" sz="2000" b="1" dirty="0"/>
              <a:t>” (1 Corinteni 5:1).</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441826" y="1522928"/>
            <a:ext cx="4597877" cy="2631490"/>
          </a:xfrm>
          <a:prstGeom prst="snip2DiagRect">
            <a:avLst>
              <a:gd name="adj1" fmla="val 1718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323439"/>
          </a:xfrm>
          <a:prstGeom prst="rect">
            <a:avLst/>
          </a:prstGeom>
          <a:noFill/>
        </p:spPr>
        <p:txBody>
          <a:bodyPr wrap="square">
            <a:spAutoFit/>
          </a:bodyPr>
          <a:lstStyle/>
          <a:p>
            <a:pPr>
              <a:spcBef>
                <a:spcPts val="600"/>
              </a:spcBef>
            </a:pPr>
            <a:r>
              <a:rPr lang="es-ES" sz="2000" b="1" dirty="0"/>
              <a:t>Biserica era alcătuită în principal din neevrei. Conștiința lor le spunea că incestul nu ar trebui tolerat. Mai mult, cunoștințele lor despre Scripturi întăreau această idee (Lev.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209446" y="2153899"/>
            <a:ext cx="7232380" cy="1323439"/>
          </a:xfrm>
          <a:prstGeom prst="rect">
            <a:avLst/>
          </a:prstGeom>
          <a:noFill/>
        </p:spPr>
        <p:txBody>
          <a:bodyPr wrap="square">
            <a:spAutoFit/>
          </a:bodyPr>
          <a:lstStyle/>
          <a:p>
            <a:pPr lvl="0">
              <a:spcBef>
                <a:spcPts val="600"/>
              </a:spcBef>
              <a:defRPr/>
            </a:pPr>
            <a:r>
              <a:rPr lang="es-ES" sz="2000" b="1" dirty="0">
                <a:solidFill>
                  <a:prstClr val="black"/>
                </a:solidFill>
              </a:rPr>
              <a:t>Existența unei relații incestuoase în cadrul bisericii era o problemă foarte gravă. Dar situația era și mai gravă pentru că, în loc să genereze repulsie printre membri, aceștia erau mândri să tolereze acest păcat (1 Corinteni 5:2).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95925" y="5509022"/>
            <a:ext cx="6619874" cy="1323439"/>
          </a:xfrm>
          <a:prstGeom prst="rect">
            <a:avLst/>
          </a:prstGeom>
          <a:noFill/>
        </p:spPr>
        <p:txBody>
          <a:bodyPr wrap="square">
            <a:spAutoFit/>
          </a:bodyPr>
          <a:lstStyle/>
          <a:p>
            <a:pPr lvl="0">
              <a:spcBef>
                <a:spcPts val="600"/>
              </a:spcBef>
              <a:defRPr/>
            </a:pPr>
            <a:r>
              <a:rPr lang="ro-RO" sz="2000" b="1" dirty="0">
                <a:solidFill>
                  <a:prstClr val="black"/>
                </a:solidFill>
              </a:rPr>
              <a:t>Da</a:t>
            </a:r>
            <a:r>
              <a:rPr lang="es-ES" sz="2000" b="1" dirty="0">
                <a:solidFill>
                  <a:prstClr val="black"/>
                </a:solidFill>
              </a:rPr>
              <a:t>că li se părea clar că această relație era păcătoasă... de ce erau mândri de ea (1 Corinteni 5:6)? Avea familia implicată influență în biserică? Se lăudau ei că sunt o biserică tolerantă față de păcătoși? ...?</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ro-RO" sz="4400" b="1" dirty="0">
                <a:ln w="22225">
                  <a:solidFill>
                    <a:schemeClr val="accent2"/>
                  </a:solidFill>
                  <a:prstDash val="solid"/>
                </a:ln>
                <a:solidFill>
                  <a:schemeClr val="accent2">
                    <a:lumMod val="60000"/>
                    <a:lumOff val="40000"/>
                  </a:schemeClr>
                </a:solidFill>
              </a:rPr>
              <a:t>ERADICAREA PĂCATULUI</a:t>
            </a:r>
            <a:endParaRPr lang="es-ES" sz="4400" b="1" dirty="0">
              <a:ln w="22225">
                <a:solidFill>
                  <a:schemeClr val="accent2"/>
                </a:solidFill>
                <a:prstDash val="solid"/>
              </a:ln>
              <a:solidFill>
                <a:schemeClr val="accent2">
                  <a:lumMod val="60000"/>
                  <a:lumOff val="40000"/>
                </a:schemeClr>
              </a:solidFill>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“Cât despre cei de afară, îi judecă Dumnezeu. Dați afară, dar, din mijlocul vostru pe răul acela.” </a:t>
            </a:r>
            <a:r>
              <a:rPr lang="es-ES" sz="1400" b="1" dirty="0">
                <a:solidFill>
                  <a:schemeClr val="accent3">
                    <a:lumMod val="75000"/>
                  </a:schemeClr>
                </a:solidFill>
                <a:latin typeface="Comic Sans MS" panose="030F0702030302020204" pitchFamily="66" charset="0"/>
              </a:rPr>
              <a:t>(1</a:t>
            </a:r>
            <a:r>
              <a:rPr lang="ro-RO" sz="1400"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Corint</a:t>
            </a:r>
            <a:r>
              <a:rPr lang="ro-RO" sz="1400" b="1" dirty="0" err="1">
                <a:solidFill>
                  <a:schemeClr val="accent3">
                    <a:lumMod val="75000"/>
                  </a:schemeClr>
                </a:solidFill>
                <a:latin typeface="Comic Sans MS" panose="030F0702030302020204" pitchFamily="66" charset="0"/>
              </a:rPr>
              <a:t>eni</a:t>
            </a:r>
            <a:r>
              <a:rPr lang="es-ES" sz="1400" b="1" dirty="0">
                <a:solidFill>
                  <a:schemeClr val="accent3">
                    <a:lumMod val="75000"/>
                  </a:schemeClr>
                </a:solidFill>
                <a:latin typeface="Comic Sans MS" panose="030F0702030302020204" pitchFamily="66" charset="0"/>
              </a:rPr>
              <a:t> 5:13)</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4" y="1456818"/>
            <a:ext cx="7267576" cy="1015663"/>
          </a:xfrm>
          <a:prstGeom prst="rect">
            <a:avLst/>
          </a:prstGeom>
          <a:noFill/>
        </p:spPr>
        <p:txBody>
          <a:bodyPr wrap="square" rtlCol="0">
            <a:spAutoFit/>
          </a:bodyPr>
          <a:lstStyle/>
          <a:p>
            <a:pPr>
              <a:spcBef>
                <a:spcPts val="600"/>
              </a:spcBef>
            </a:pPr>
            <a:r>
              <a:rPr lang="es-ES" sz="2000" b="1" dirty="0"/>
              <a:t>Cazul de incest era deja „cunoscut publicului” (1 Cor</a:t>
            </a:r>
            <a:r>
              <a:rPr lang="ro-RO" sz="2000" b="1" dirty="0"/>
              <a:t>.</a:t>
            </a:r>
            <a:r>
              <a:rPr lang="es-ES" sz="2000" b="1" dirty="0"/>
              <a:t> 5:1), așa că trebuiau luate măsuri urgente pentru a preveni deteriorarea reputației bisericii. Ce măsuri ar trebui luate?</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437074575"/>
              </p:ext>
            </p:extLst>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148229" y="4436278"/>
            <a:ext cx="4937045" cy="2246769"/>
          </a:xfrm>
          <a:prstGeom prst="rect">
            <a:avLst/>
          </a:prstGeom>
          <a:noFill/>
        </p:spPr>
        <p:txBody>
          <a:bodyPr wrap="square" rtlCol="0">
            <a:spAutoFit/>
          </a:bodyPr>
          <a:lstStyle/>
          <a:p>
            <a:pPr>
              <a:spcBef>
                <a:spcPts val="600"/>
              </a:spcBef>
            </a:pPr>
            <a:r>
              <a:rPr lang="es-ES" sz="2000" b="1" dirty="0"/>
              <a:t>Disciplina bisericească (indiferent de gravitatea păcatului) trebuie să aibă întotdeauna un scop mântuitor. Greșeala persoanei trebuie să fie clarificată pentru ca aceasta să o poată recunoaște, să se pocăiască și „să fie mântuit</a:t>
            </a:r>
            <a:r>
              <a:rPr lang="ro-RO" sz="2000" b="1" dirty="0"/>
              <a:t>ă</a:t>
            </a:r>
            <a:r>
              <a:rPr lang="es-ES" sz="2000" b="1" dirty="0"/>
              <a:t> în ziua Domnului Isus” (1 Cor</a:t>
            </a:r>
            <a:r>
              <a:rPr lang="ro-RO" sz="2000" b="1" dirty="0"/>
              <a:t>.</a:t>
            </a:r>
            <a:r>
              <a:rPr lang="es-ES" sz="2000" b="1" dirty="0"/>
              <a:t>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498"/>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s-ES"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ABORDAREA PROBLEMELOR INTERNE</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“Cum! Când vreunul din voi are vreo neînțelegere cu altul, îndrăznește el să se judece cu el la cei nelegiuiți, și nu la sfinți??” </a:t>
            </a:r>
            <a:r>
              <a:rPr lang="es-ES" sz="1400" b="1" dirty="0">
                <a:solidFill>
                  <a:schemeClr val="accent4">
                    <a:lumMod val="50000"/>
                  </a:schemeClr>
                </a:solidFill>
                <a:latin typeface="Comic Sans MS" panose="030F0702030302020204" pitchFamily="66" charset="0"/>
              </a:rPr>
              <a:t>(1 Corint</a:t>
            </a:r>
            <a:r>
              <a:rPr lang="ro-RO" sz="1400" b="1" dirty="0" err="1">
                <a:solidFill>
                  <a:schemeClr val="accent4">
                    <a:lumMod val="50000"/>
                  </a:schemeClr>
                </a:solidFill>
                <a:latin typeface="Comic Sans MS" panose="030F0702030302020204" pitchFamily="66" charset="0"/>
              </a:rPr>
              <a:t>eni</a:t>
            </a:r>
            <a:r>
              <a:rPr lang="es-ES" sz="1400" b="1" dirty="0">
                <a:solidFill>
                  <a:schemeClr val="accent4">
                    <a:lumMod val="50000"/>
                  </a:schemeClr>
                </a:solidFill>
                <a:latin typeface="Comic Sans MS" panose="030F0702030302020204" pitchFamily="66" charset="0"/>
              </a:rPr>
              <a:t> 6:1)</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54722" y="1402063"/>
            <a:ext cx="7362824" cy="1631216"/>
          </a:xfrm>
          <a:prstGeom prst="rect">
            <a:avLst/>
          </a:prstGeom>
          <a:noFill/>
        </p:spPr>
        <p:txBody>
          <a:bodyPr wrap="square" rtlCol="0">
            <a:spAutoFit/>
          </a:bodyPr>
          <a:lstStyle/>
          <a:p>
            <a:pPr>
              <a:spcBef>
                <a:spcPts val="600"/>
              </a:spcBef>
            </a:pPr>
            <a:r>
              <a:rPr lang="es-ES" sz="2000" b="1" dirty="0"/>
              <a:t>După ce explică cum să rezolve păcatul în cadrul bisericii, Pavel îi mustră pentru că nu respectă îndrumările corecte și pentru că lasă disputele dintre credincioși în seama instanțelor seculare (1 Cor</a:t>
            </a:r>
            <a:r>
              <a:rPr lang="ro-RO" sz="2000" b="1" dirty="0"/>
              <a:t>.</a:t>
            </a:r>
            <a:r>
              <a:rPr lang="es-ES" sz="2000" b="1" dirty="0"/>
              <a:t>6:1-6). Dar Pavel merge mai departe și atacă rădăcina problemei.</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es-ES" sz="2000" b="1" dirty="0"/>
              <a:t>În al doilea rând, frații trebuie să fie dispuși să ierte ofensa (1 Cor</a:t>
            </a:r>
            <a:r>
              <a:rPr lang="ro-RO" sz="2000" b="1" dirty="0"/>
              <a:t>.</a:t>
            </a:r>
            <a:r>
              <a:rPr lang="es-ES" sz="2000" b="1" dirty="0"/>
              <a:t>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216672" y="2946371"/>
            <a:ext cx="7000874" cy="1323439"/>
          </a:xfrm>
          <a:prstGeom prst="rect">
            <a:avLst/>
          </a:prstGeom>
          <a:noFill/>
        </p:spPr>
        <p:txBody>
          <a:bodyPr wrap="square">
            <a:spAutoFit/>
          </a:bodyPr>
          <a:lstStyle/>
          <a:p>
            <a:pPr>
              <a:spcBef>
                <a:spcPts val="600"/>
              </a:spcBef>
            </a:pPr>
            <a:r>
              <a:rPr lang="es-ES" sz="2000" b="1" dirty="0"/>
              <a:t>În primul rând, nu ar trebui să existe dezacorduri între membrii bisericii (1 Cor</a:t>
            </a:r>
            <a:r>
              <a:rPr lang="ro-RO" sz="2000" b="1" dirty="0"/>
              <a:t>.</a:t>
            </a:r>
            <a:r>
              <a:rPr lang="es-ES" sz="2000" b="1" dirty="0"/>
              <a:t> 6:7a) și, bineînțeles, membrii nu ar trebui să nedreptățească sau să înșele un alt membru (1 Cor</a:t>
            </a:r>
            <a:r>
              <a:rPr lang="ro-RO" sz="2000" b="1" dirty="0"/>
              <a:t>.</a:t>
            </a:r>
            <a:r>
              <a:rPr lang="es-ES" sz="2000" b="1" dirty="0"/>
              <a:t> 6:8).</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249598" y="5986664"/>
            <a:ext cx="7181848" cy="707886"/>
          </a:xfrm>
          <a:prstGeom prst="rect">
            <a:avLst/>
          </a:prstGeom>
          <a:noFill/>
        </p:spPr>
        <p:txBody>
          <a:bodyPr wrap="square">
            <a:spAutoFit/>
          </a:bodyPr>
          <a:lstStyle/>
          <a:p>
            <a:pPr>
              <a:spcBef>
                <a:spcPts val="600"/>
              </a:spcBef>
            </a:pPr>
            <a:r>
              <a:rPr lang="es-ES" sz="2000" b="1" dirty="0"/>
              <a:t>Dacă nu este vorba de o chestiune penală (Rom</a:t>
            </a:r>
            <a:r>
              <a:rPr lang="ro-RO" sz="2000" b="1" dirty="0"/>
              <a:t>.</a:t>
            </a:r>
            <a:r>
              <a:rPr lang="es-ES" sz="2000" b="1" dirty="0"/>
              <a:t>13:1-5), problemele interne ale bisericii ar trebui rezolvate intern.</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042117"/>
            <a:ext cx="6839702" cy="1015663"/>
          </a:xfrm>
          <a:prstGeom prst="rect">
            <a:avLst/>
          </a:prstGeom>
          <a:noFill/>
        </p:spPr>
        <p:txBody>
          <a:bodyPr wrap="square">
            <a:spAutoFit/>
          </a:bodyPr>
          <a:lstStyle/>
          <a:p>
            <a:pPr>
              <a:spcBef>
                <a:spcPts val="600"/>
              </a:spcBef>
            </a:pPr>
            <a:r>
              <a:rPr lang="es-ES" sz="2000" b="1" dirty="0"/>
              <a:t>În al treilea rând, dacă nu există o înțelegere între membri, biserica trebuie să judece sau să medieze între ei (1 Cor</a:t>
            </a:r>
            <a:r>
              <a:rPr lang="ro-RO" sz="2000" b="1" dirty="0"/>
              <a:t>.</a:t>
            </a:r>
            <a:r>
              <a:rPr lang="es-ES" sz="2000" b="1" dirty="0"/>
              <a:t> 6:2).</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12027" y="3019077"/>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49598" y="5094742"/>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396180" y="980900"/>
            <a:ext cx="10579509" cy="4524315"/>
          </a:xfrm>
          <a:prstGeom prst="rect">
            <a:avLst/>
          </a:prstGeom>
          <a:noFill/>
        </p:spPr>
        <p:txBody>
          <a:bodyPr wrap="square">
            <a:spAutoFit/>
          </a:bodyPr>
          <a:lstStyle/>
          <a:p>
            <a:pPr>
              <a:spcBef>
                <a:spcPts val="600"/>
              </a:spcBef>
            </a:pPr>
            <a:r>
              <a:rPr lang="es-ES" sz="2400" b="1" dirty="0">
                <a:latin typeface="Constantia" panose="02030602050306030303" pitchFamily="18" charset="0"/>
              </a:rPr>
              <a:t>“Este datoria noastră să ne cunoaștem defectele și păcatele specifice, care aduc întuneric și slăbiciune spirituală și ne-au făcut să ne pierdem dragostea dintâi. Este vorba de iubirea de lume? De egoism? Este iubirea de sine? Este strădania de a fi primul? Este păcatul senzualității care acționează cu putere? Este păcatul nicolaiților, care transformă harul lui Dumnezeu în desfrânare? Este vorba de utilizarea greșită și de abuzul de marea lumină pe care o avem, de nefolosirea oportunităților și a privilegiilor, de pretențiile noastre mari de înțelepciune și cunoștințe religioase cu care ne mândrim, în timp ce viața și caracterul sunt inconsistente și imorale? Oricare ar fi acel păcat care a fost cocoloșit și cultivat până când a devenit puternic și copleșitor, fă eforturi hotărâte pentru a-l birui, altfel vei fi pierdut!”</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8126520" y="5707823"/>
            <a:ext cx="3981666" cy="338554"/>
          </a:xfrm>
          <a:prstGeom prst="rect">
            <a:avLst/>
          </a:prstGeom>
          <a:noFill/>
        </p:spPr>
        <p:txBody>
          <a:bodyPr wrap="none" rtlCol="0">
            <a:spAutoFit/>
          </a:bodyPr>
          <a:lstStyle/>
          <a:p>
            <a:pPr algn="r"/>
            <a:r>
              <a:rPr lang="es-ES" sz="1600" b="1" dirty="0"/>
              <a:t>E. G. W. (</a:t>
            </a:r>
            <a:r>
              <a:rPr lang="es-ES" sz="1600" b="1" dirty="0">
                <a:latin typeface="Constantia" panose="02030602050306030303" pitchFamily="18" charset="0"/>
              </a:rPr>
              <a:t>Ye Shall Receive Power, p. 361</a:t>
            </a:r>
            <a:r>
              <a:rPr lang="es-ES" sz="1600" b="1" dirty="0"/>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0" y="0"/>
            <a:ext cx="9056431" cy="6576480"/>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es-ES" dirty="0">
                <a:pattFill prst="narHorz">
                  <a:fgClr>
                    <a:srgbClr val="FFFF00"/>
                  </a:fgClr>
                  <a:bgClr>
                    <a:schemeClr val="accent6">
                      <a:lumMod val="20000"/>
                      <a:lumOff val="80000"/>
                    </a:schemeClr>
                  </a:bgClr>
                </a:pattFill>
                <a:effectLst>
                  <a:innerShdw blurRad="177800">
                    <a:schemeClr val="accent6">
                      <a:lumMod val="50000"/>
                    </a:schemeClr>
                  </a:innerShdw>
                </a:effectLst>
              </a:rPr>
              <a:t>CUM SĂ EVITĂM PĂCATUL ÎN BISERICĂ</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1083</TotalTime>
  <Words>1456</Words>
  <Application>Microsoft Office PowerPoint</Application>
  <PresentationFormat>Panorámica</PresentationFormat>
  <Paragraphs>54</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Arial</vt:lpstr>
      <vt:lpstr>Aptos Display</vt:lpstr>
      <vt:lpstr>Constantia</vt:lpstr>
      <vt:lpstr>Aptos</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72</cp:revision>
  <dcterms:created xsi:type="dcterms:W3CDTF">2026-06-19T16:27:56Z</dcterms:created>
  <dcterms:modified xsi:type="dcterms:W3CDTF">2026-07-22T04:49:33Z</dcterms:modified>
</cp:coreProperties>
</file>