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76" r:id="rId2"/>
    <p:sldId id="265" r:id="rId3"/>
    <p:sldId id="270" r:id="rId4"/>
    <p:sldId id="258" r:id="rId5"/>
    <p:sldId id="267" r:id="rId6"/>
    <p:sldId id="259" r:id="rId7"/>
    <p:sldId id="277" r:id="rId8"/>
    <p:sldId id="278" r:id="rId9"/>
    <p:sldId id="279" r:id="rId10"/>
    <p:sldId id="280" r:id="rId11"/>
    <p:sldId id="263" r:id="rId12"/>
    <p:sldId id="268" r:id="rId13"/>
    <p:sldId id="274"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ro-RO" sz="2800" b="1" dirty="0">
              <a:effectLst>
                <a:outerShdw blurRad="38100" dist="38100" dir="2700000" algn="tl">
                  <a:srgbClr val="000000">
                    <a:alpha val="43137"/>
                  </a:srgbClr>
                </a:outerShdw>
              </a:effectLst>
            </a:rPr>
            <a:t>UN PORTRET AL IUBIRII</a:t>
          </a:r>
          <a:endParaRPr lang="es-ES" sz="2800" b="1"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ro-RO" sz="2000" b="1" dirty="0">
              <a:effectLst>
                <a:outerShdw blurRad="38100" dist="38100" dir="2700000" algn="tl">
                  <a:srgbClr val="000000">
                    <a:alpha val="43137"/>
                  </a:srgbClr>
                </a:outerShdw>
              </a:effectLst>
            </a:rPr>
            <a:t>Supremația iubirii</a:t>
          </a:r>
          <a:endParaRPr lang="es-ES" sz="2000" b="1"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ro-RO" sz="2000" b="1" dirty="0">
              <a:effectLst>
                <a:outerShdw blurRad="38100" dist="38100" dir="2700000" algn="tl">
                  <a:srgbClr val="000000">
                    <a:alpha val="43137"/>
                  </a:srgbClr>
                </a:outerShdw>
              </a:effectLst>
            </a:rPr>
            <a:t>Cea mai bună cale</a:t>
          </a:r>
          <a:endParaRPr lang="es-ES" sz="2000" b="1"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ro-RO" sz="2000" b="1" dirty="0">
              <a:effectLst>
                <a:outerShdw blurRad="38100" dist="38100" dir="2700000" algn="tl">
                  <a:srgbClr val="000000">
                    <a:alpha val="43137"/>
                  </a:srgbClr>
                </a:outerShdw>
              </a:effectLst>
            </a:rPr>
            <a:t>Caracteristicile iubirii</a:t>
          </a:r>
          <a:endParaRPr lang="es-ES" sz="2000" b="1" dirty="0">
            <a:effectLst>
              <a:outerShdw blurRad="38100" dist="38100" dir="2700000" algn="tl">
                <a:srgbClr val="000000">
                  <a:alpha val="43137"/>
                </a:srgbClr>
              </a:outerShdw>
            </a:effectLst>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ro-RO" sz="2000" b="1" dirty="0">
              <a:effectLst>
                <a:outerShdw blurRad="38100" dist="38100" dir="2700000" algn="tl">
                  <a:srgbClr val="000000">
                    <a:alpha val="43137"/>
                  </a:srgbClr>
                </a:outerShdw>
              </a:effectLst>
            </a:rPr>
            <a:t>Ce face </a:t>
          </a:r>
          <a:r>
            <a:rPr lang="ro-RO" sz="2000" b="1" dirty="0" err="1">
              <a:effectLst>
                <a:outerShdw blurRad="38100" dist="38100" dir="2700000" algn="tl">
                  <a:srgbClr val="000000">
                    <a:alpha val="43137"/>
                  </a:srgbClr>
                </a:outerShdw>
              </a:effectLst>
            </a:rPr>
            <a:t>dragos</a:t>
          </a:r>
          <a:r>
            <a:rPr lang="ro-RO" sz="2000" b="1" dirty="0">
              <a:effectLst>
                <a:outerShdw blurRad="38100" dist="38100" dir="2700000" algn="tl">
                  <a:srgbClr val="000000">
                    <a:alpha val="43137"/>
                  </a:srgbClr>
                </a:outerShdw>
              </a:effectLst>
            </a:rPr>
            <a:t>-tea</a:t>
          </a:r>
          <a:endParaRPr lang="es-ES" sz="2000" b="1"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ro-RO" sz="2000" b="1" dirty="0">
              <a:effectLst>
                <a:outerShdw blurRad="38100" dist="38100" dir="2700000" algn="tl">
                  <a:srgbClr val="000000">
                    <a:alpha val="43137"/>
                  </a:srgbClr>
                </a:outerShdw>
              </a:effectLst>
            </a:rPr>
            <a:t>Ce NU face </a:t>
          </a:r>
          <a:r>
            <a:rPr lang="ro-RO" sz="2000" b="1" dirty="0" err="1">
              <a:effectLst>
                <a:outerShdw blurRad="38100" dist="38100" dir="2700000" algn="tl">
                  <a:srgbClr val="000000">
                    <a:alpha val="43137"/>
                  </a:srgbClr>
                </a:outerShdw>
              </a:effectLst>
            </a:rPr>
            <a:t>dragos</a:t>
          </a:r>
          <a:r>
            <a:rPr lang="ro-RO" sz="2000" b="1" dirty="0">
              <a:effectLst>
                <a:outerShdw blurRad="38100" dist="38100" dir="2700000" algn="tl">
                  <a:srgbClr val="000000">
                    <a:alpha val="43137"/>
                  </a:srgbClr>
                </a:outerShdw>
              </a:effectLst>
            </a:rPr>
            <a:t>-tea</a:t>
          </a:r>
          <a:endParaRPr lang="es-ES" sz="2000" b="1" dirty="0">
            <a:effectLst>
              <a:outerShdw blurRad="38100" dist="38100" dir="2700000" algn="tl">
                <a:srgbClr val="000000">
                  <a:alpha val="43137"/>
                </a:srgbClr>
              </a:outerShdw>
            </a:effectLst>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ro-RO" sz="2000" b="1" dirty="0">
              <a:effectLst>
                <a:outerShdw blurRad="38100" dist="38100" dir="2700000" algn="tl">
                  <a:srgbClr val="000000">
                    <a:alpha val="43137"/>
                  </a:srgbClr>
                </a:outerShdw>
              </a:effectLst>
            </a:rPr>
            <a:t>Un portret al lui Isus</a:t>
          </a:r>
          <a:endParaRPr lang="es-ES" sz="2000" b="1"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ro-RO" sz="2000" b="1" dirty="0">
              <a:effectLst>
                <a:outerShdw blurRad="38100" dist="38100" dir="2700000" algn="tl">
                  <a:srgbClr val="000000">
                    <a:alpha val="43137"/>
                  </a:srgbClr>
                </a:outerShdw>
              </a:effectLst>
            </a:rPr>
            <a:t>Perseverența iubirii</a:t>
          </a:r>
          <a:endParaRPr lang="es-ES" sz="2000" b="1" dirty="0">
            <a:effectLst>
              <a:outerShdw blurRad="38100" dist="38100" dir="2700000" algn="tl">
                <a:srgbClr val="000000">
                  <a:alpha val="43137"/>
                </a:srgbClr>
              </a:outerShdw>
            </a:effectLst>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ro-RO" sz="2000" b="1" dirty="0">
              <a:effectLst>
                <a:outerShdw blurRad="38100" dist="38100" dir="2700000" algn="tl">
                  <a:srgbClr val="000000">
                    <a:alpha val="43137"/>
                  </a:srgbClr>
                </a:outerShdw>
              </a:effectLst>
            </a:rPr>
            <a:t>Cea mai mare virtute</a:t>
          </a:r>
          <a:endParaRPr lang="es-ES" sz="2000" b="1"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ro-RO" sz="2000" b="1" i="0" dirty="0"/>
            <a:t>Este îndelung răbdătoare </a:t>
          </a:r>
          <a:endParaRPr lang="es-ES" sz="2000" b="1" dirty="0">
            <a:effectLst>
              <a:outerShdw blurRad="38100" dist="38100" dir="2700000" algn="tl">
                <a:srgbClr val="000000">
                  <a:alpha val="43137"/>
                </a:srgbClr>
              </a:outerShdw>
            </a:effectLst>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ro-RO" sz="2000" b="1" i="0" dirty="0"/>
            <a:t>Este plină de bunătate</a:t>
          </a:r>
          <a:endParaRPr lang="es-ES" sz="2000" b="1" dirty="0">
            <a:effectLst>
              <a:outerShdw blurRad="38100" dist="38100" dir="2700000" algn="tl">
                <a:srgbClr val="000000">
                  <a:alpha val="43137"/>
                </a:srgbClr>
              </a:outerShdw>
            </a:effectLst>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ro-RO" sz="2000" b="1" i="0" dirty="0"/>
            <a:t>Se bucură de adevăr</a:t>
          </a:r>
          <a:endParaRPr lang="es-ES" sz="2000" b="1" dirty="0">
            <a:effectLst>
              <a:outerShdw blurRad="38100" dist="38100" dir="2700000" algn="tl">
                <a:srgbClr val="000000">
                  <a:alpha val="43137"/>
                </a:srgbClr>
              </a:outerShdw>
            </a:effectLst>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makrothymeō</a:t>
          </a:r>
          <a:r>
            <a:rPr lang="es-ES" sz="1800" b="1" dirty="0"/>
            <a:t>: </a:t>
          </a:r>
          <a:r>
            <a:rPr lang="it-IT" sz="1800" b="1" dirty="0"/>
            <a:t>a avea spirit îndelungat, a îndura, a fi răbdător</a:t>
          </a:r>
          <a:endParaRPr lang="es-ES" sz="1800" b="1" dirty="0"/>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ro-RO" sz="1800" b="1" i="0" dirty="0"/>
            <a:t>Arată răbdare chiar și în circumstanțe dificile</a:t>
          </a:r>
          <a:endParaRPr lang="es-ES" sz="1800" b="1" dirty="0"/>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jrēsteuomai</a:t>
          </a:r>
          <a:r>
            <a:rPr lang="es-ES" sz="1800" b="1" dirty="0"/>
            <a:t>: </a:t>
          </a:r>
          <a:r>
            <a:rPr lang="ro-RO" sz="1800" b="1" dirty="0"/>
            <a:t>a acționa cu bunăvoință</a:t>
          </a:r>
          <a:endParaRPr lang="es-ES" sz="1800" b="1" dirty="0"/>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es-ES" sz="1800" b="1" dirty="0"/>
            <a:t>Este milostiv</a:t>
          </a:r>
          <a:r>
            <a:rPr lang="ro-RO" sz="1800" b="1" dirty="0"/>
            <a:t>ă</a:t>
          </a:r>
          <a:r>
            <a:rPr lang="es-ES" sz="1800" b="1" dirty="0"/>
            <a:t> și plin</a:t>
          </a:r>
          <a:r>
            <a:rPr lang="ro-RO" sz="1800" b="1" dirty="0"/>
            <a:t>ă</a:t>
          </a:r>
          <a:r>
            <a:rPr lang="es-ES" sz="1800" b="1" dirty="0"/>
            <a:t> de compasiune</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synjairō</a:t>
          </a:r>
          <a:r>
            <a:rPr lang="es-ES" sz="1800" b="1" dirty="0"/>
            <a:t>: </a:t>
          </a:r>
          <a:r>
            <a:rPr lang="ro-RO" sz="1800" b="1" dirty="0"/>
            <a:t>a exprima simpatie, a felicita</a:t>
          </a:r>
          <a:endParaRPr lang="es-ES" sz="1800" b="1" dirty="0"/>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ro-RO" sz="1800" b="1" dirty="0"/>
            <a:t>Se bucură împreună cu cei ce susțin adevărul</a:t>
          </a:r>
          <a:endParaRPr lang="es-ES" sz="1800" b="1" dirty="0"/>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Acoperă totul</a:t>
          </a:r>
          <a:endParaRPr lang="es-ES" sz="2000" b="1" dirty="0">
            <a:effectLst>
              <a:outerShdw blurRad="38100" dist="38100" dir="2700000" algn="tl">
                <a:srgbClr val="000000">
                  <a:alpha val="43137"/>
                </a:srgbClr>
              </a:outerShdw>
            </a:effectLst>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stegō</a:t>
          </a:r>
          <a:r>
            <a:rPr lang="es-ES" sz="1800" b="1" dirty="0"/>
            <a:t>: </a:t>
          </a:r>
          <a:r>
            <a:rPr lang="ro-RO" sz="1800" b="1" dirty="0"/>
            <a:t>a </a:t>
          </a:r>
          <a:r>
            <a:rPr lang="it-IT" sz="1800" b="1" dirty="0"/>
            <a:t>acoperi cu tăcere (a îndura cu răbdare)</a:t>
          </a:r>
          <a:endParaRPr lang="es-ES" sz="1800" b="1" dirty="0"/>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ro-RO" sz="1800" b="1" dirty="0"/>
            <a:t>Tace și acoperă defectele altora, fără a le dezvălui</a:t>
          </a:r>
          <a:endParaRPr lang="es-ES" sz="1800" b="1" dirty="0"/>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Crede totul</a:t>
          </a:r>
          <a:endParaRPr lang="es-ES" sz="2000" b="1" dirty="0">
            <a:effectLst>
              <a:outerShdw blurRad="38100" dist="38100" dir="2700000" algn="tl">
                <a:srgbClr val="000000">
                  <a:alpha val="43137"/>
                </a:srgbClr>
              </a:outerShdw>
            </a:effectLst>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pisteuō</a:t>
          </a:r>
          <a:r>
            <a:rPr lang="es-ES" sz="1800" b="1" dirty="0"/>
            <a:t>: </a:t>
          </a:r>
          <a:r>
            <a:rPr lang="ro-RO" sz="1800" b="1" dirty="0"/>
            <a:t>a avea credință, a da credit, a avea încredere</a:t>
          </a:r>
          <a:endParaRPr lang="es-ES" sz="1800" b="1" dirty="0"/>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ro-RO" sz="1800" b="1" dirty="0"/>
            <a:t>Nu condamnă, ci mai degrabă acordă prezumția de îndoială</a:t>
          </a:r>
          <a:endParaRPr lang="es-ES" sz="1800" b="1" dirty="0"/>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Speră totul</a:t>
          </a:r>
          <a:endParaRPr lang="es-ES" sz="2000" b="1" dirty="0">
            <a:effectLst>
              <a:outerShdw blurRad="38100" dist="38100" dir="2700000" algn="tl">
                <a:srgbClr val="000000">
                  <a:alpha val="43137"/>
                </a:srgbClr>
              </a:outerShdw>
            </a:effectLst>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elpizō</a:t>
          </a:r>
          <a:r>
            <a:rPr lang="es-ES" sz="1800" b="1" dirty="0"/>
            <a:t>: </a:t>
          </a:r>
          <a:r>
            <a:rPr lang="ro-RO" sz="1800" b="1" dirty="0"/>
            <a:t>așteaptă cu credință</a:t>
          </a:r>
          <a:endParaRPr lang="es-ES" sz="1800" b="1" dirty="0"/>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ro-RO" sz="1800" b="1" dirty="0"/>
            <a:t>Speră ca întotdeauna să se întâmple ceva bun</a:t>
          </a:r>
          <a:endParaRPr lang="es-ES" sz="1800" b="1" dirty="0"/>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Suferă totul</a:t>
          </a:r>
          <a:endParaRPr lang="es-ES" sz="2000" b="1" dirty="0">
            <a:effectLst>
              <a:outerShdw blurRad="38100" dist="38100" dir="2700000" algn="tl">
                <a:srgbClr val="000000">
                  <a:alpha val="43137"/>
                </a:srgbClr>
              </a:outerShdw>
            </a:effectLst>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hypomenō</a:t>
          </a:r>
          <a:r>
            <a:rPr lang="es-ES" sz="1800" b="1" dirty="0"/>
            <a:t>: </a:t>
          </a:r>
          <a:r>
            <a:rPr lang="it-IT" sz="1800" b="1" dirty="0"/>
            <a:t>a rezista, a îndura, a avea tărie, a persevera</a:t>
          </a:r>
          <a:endParaRPr lang="es-ES" sz="1800" b="1" dirty="0"/>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ro-RO" sz="1800" b="1" dirty="0"/>
            <a:t>Îndură greutăți, încercări și persecuții</a:t>
          </a:r>
          <a:endParaRPr lang="es-ES" sz="1800" b="1" dirty="0"/>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Nu pizmuiește </a:t>
          </a:r>
          <a:endParaRPr lang="es-ES" sz="2000" b="1"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zeloō</a:t>
          </a:r>
          <a:r>
            <a:rPr lang="es-ES" sz="1800" b="1" dirty="0"/>
            <a:t>: </a:t>
          </a:r>
          <a:r>
            <a:rPr lang="ro-RO" sz="1800" b="1" dirty="0"/>
            <a:t>a fi </a:t>
          </a:r>
          <a:r>
            <a:rPr lang="ro-RO" sz="1800" b="1" dirty="0" err="1"/>
            <a:t>impătimit</a:t>
          </a:r>
          <a:r>
            <a:rPr lang="ro-RO" sz="1800" b="1" dirty="0"/>
            <a:t> pentru ceva</a:t>
          </a:r>
          <a:endParaRPr lang="es-ES" sz="1800" b="1"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ro-RO" sz="1800" b="1" dirty="0"/>
            <a:t>Nu îi invidiază pe cei ce au alt fel de virtuți sau daruri</a:t>
          </a:r>
          <a:endParaRPr lang="es-ES" sz="1800" b="1" dirty="0"/>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ro-RO" sz="2000" b="1" i="0" dirty="0"/>
            <a:t>Nu se laudă</a:t>
          </a:r>
          <a:endParaRPr lang="es-ES" sz="2000" b="1"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perpereuomai</a:t>
          </a:r>
          <a:r>
            <a:rPr lang="es-ES" sz="1800" b="1" dirty="0"/>
            <a:t>: </a:t>
          </a:r>
          <a:r>
            <a:rPr lang="ro-RO" sz="1800" b="1" dirty="0"/>
            <a:t>a se lăuda, a „se da mare”</a:t>
          </a:r>
          <a:endParaRPr lang="es-ES" sz="1800" b="1"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ro-RO" sz="1800" b="1" dirty="0"/>
            <a:t>Nu dorește să fie preamărit de ceilalți</a:t>
          </a:r>
          <a:endParaRPr lang="es-ES" sz="1800" b="1" dirty="0"/>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ro-RO" sz="2000" b="1" i="0" dirty="0"/>
            <a:t>Nu se umflă de mândrie</a:t>
          </a:r>
          <a:endParaRPr lang="es-ES" sz="2000" b="1"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fysioō</a:t>
          </a:r>
          <a:r>
            <a:rPr lang="es-ES" sz="1800" b="1" dirty="0"/>
            <a:t>: </a:t>
          </a:r>
          <a:r>
            <a:rPr lang="ro-RO" sz="1800" b="1" dirty="0"/>
            <a:t>a se umfla, a deveni mândru</a:t>
          </a:r>
          <a:endParaRPr lang="es-ES" sz="1800" b="1"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ro-RO" sz="1800" b="1" dirty="0"/>
            <a:t>Nu are o părere exagerată despre sine</a:t>
          </a:r>
          <a:endParaRPr lang="es-ES" sz="1800" b="1" dirty="0"/>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ro-RO" sz="2000" b="1" i="0" dirty="0"/>
            <a:t>Nu se poartă necuviincios</a:t>
          </a:r>
          <a:endParaRPr lang="es-ES" sz="2000" b="1"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asjēmoneō</a:t>
          </a:r>
          <a:r>
            <a:rPr lang="es-ES" sz="1800" b="1" dirty="0"/>
            <a:t>: </a:t>
          </a:r>
          <a:r>
            <a:rPr lang="ro-RO" sz="1800" b="1" dirty="0"/>
            <a:t>a acționa necorespunzător</a:t>
          </a:r>
          <a:endParaRPr lang="es-ES" sz="1800" b="1"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ro-RO" sz="1800" b="1" dirty="0"/>
            <a:t>Nu acționează împotriva normelor sociale și morale.</a:t>
          </a:r>
          <a:endParaRPr lang="es-ES" sz="1800" b="1" dirty="0"/>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Nu caută folosul său</a:t>
          </a:r>
          <a:endParaRPr lang="es-ES" sz="2000" b="1"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zēteō</a:t>
          </a:r>
          <a:r>
            <a:rPr lang="es-ES" sz="1800" b="1" dirty="0"/>
            <a:t>: </a:t>
          </a:r>
          <a:r>
            <a:rPr lang="ro-RO" sz="1800" b="1" dirty="0"/>
            <a:t>a căuta</a:t>
          </a:r>
          <a:endParaRPr lang="es-ES" sz="1800" b="1"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ro-RO" sz="1800" b="1" dirty="0"/>
            <a:t>Renunță la drepturile sale pentru binele altora.</a:t>
          </a:r>
          <a:endParaRPr lang="es-ES" sz="1800" b="1" dirty="0"/>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ro-RO" sz="2000" b="1" i="0" dirty="0"/>
            <a:t>Nu se mânie</a:t>
          </a:r>
          <a:endParaRPr lang="es-ES" sz="2000" b="1"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paroxynō</a:t>
          </a:r>
          <a:r>
            <a:rPr lang="es-ES" sz="1800" b="1" dirty="0"/>
            <a:t>: </a:t>
          </a:r>
          <a:r>
            <a:rPr lang="ro-RO" sz="1800" b="1" dirty="0"/>
            <a:t>a ascuți ceva pentru a irita, a incita sau a exaspera</a:t>
          </a:r>
          <a:endParaRPr lang="es-ES" sz="1800" b="1" dirty="0"/>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ro-RO" sz="1800" b="1" dirty="0"/>
            <a:t>Nu este nici irascibil, nici prea sensibil</a:t>
          </a:r>
          <a:endParaRPr lang="es-ES" sz="1800" b="1" dirty="0"/>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Nu poartă ranchiună.</a:t>
          </a:r>
          <a:endParaRPr lang="es-ES" sz="2000" b="1" dirty="0">
            <a:effectLst>
              <a:outerShdw blurRad="38100" dist="38100" dir="2700000" algn="tl">
                <a:srgbClr val="000000">
                  <a:alpha val="43137"/>
                </a:srgbClr>
              </a:outerShdw>
            </a:effectLst>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logizomai</a:t>
          </a:r>
          <a:r>
            <a:rPr lang="es-ES" sz="1800" b="1" dirty="0"/>
            <a:t>: </a:t>
          </a:r>
          <a:r>
            <a:rPr lang="ro-RO" sz="1800" b="1" dirty="0"/>
            <a:t>a inventaria</a:t>
          </a:r>
          <a:endParaRPr lang="es-ES" sz="1800" b="1" dirty="0"/>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ro-RO" sz="1800" b="1" dirty="0"/>
            <a:t>El iartă și ignoră jignirile primite.</a:t>
          </a:r>
          <a:endParaRPr lang="es-ES" sz="1800" b="1" dirty="0"/>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ro-RO" sz="2000" b="1" dirty="0">
              <a:effectLst>
                <a:outerShdw blurRad="38100" dist="38100" dir="2700000" algn="tl">
                  <a:srgbClr val="000000">
                    <a:alpha val="43137"/>
                  </a:srgbClr>
                </a:outerShdw>
              </a:effectLst>
            </a:rPr>
            <a:t>Nu se bucură de nelegiuire</a:t>
          </a:r>
          <a:endParaRPr lang="es-ES" sz="2000" b="1" dirty="0">
            <a:effectLst>
              <a:outerShdw blurRad="38100" dist="38100" dir="2700000" algn="tl">
                <a:srgbClr val="000000">
                  <a:alpha val="43137"/>
                </a:srgbClr>
              </a:outerShdw>
            </a:effectLst>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s-ES" sz="1800" b="0" i="1" dirty="0">
              <a:effectLst>
                <a:outerShdw blurRad="38100" dist="38100" dir="2700000" algn="tl">
                  <a:srgbClr val="000000">
                    <a:alpha val="43137"/>
                  </a:srgbClr>
                </a:outerShdw>
              </a:effectLst>
            </a:rPr>
            <a:t>jairō</a:t>
          </a:r>
          <a:r>
            <a:rPr lang="es-ES" sz="1800" b="1" dirty="0"/>
            <a:t>: </a:t>
          </a:r>
          <a:r>
            <a:rPr lang="it-IT" sz="1800" b="1" dirty="0"/>
            <a:t>a fi vesel, fericit sau a te simți bine</a:t>
          </a:r>
          <a:endParaRPr lang="es-ES" sz="1800" b="1" dirty="0"/>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ro-RO" sz="1800" b="1" dirty="0"/>
            <a:t>El nu se bucură de greșeli, ci caută să le corecteze</a:t>
          </a:r>
          <a:endParaRPr lang="es-ES" sz="1800" b="1" dirty="0"/>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ro-RO" sz="2000" b="1" dirty="0"/>
            <a:t>A îndurat bătăi, insulte și dispreț.
(Matei 27:27-31)</a:t>
          </a:r>
          <a:endParaRPr lang="es-ES" sz="2000" b="1" dirty="0"/>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Este bogat în bunătate</a:t>
          </a:r>
          <a:endParaRPr lang="es-ES" sz="2000" b="1" dirty="0">
            <a:effectLst>
              <a:outerShdw blurRad="38100" dist="38100" dir="2700000" algn="tl">
                <a:srgbClr val="000000">
                  <a:alpha val="43137"/>
                </a:srgbClr>
              </a:outerShdw>
            </a:effectLst>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ro-RO" sz="2000" b="1" dirty="0"/>
            <a:t>Îi păsa de oricine suferea.</a:t>
          </a:r>
          <a:endParaRPr lang="es-ES" sz="2000" b="1"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Este </a:t>
          </a:r>
          <a:r>
            <a:rPr lang="ro-RO" sz="2000" b="1" dirty="0" err="1">
              <a:effectLst>
                <a:outerShdw blurRad="38100" dist="38100" dir="2700000" algn="tl">
                  <a:srgbClr val="000000">
                    <a:alpha val="43137"/>
                  </a:srgbClr>
                </a:outerShdw>
              </a:effectLst>
            </a:rPr>
            <a:t>indelung</a:t>
          </a:r>
          <a:r>
            <a:rPr lang="ro-RO" sz="2000" b="1" dirty="0">
              <a:effectLst>
                <a:outerShdw blurRad="38100" dist="38100" dir="2700000" algn="tl">
                  <a:srgbClr val="000000">
                    <a:alpha val="43137"/>
                  </a:srgbClr>
                </a:outerShdw>
              </a:effectLst>
            </a:rPr>
            <a:t> răbdător</a:t>
          </a:r>
          <a:endParaRPr lang="es-ES" sz="2000" b="1" dirty="0">
            <a:effectLst>
              <a:outerShdw blurRad="38100" dist="38100" dir="2700000" algn="tl">
                <a:srgbClr val="000000">
                  <a:alpha val="43137"/>
                </a:srgbClr>
              </a:outerShdw>
            </a:effectLst>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Se bucură de adevăr </a:t>
          </a:r>
          <a:endParaRPr lang="es-ES" sz="2000" b="1" dirty="0">
            <a:effectLst>
              <a:outerShdw blurRad="38100" dist="38100" dir="2700000" algn="tl">
                <a:srgbClr val="000000">
                  <a:alpha val="43137"/>
                </a:srgbClr>
              </a:outerShdw>
            </a:effectLst>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it-IT" sz="2000" b="1" dirty="0"/>
            <a:t>El a propovăduit adevărul cu claritate și convingere.</a:t>
          </a:r>
          <a:endParaRPr lang="es-ES" sz="2000" b="1"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Acoperă totul</a:t>
          </a:r>
          <a:endParaRPr lang="es-ES" sz="2000" b="1" dirty="0">
            <a:effectLst>
              <a:outerShdw blurRad="38100" dist="38100" dir="2700000" algn="tl">
                <a:srgbClr val="000000">
                  <a:alpha val="43137"/>
                </a:srgbClr>
              </a:outerShdw>
            </a:effectLst>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ro-RO" sz="2000" b="1" dirty="0"/>
            <a:t>El nu a judecat-o pe femeia păcătoasă și i-a acordat iertare (Ioan 8:10-11)</a:t>
          </a:r>
          <a:endParaRPr lang="es-ES" sz="2000" b="1" dirty="0"/>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Crede totul </a:t>
          </a:r>
          <a:endParaRPr lang="es-ES" sz="2000" b="1" dirty="0">
            <a:effectLst>
              <a:outerShdw blurRad="38100" dist="38100" dir="2700000" algn="tl">
                <a:srgbClr val="000000">
                  <a:alpha val="43137"/>
                </a:srgbClr>
              </a:outerShdw>
            </a:effectLst>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it-IT" sz="2000" b="1" dirty="0"/>
            <a:t>El a avut încredere în sinceritatea lui Zacheu.
(Luca 19:8-9)</a:t>
          </a:r>
          <a:endParaRPr lang="es-ES" sz="2000" b="1" dirty="0"/>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Nădăjduiește totul</a:t>
          </a:r>
          <a:endParaRPr lang="es-ES" sz="2000" b="1"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ro-RO" sz="2000" b="1" dirty="0"/>
            <a:t>El a pregătit 12 oameni pentru o misiune „imposibilă”</a:t>
          </a:r>
          <a:endParaRPr lang="es-ES" sz="2000" b="1" dirty="0"/>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ro-RO" sz="2000" b="1" dirty="0">
              <a:effectLst>
                <a:outerShdw blurRad="38100" dist="38100" dir="2700000" algn="tl">
                  <a:srgbClr val="000000">
                    <a:alpha val="43137"/>
                  </a:srgbClr>
                </a:outerShdw>
              </a:effectLst>
            </a:rPr>
            <a:t>Suferă totul</a:t>
          </a:r>
          <a:endParaRPr lang="es-ES" sz="2000" b="1"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it-IT" sz="2000" b="1" dirty="0"/>
            <a:t>A îndurat foamea, respingerea, durerea și persecuția</a:t>
          </a:r>
          <a:endParaRPr lang="es-ES" sz="2000" b="1"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custLinFactNeighborX="858" custLinFactNeighborY="1149">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ScaleX="10993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ro-RO" sz="2000" b="1" dirty="0">
              <a:solidFill>
                <a:schemeClr val="tx1"/>
              </a:solidFill>
            </a:rPr>
            <a:t>Nu invidiază</a:t>
          </a:r>
          <a:endParaRPr lang="es-ES" sz="2000" b="1" dirty="0">
            <a:solidFill>
              <a:schemeClr val="tx1"/>
            </a:solidFill>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El nu căuta onoruri și se asocia cu cei umili.</a:t>
          </a:r>
          <a:endParaRPr lang="es-ES" sz="2000" b="1"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ro-RO" sz="2000" b="1" dirty="0">
              <a:solidFill>
                <a:schemeClr val="tx1"/>
              </a:solidFill>
            </a:rPr>
            <a:t>Nu se laudă</a:t>
          </a:r>
          <a:endParaRPr lang="es-ES" sz="2000" b="1" dirty="0">
            <a:solidFill>
              <a:schemeClr val="tx1"/>
            </a:solidFill>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Deși era Regele Universului, nu se lăuda cu acest lucru.</a:t>
          </a:r>
          <a:endParaRPr lang="es-ES" sz="2000" b="1"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ro-RO" sz="2000" b="1" dirty="0">
              <a:solidFill>
                <a:schemeClr val="tx1"/>
              </a:solidFill>
            </a:rPr>
            <a:t>Nu se umflă de mândrie</a:t>
          </a:r>
          <a:endParaRPr lang="es-ES" sz="2000" b="1" dirty="0">
            <a:solidFill>
              <a:schemeClr val="tx1"/>
            </a:solidFill>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it-IT" sz="2000" b="1" dirty="0">
              <a:solidFill>
                <a:schemeClr val="bg1"/>
              </a:solidFill>
              <a:effectLst>
                <a:outerShdw blurRad="38100" dist="38100" dir="2700000" algn="tl">
                  <a:srgbClr val="000000">
                    <a:alpha val="43137"/>
                  </a:srgbClr>
                </a:outerShdw>
              </a:effectLst>
            </a:rPr>
            <a:t>Era dispus să facă cele mai umile meserii.</a:t>
          </a:r>
          <a:endParaRPr lang="es-ES" sz="2000" b="1"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ro-RO" sz="1800" b="1" dirty="0">
              <a:solidFill>
                <a:schemeClr val="tx1"/>
              </a:solidFill>
            </a:rPr>
            <a:t>Nu se poartă necuviincios</a:t>
          </a:r>
          <a:endParaRPr lang="es-ES" sz="1800" b="1" dirty="0">
            <a:solidFill>
              <a:schemeClr val="tx1"/>
            </a:solidFill>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I-a tratat pe toți cu curtoazie și cuviință.</a:t>
          </a:r>
          <a:endParaRPr lang="es-ES" sz="2000" b="1"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ro-RO" sz="2000" b="1" dirty="0">
              <a:solidFill>
                <a:schemeClr val="tx1"/>
              </a:solidFill>
            </a:rPr>
            <a:t>Nu caută folosul său</a:t>
          </a:r>
          <a:endParaRPr lang="es-ES" sz="2000" b="1" dirty="0">
            <a:solidFill>
              <a:schemeClr val="tx1"/>
            </a:solidFill>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El a făcut întotdeauna voia Tatălui Său (Ioan 6:38)</a:t>
          </a:r>
          <a:endParaRPr lang="es-ES" sz="2000" b="1"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ro-RO" sz="2000" b="1" dirty="0">
              <a:solidFill>
                <a:schemeClr val="tx1"/>
              </a:solidFill>
            </a:rPr>
            <a:t>Nu se mânie</a:t>
          </a:r>
          <a:endParaRPr lang="es-ES" sz="2000" b="1" dirty="0">
            <a:solidFill>
              <a:schemeClr val="tx1"/>
            </a:solidFill>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Chiar și atunci când l-au lovit, el a răspuns cu curtoazie.
(Ioan 18:22-23)</a:t>
          </a:r>
          <a:endParaRPr lang="es-ES" sz="2000" b="1"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ro-RO" sz="2000" b="1" dirty="0">
              <a:solidFill>
                <a:schemeClr val="tx1"/>
              </a:solidFill>
            </a:rPr>
            <a:t>Nu se gândește la rău</a:t>
          </a:r>
          <a:endParaRPr lang="es-ES" sz="2000" b="1" dirty="0">
            <a:solidFill>
              <a:schemeClr val="tx1"/>
            </a:solidFill>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El a cerut iertare pentru cei care L-au răstignit.
(Luca 23:34)</a:t>
          </a:r>
          <a:endParaRPr lang="es-ES" sz="2000" b="1"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ro-RO" sz="1800" b="1" dirty="0">
              <a:solidFill>
                <a:schemeClr val="tx1"/>
              </a:solidFill>
            </a:rPr>
            <a:t>Nu se bucură de </a:t>
          </a:r>
          <a:r>
            <a:rPr lang="ro-RO" sz="1800" b="1" dirty="0" err="1">
              <a:solidFill>
                <a:schemeClr val="tx1"/>
              </a:solidFill>
            </a:rPr>
            <a:t>nelegiure</a:t>
          </a:r>
          <a:endParaRPr lang="es-ES" sz="1800" b="1" dirty="0">
            <a:solidFill>
              <a:schemeClr val="tx1"/>
            </a:solidFill>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ro-RO" sz="2000" b="1" dirty="0">
              <a:solidFill>
                <a:schemeClr val="bg1"/>
              </a:solidFill>
              <a:effectLst>
                <a:outerShdw blurRad="38100" dist="38100" dir="2700000" algn="tl">
                  <a:srgbClr val="000000">
                    <a:alpha val="43137"/>
                  </a:srgbClr>
                </a:outerShdw>
              </a:effectLst>
            </a:rPr>
            <a:t>El le-a vorbit aspru fariseilor nedrepți (Matei 23:27-28)</a:t>
          </a:r>
          <a:endParaRPr lang="es-ES" sz="2000" b="1"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Y="1011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custScaleX="106071"/>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o-RO" sz="2800" b="1" kern="1200" dirty="0">
              <a:effectLst>
                <a:outerShdw blurRad="38100" dist="38100" dir="2700000" algn="tl">
                  <a:srgbClr val="000000">
                    <a:alpha val="43137"/>
                  </a:srgbClr>
                </a:outerShdw>
              </a:effectLst>
            </a:rPr>
            <a:t>UN PORTRET AL IUBIRII</a:t>
          </a:r>
          <a:endParaRPr lang="es-ES" sz="2800" b="1" kern="120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Supremația iubirii</a:t>
          </a:r>
          <a:endParaRPr lang="es-ES" sz="2000" b="1" kern="120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Cea mai bună cale</a:t>
          </a:r>
          <a:endParaRPr lang="es-ES" sz="2000" b="1" kern="120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Caracteristicile iubirii</a:t>
          </a:r>
          <a:endParaRPr lang="es-ES" sz="2000" b="1" kern="1200" dirty="0">
            <a:effectLst>
              <a:outerShdw blurRad="38100" dist="38100" dir="2700000" algn="tl">
                <a:srgbClr val="000000">
                  <a:alpha val="43137"/>
                </a:srgbClr>
              </a:outerShdw>
            </a:effectLst>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face </a:t>
          </a:r>
          <a:r>
            <a:rPr lang="ro-RO" sz="2000" b="1" kern="1200" dirty="0" err="1">
              <a:effectLst>
                <a:outerShdw blurRad="38100" dist="38100" dir="2700000" algn="tl">
                  <a:srgbClr val="000000">
                    <a:alpha val="43137"/>
                  </a:srgbClr>
                </a:outerShdw>
              </a:effectLst>
            </a:rPr>
            <a:t>dragos</a:t>
          </a:r>
          <a:r>
            <a:rPr lang="ro-RO" sz="2000" b="1" kern="1200" dirty="0">
              <a:effectLst>
                <a:outerShdw blurRad="38100" dist="38100" dir="2700000" algn="tl">
                  <a:srgbClr val="000000">
                    <a:alpha val="43137"/>
                  </a:srgbClr>
                </a:outerShdw>
              </a:effectLst>
            </a:rPr>
            <a:t>-tea</a:t>
          </a:r>
          <a:endParaRPr lang="es-ES" sz="2000" b="1" kern="120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 NU face </a:t>
          </a:r>
          <a:r>
            <a:rPr lang="ro-RO" sz="2000" b="1" kern="1200" dirty="0" err="1">
              <a:effectLst>
                <a:outerShdw blurRad="38100" dist="38100" dir="2700000" algn="tl">
                  <a:srgbClr val="000000">
                    <a:alpha val="43137"/>
                  </a:srgbClr>
                </a:outerShdw>
              </a:effectLst>
            </a:rPr>
            <a:t>dragos</a:t>
          </a:r>
          <a:r>
            <a:rPr lang="ro-RO" sz="2000" b="1" kern="1200" dirty="0">
              <a:effectLst>
                <a:outerShdw blurRad="38100" dist="38100" dir="2700000" algn="tl">
                  <a:srgbClr val="000000">
                    <a:alpha val="43137"/>
                  </a:srgbClr>
                </a:outerShdw>
              </a:effectLst>
            </a:rPr>
            <a:t>-tea</a:t>
          </a:r>
          <a:endParaRPr lang="es-ES" sz="2000" b="1" kern="1200" dirty="0">
            <a:effectLst>
              <a:outerShdw blurRad="38100" dist="38100" dir="2700000" algn="tl">
                <a:srgbClr val="000000">
                  <a:alpha val="43137"/>
                </a:srgbClr>
              </a:outerShdw>
            </a:effectLst>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Un portret al lui Isus</a:t>
          </a:r>
          <a:endParaRPr lang="es-ES" sz="2000" b="1" kern="120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Perseverența iubirii</a:t>
          </a:r>
          <a:endParaRPr lang="es-ES" sz="2000" b="1" kern="1200" dirty="0">
            <a:effectLst>
              <a:outerShdw blurRad="38100" dist="38100" dir="2700000" algn="tl">
                <a:srgbClr val="000000">
                  <a:alpha val="43137"/>
                </a:srgbClr>
              </a:outerShdw>
            </a:effectLst>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Cea mai mare virtute</a:t>
          </a:r>
          <a:endParaRPr lang="es-ES" sz="2000" b="1" kern="1200" dirty="0">
            <a:effectLst>
              <a:outerShdw blurRad="38100" dist="38100" dir="2700000" algn="tl">
                <a:srgbClr val="000000">
                  <a:alpha val="43137"/>
                </a:srgbClr>
              </a:outerShdw>
            </a:effectLst>
          </a:endParaRP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Este îndelung răbdătoare </a:t>
          </a:r>
          <a:endParaRPr lang="es-ES" sz="2000" b="1" kern="1200" dirty="0">
            <a:effectLst>
              <a:outerShdw blurRad="38100" dist="38100" dir="2700000" algn="tl">
                <a:srgbClr val="000000">
                  <a:alpha val="43137"/>
                </a:srgbClr>
              </a:outerShdw>
            </a:effectLst>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makrothymeō</a:t>
          </a:r>
          <a:r>
            <a:rPr lang="es-ES" sz="1800" b="1" kern="1200" dirty="0"/>
            <a:t>: </a:t>
          </a:r>
          <a:r>
            <a:rPr lang="it-IT" sz="1800" b="1" kern="1200" dirty="0"/>
            <a:t>a avea spirit îndelungat, a îndura, a fi răbdător</a:t>
          </a:r>
          <a:endParaRPr lang="es-ES" sz="1800" b="1" kern="1200" dirty="0"/>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i="0" kern="1200" dirty="0"/>
            <a:t>Arată răbdare chiar și în circumstanțe dificile</a:t>
          </a:r>
          <a:endParaRPr lang="es-ES" sz="1800" b="1" kern="1200" dirty="0"/>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Este plină de bunătate</a:t>
          </a:r>
          <a:endParaRPr lang="es-ES" sz="2000" b="1" kern="1200" dirty="0">
            <a:effectLst>
              <a:outerShdw blurRad="38100" dist="38100" dir="2700000" algn="tl">
                <a:srgbClr val="000000">
                  <a:alpha val="43137"/>
                </a:srgbClr>
              </a:outerShdw>
            </a:effectLst>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jrēsteuomai</a:t>
          </a:r>
          <a:r>
            <a:rPr lang="es-ES" sz="1800" b="1" kern="1200" dirty="0"/>
            <a:t>: </a:t>
          </a:r>
          <a:r>
            <a:rPr lang="ro-RO" sz="1800" b="1" kern="1200" dirty="0"/>
            <a:t>a acționa cu bunăvoință</a:t>
          </a:r>
          <a:endParaRPr lang="es-ES" sz="1800" b="1" kern="1200" dirty="0"/>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Este milostiv</a:t>
          </a:r>
          <a:r>
            <a:rPr lang="ro-RO" sz="1800" b="1" kern="1200" dirty="0"/>
            <a:t>ă</a:t>
          </a:r>
          <a:r>
            <a:rPr lang="es-ES" sz="1800" b="1" kern="1200" dirty="0"/>
            <a:t> și plin</a:t>
          </a:r>
          <a:r>
            <a:rPr lang="ro-RO" sz="1800" b="1" kern="1200" dirty="0"/>
            <a:t>ă</a:t>
          </a:r>
          <a:r>
            <a:rPr lang="es-ES" sz="1800" b="1" kern="1200" dirty="0"/>
            <a:t> de compasiune</a:t>
          </a: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Se bucură de adevăr</a:t>
          </a:r>
          <a:endParaRPr lang="es-ES" sz="2000" b="1" kern="1200" dirty="0">
            <a:effectLst>
              <a:outerShdw blurRad="38100" dist="38100" dir="2700000" algn="tl">
                <a:srgbClr val="000000">
                  <a:alpha val="43137"/>
                </a:srgbClr>
              </a:outerShdw>
            </a:effectLst>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synjairō</a:t>
          </a:r>
          <a:r>
            <a:rPr lang="es-ES" sz="1800" b="1" kern="1200" dirty="0"/>
            <a:t>: </a:t>
          </a:r>
          <a:r>
            <a:rPr lang="ro-RO" sz="1800" b="1" kern="1200" dirty="0"/>
            <a:t>a exprima simpatie, a felicita</a:t>
          </a:r>
          <a:endParaRPr lang="es-ES" sz="1800" b="1" kern="1200" dirty="0"/>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Se bucură împreună cu cei ce susțin adevărul</a:t>
          </a:r>
          <a:endParaRPr lang="es-ES" sz="1800" b="1" kern="1200" dirty="0"/>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Acoperă totul</a:t>
          </a:r>
          <a:endParaRPr lang="es-ES" sz="2000" b="1" kern="1200" dirty="0">
            <a:effectLst>
              <a:outerShdw blurRad="38100" dist="38100" dir="2700000" algn="tl">
                <a:srgbClr val="000000">
                  <a:alpha val="43137"/>
                </a:srgbClr>
              </a:outerShdw>
            </a:effectLst>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stegō</a:t>
          </a:r>
          <a:r>
            <a:rPr lang="es-ES" sz="1800" b="1" kern="1200" dirty="0"/>
            <a:t>: </a:t>
          </a:r>
          <a:r>
            <a:rPr lang="ro-RO" sz="1800" b="1" kern="1200" dirty="0"/>
            <a:t>a </a:t>
          </a:r>
          <a:r>
            <a:rPr lang="it-IT" sz="1800" b="1" kern="1200" dirty="0"/>
            <a:t>acoperi cu tăcere (a îndura cu răbdare)</a:t>
          </a:r>
          <a:endParaRPr lang="es-ES" sz="1800" b="1" kern="1200" dirty="0"/>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Tace și acoperă defectele altora, fără a le dezvălui</a:t>
          </a:r>
          <a:endParaRPr lang="es-ES" sz="1800" b="1" kern="1200" dirty="0"/>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Crede totul</a:t>
          </a:r>
          <a:endParaRPr lang="es-ES" sz="2000" b="1" kern="1200" dirty="0">
            <a:effectLst>
              <a:outerShdw blurRad="38100" dist="38100" dir="2700000" algn="tl">
                <a:srgbClr val="000000">
                  <a:alpha val="43137"/>
                </a:srgbClr>
              </a:outerShdw>
            </a:effectLst>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pisteuō</a:t>
          </a:r>
          <a:r>
            <a:rPr lang="es-ES" sz="1800" b="1" kern="1200" dirty="0"/>
            <a:t>: </a:t>
          </a:r>
          <a:r>
            <a:rPr lang="ro-RO" sz="1800" b="1" kern="1200" dirty="0"/>
            <a:t>a avea credință, a da credit, a avea încredere</a:t>
          </a:r>
          <a:endParaRPr lang="es-ES" sz="1800" b="1" kern="1200" dirty="0"/>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condamnă, ci mai degrabă acordă prezumția de îndoială</a:t>
          </a:r>
          <a:endParaRPr lang="es-ES" sz="1800" b="1" kern="1200" dirty="0"/>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Speră totul</a:t>
          </a:r>
          <a:endParaRPr lang="es-ES" sz="2000" b="1" kern="1200" dirty="0">
            <a:effectLst>
              <a:outerShdw blurRad="38100" dist="38100" dir="2700000" algn="tl">
                <a:srgbClr val="000000">
                  <a:alpha val="43137"/>
                </a:srgbClr>
              </a:outerShdw>
            </a:effectLst>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elpizō</a:t>
          </a:r>
          <a:r>
            <a:rPr lang="es-ES" sz="1800" b="1" kern="1200" dirty="0"/>
            <a:t>: </a:t>
          </a:r>
          <a:r>
            <a:rPr lang="ro-RO" sz="1800" b="1" kern="1200" dirty="0"/>
            <a:t>așteaptă cu credință</a:t>
          </a:r>
          <a:endParaRPr lang="es-ES" sz="1800" b="1" kern="1200" dirty="0"/>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Speră ca întotdeauna să se întâmple ceva bun</a:t>
          </a:r>
          <a:endParaRPr lang="es-ES" sz="1800" b="1" kern="1200" dirty="0"/>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Suferă totul</a:t>
          </a:r>
          <a:endParaRPr lang="es-ES" sz="2000" b="1" kern="1200" dirty="0">
            <a:effectLst>
              <a:outerShdw blurRad="38100" dist="38100" dir="2700000" algn="tl">
                <a:srgbClr val="000000">
                  <a:alpha val="43137"/>
                </a:srgbClr>
              </a:outerShdw>
            </a:effectLst>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hypomenō</a:t>
          </a:r>
          <a:r>
            <a:rPr lang="es-ES" sz="1800" b="1" kern="1200" dirty="0"/>
            <a:t>: </a:t>
          </a:r>
          <a:r>
            <a:rPr lang="it-IT" sz="1800" b="1" kern="1200" dirty="0"/>
            <a:t>a rezista, a îndura, a avea tărie, a persevera</a:t>
          </a:r>
          <a:endParaRPr lang="es-ES" sz="1800" b="1" kern="1200" dirty="0"/>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Îndură greutăți, încercări și persecuții</a:t>
          </a:r>
          <a:endParaRPr lang="es-ES" sz="1800" b="1" kern="1200" dirty="0"/>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Nu pizmuiește </a:t>
          </a:r>
          <a:endParaRPr lang="es-ES" sz="2000" b="1" kern="120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zeloō</a:t>
          </a:r>
          <a:r>
            <a:rPr lang="es-ES" sz="1800" b="1" kern="1200" dirty="0"/>
            <a:t>: </a:t>
          </a:r>
          <a:r>
            <a:rPr lang="ro-RO" sz="1800" b="1" kern="1200" dirty="0"/>
            <a:t>a fi </a:t>
          </a:r>
          <a:r>
            <a:rPr lang="ro-RO" sz="1800" b="1" kern="1200" dirty="0" err="1"/>
            <a:t>impătimit</a:t>
          </a:r>
          <a:r>
            <a:rPr lang="ro-RO" sz="1800" b="1" kern="1200" dirty="0"/>
            <a:t> pentru ceva</a:t>
          </a:r>
          <a:endParaRPr lang="es-ES" sz="1800" b="1" kern="120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îi invidiază pe cei ce au alt fel de virtuți sau daruri</a:t>
          </a:r>
          <a:endParaRPr lang="es-ES" sz="1800" b="1" kern="1200" dirty="0"/>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Nu se laudă</a:t>
          </a:r>
          <a:endParaRPr lang="es-ES" sz="2000" b="1" kern="120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perpereuomai</a:t>
          </a:r>
          <a:r>
            <a:rPr lang="es-ES" sz="1800" b="1" kern="1200" dirty="0"/>
            <a:t>: </a:t>
          </a:r>
          <a:r>
            <a:rPr lang="ro-RO" sz="1800" b="1" kern="1200" dirty="0"/>
            <a:t>a se lăuda, a „se da mare”</a:t>
          </a:r>
          <a:endParaRPr lang="es-ES" sz="1800" b="1" kern="120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dorește să fie preamărit de ceilalți</a:t>
          </a:r>
          <a:endParaRPr lang="es-ES" sz="1800" b="1" kern="1200" dirty="0"/>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Nu se umflă de mândrie</a:t>
          </a:r>
          <a:endParaRPr lang="es-ES" sz="2000" b="1" kern="120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fysioō</a:t>
          </a:r>
          <a:r>
            <a:rPr lang="es-ES" sz="1800" b="1" kern="1200" dirty="0"/>
            <a:t>: </a:t>
          </a:r>
          <a:r>
            <a:rPr lang="ro-RO" sz="1800" b="1" kern="1200" dirty="0"/>
            <a:t>a se umfla, a deveni mândru</a:t>
          </a:r>
          <a:endParaRPr lang="es-ES" sz="1800" b="1" kern="120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are o părere exagerată despre sine</a:t>
          </a:r>
          <a:endParaRPr lang="es-ES" sz="1800" b="1" kern="1200" dirty="0"/>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Nu se poartă necuviincios</a:t>
          </a:r>
          <a:endParaRPr lang="es-ES" sz="2000" b="1" kern="120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asjēmoneō</a:t>
          </a:r>
          <a:r>
            <a:rPr lang="es-ES" sz="1800" b="1" kern="1200" dirty="0"/>
            <a:t>: </a:t>
          </a:r>
          <a:r>
            <a:rPr lang="ro-RO" sz="1800" b="1" kern="1200" dirty="0"/>
            <a:t>a acționa necorespunzător</a:t>
          </a:r>
          <a:endParaRPr lang="es-ES" sz="1800" b="1" kern="120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acționează împotriva normelor sociale și morale.</a:t>
          </a:r>
          <a:endParaRPr lang="es-ES" sz="1800" b="1" kern="1200" dirty="0"/>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Nu caută folosul său</a:t>
          </a:r>
          <a:endParaRPr lang="es-ES" sz="2000" b="1" kern="120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zēteō</a:t>
          </a:r>
          <a:r>
            <a:rPr lang="es-ES" sz="1800" b="1" kern="1200" dirty="0"/>
            <a:t>: </a:t>
          </a:r>
          <a:r>
            <a:rPr lang="ro-RO" sz="1800" b="1" kern="1200" dirty="0"/>
            <a:t>a căuta</a:t>
          </a:r>
          <a:endParaRPr lang="es-ES" sz="1800" b="1" kern="120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Renunță la drepturile sale pentru binele altora.</a:t>
          </a:r>
          <a:endParaRPr lang="es-ES" sz="1800" b="1" kern="1200" dirty="0"/>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i="0" kern="1200" dirty="0"/>
            <a:t>Nu se mânie</a:t>
          </a:r>
          <a:endParaRPr lang="es-ES" sz="2000" b="1" kern="120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paroxynō</a:t>
          </a:r>
          <a:r>
            <a:rPr lang="es-ES" sz="1800" b="1" kern="1200" dirty="0"/>
            <a:t>: </a:t>
          </a:r>
          <a:r>
            <a:rPr lang="ro-RO" sz="1800" b="1" kern="1200" dirty="0"/>
            <a:t>a ascuți ceva pentru a irita, a incita sau a exaspera</a:t>
          </a:r>
          <a:endParaRPr lang="es-ES" sz="1800" b="1" kern="1200" dirty="0"/>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Nu este nici irascibil, nici prea sensibil</a:t>
          </a:r>
          <a:endParaRPr lang="es-ES" sz="1800" b="1" kern="1200" dirty="0"/>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Nu poartă ranchiună.</a:t>
          </a:r>
          <a:endParaRPr lang="es-ES" sz="2000" b="1" kern="1200" dirty="0">
            <a:effectLst>
              <a:outerShdw blurRad="38100" dist="38100" dir="2700000" algn="tl">
                <a:srgbClr val="000000">
                  <a:alpha val="43137"/>
                </a:srgbClr>
              </a:outerShdw>
            </a:effectLst>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logizomai</a:t>
          </a:r>
          <a:r>
            <a:rPr lang="es-ES" sz="1800" b="1" kern="1200" dirty="0"/>
            <a:t>: </a:t>
          </a:r>
          <a:r>
            <a:rPr lang="ro-RO" sz="1800" b="1" kern="1200" dirty="0"/>
            <a:t>a inventaria</a:t>
          </a:r>
          <a:endParaRPr lang="es-ES" sz="1800" b="1" kern="1200" dirty="0"/>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El iartă și ignoră jignirile primite.</a:t>
          </a:r>
          <a:endParaRPr lang="es-ES" sz="1800" b="1" kern="1200" dirty="0"/>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Nu se bucură de nelegiuire</a:t>
          </a:r>
          <a:endParaRPr lang="es-ES" sz="2000" b="1" kern="1200" dirty="0">
            <a:effectLst>
              <a:outerShdw blurRad="38100" dist="38100" dir="2700000" algn="tl">
                <a:srgbClr val="000000">
                  <a:alpha val="43137"/>
                </a:srgbClr>
              </a:outerShdw>
            </a:effectLst>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S" sz="1800" b="0" i="1" kern="1200" dirty="0">
              <a:effectLst>
                <a:outerShdw blurRad="38100" dist="38100" dir="2700000" algn="tl">
                  <a:srgbClr val="000000">
                    <a:alpha val="43137"/>
                  </a:srgbClr>
                </a:outerShdw>
              </a:effectLst>
            </a:rPr>
            <a:t>jairō</a:t>
          </a:r>
          <a:r>
            <a:rPr lang="es-ES" sz="1800" b="1" kern="1200" dirty="0"/>
            <a:t>: </a:t>
          </a:r>
          <a:r>
            <a:rPr lang="it-IT" sz="1800" b="1" kern="1200" dirty="0"/>
            <a:t>a fi vesel, fericit sau a te simți bine</a:t>
          </a:r>
          <a:endParaRPr lang="es-ES" sz="1800" b="1" kern="1200" dirty="0"/>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o-RO" sz="1800" b="1" kern="1200" dirty="0"/>
            <a:t>El nu se bucură de greșeli, ci caută să le corecteze</a:t>
          </a:r>
          <a:endParaRPr lang="es-ES" sz="1800" b="1" kern="1200" dirty="0"/>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t>A îndurat bătăi, insulte și dispreț.
(Matei 27:27-31)</a:t>
          </a:r>
          <a:endParaRPr lang="es-ES" sz="2000" b="1" kern="1200" dirty="0"/>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Este </a:t>
          </a:r>
          <a:r>
            <a:rPr lang="ro-RO" sz="2000" b="1" kern="1200" dirty="0" err="1">
              <a:effectLst>
                <a:outerShdw blurRad="38100" dist="38100" dir="2700000" algn="tl">
                  <a:srgbClr val="000000">
                    <a:alpha val="43137"/>
                  </a:srgbClr>
                </a:outerShdw>
              </a:effectLst>
            </a:rPr>
            <a:t>indelung</a:t>
          </a:r>
          <a:r>
            <a:rPr lang="ro-RO" sz="2000" b="1" kern="1200" dirty="0">
              <a:effectLst>
                <a:outerShdw blurRad="38100" dist="38100" dir="2700000" algn="tl">
                  <a:srgbClr val="000000">
                    <a:alpha val="43137"/>
                  </a:srgbClr>
                </a:outerShdw>
              </a:effectLst>
            </a:rPr>
            <a:t> răbdător</a:t>
          </a:r>
          <a:endParaRPr lang="es-ES" sz="2000" b="1" kern="1200" dirty="0">
            <a:effectLst>
              <a:outerShdw blurRad="38100" dist="38100" dir="2700000" algn="tl">
                <a:srgbClr val="000000">
                  <a:alpha val="43137"/>
                </a:srgbClr>
              </a:outerShdw>
            </a:effectLst>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t>Îi păsa de oricine suferea.</a:t>
          </a:r>
          <a:endParaRPr lang="es-ES" sz="2000" b="1" kern="120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Este bogat în bunătate</a:t>
          </a:r>
          <a:endParaRPr lang="es-ES" sz="2000" b="1" kern="1200" dirty="0">
            <a:effectLst>
              <a:outerShdw blurRad="38100" dist="38100" dir="2700000" algn="tl">
                <a:srgbClr val="000000">
                  <a:alpha val="43137"/>
                </a:srgbClr>
              </a:outerShdw>
            </a:effectLst>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it-IT" sz="2000" b="1" kern="1200" dirty="0"/>
            <a:t>El a propovăduit adevărul cu claritate și convingere.</a:t>
          </a:r>
          <a:endParaRPr lang="es-ES" sz="2000" b="1" kern="120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Se bucură de adevăr </a:t>
          </a:r>
          <a:endParaRPr lang="es-ES" sz="2000" b="1" kern="1200" dirty="0">
            <a:effectLst>
              <a:outerShdw blurRad="38100" dist="38100" dir="2700000" algn="tl">
                <a:srgbClr val="000000">
                  <a:alpha val="43137"/>
                </a:srgbClr>
              </a:outerShdw>
            </a:effectLst>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32858" y="2408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t>El nu a judecat-o pe femeia păcătoasă și i-a acordat iertare (Ioan 8:10-11)</a:t>
          </a:r>
          <a:endParaRPr lang="es-ES" sz="2000" b="1" kern="1200" dirty="0"/>
        </a:p>
      </dsp:txBody>
      <dsp:txXfrm>
        <a:off x="8772950" y="6417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Acoperă totul</a:t>
          </a:r>
          <a:endParaRPr lang="es-ES" sz="2000" b="1" kern="1200" dirty="0">
            <a:effectLst>
              <a:outerShdw blurRad="38100" dist="38100" dir="2700000" algn="tl">
                <a:srgbClr val="000000">
                  <a:alpha val="43137"/>
                </a:srgbClr>
              </a:outerShdw>
            </a:effectLst>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42585"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it-IT" sz="2000" b="1" kern="1200" dirty="0"/>
            <a:t>El a avut încredere în sinceritatea lui Zacheu.
(Luca 19:8-9)</a:t>
          </a:r>
          <a:endParaRPr lang="es-ES" sz="2000" b="1" kern="1200" dirty="0"/>
        </a:p>
      </dsp:txBody>
      <dsp:txXfrm>
        <a:off x="1782677" y="2932018"/>
        <a:ext cx="2211960" cy="1670945"/>
      </dsp:txXfrm>
    </dsp:sp>
    <dsp:sp modelId="{DCD78947-53D8-40B5-AA73-E5793E20D177}">
      <dsp:nvSpPr>
        <dsp:cNvPr id="0" name=""/>
        <dsp:cNvSpPr/>
      </dsp:nvSpPr>
      <dsp:spPr>
        <a:xfrm>
          <a:off x="1742585"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Crede totul </a:t>
          </a:r>
          <a:endParaRPr lang="es-ES" sz="2000" b="1" kern="1200" dirty="0">
            <a:effectLst>
              <a:outerShdw blurRad="38100" dist="38100" dir="2700000" algn="tl">
                <a:srgbClr val="000000">
                  <a:alpha val="43137"/>
                </a:srgbClr>
              </a:outerShdw>
            </a:effectLst>
          </a:endParaRPr>
        </a:p>
      </dsp:txBody>
      <dsp:txXfrm>
        <a:off x="1742585" y="4603097"/>
        <a:ext cx="1614185" cy="735745"/>
      </dsp:txXfrm>
    </dsp:sp>
    <dsp:sp modelId="{3F22C4B6-C079-4973-8BB2-79A23ACE0857}">
      <dsp:nvSpPr>
        <dsp:cNvPr id="0" name=""/>
        <dsp:cNvSpPr/>
      </dsp:nvSpPr>
      <dsp:spPr>
        <a:xfrm>
          <a:off x="3336176"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621936"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t>El a pregătit 12 oameni pentru o misiune „imposibilă”</a:t>
          </a:r>
          <a:endParaRPr lang="es-ES" sz="2000" b="1" kern="1200" dirty="0"/>
        </a:p>
      </dsp:txBody>
      <dsp:txXfrm>
        <a:off x="4662028" y="2932018"/>
        <a:ext cx="2211960" cy="1670945"/>
      </dsp:txXfrm>
    </dsp:sp>
    <dsp:sp modelId="{5913AA16-EB74-4F20-9642-ED922FB53DE3}">
      <dsp:nvSpPr>
        <dsp:cNvPr id="0" name=""/>
        <dsp:cNvSpPr/>
      </dsp:nvSpPr>
      <dsp:spPr>
        <a:xfrm>
          <a:off x="4508050" y="4603097"/>
          <a:ext cx="251991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Nădăjduiește totul</a:t>
          </a:r>
          <a:endParaRPr lang="es-ES" sz="2000" b="1" kern="1200" dirty="0">
            <a:effectLst>
              <a:outerShdw blurRad="38100" dist="38100" dir="2700000" algn="tl">
                <a:srgbClr val="000000">
                  <a:alpha val="43137"/>
                </a:srgbClr>
              </a:outerShdw>
            </a:effectLst>
          </a:endParaRPr>
        </a:p>
      </dsp:txBody>
      <dsp:txXfrm>
        <a:off x="4508050" y="4603097"/>
        <a:ext cx="1774587" cy="735745"/>
      </dsp:txXfrm>
    </dsp:sp>
    <dsp:sp modelId="{795C8EFA-4533-4891-8D05-73565B751098}">
      <dsp:nvSpPr>
        <dsp:cNvPr id="0" name=""/>
        <dsp:cNvSpPr/>
      </dsp:nvSpPr>
      <dsp:spPr>
        <a:xfrm>
          <a:off x="6215527"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87401"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it-IT" sz="2000" b="1" kern="1200" dirty="0"/>
            <a:t>A îndurat foamea, respingerea, durerea și persecuția</a:t>
          </a:r>
          <a:endParaRPr lang="es-ES" sz="2000" b="1" kern="1200" dirty="0"/>
        </a:p>
      </dsp:txBody>
      <dsp:txXfrm>
        <a:off x="7427493" y="2932018"/>
        <a:ext cx="2211960" cy="1670945"/>
      </dsp:txXfrm>
    </dsp:sp>
    <dsp:sp modelId="{84DE7143-48BC-47DA-BA03-B16160E8CD61}">
      <dsp:nvSpPr>
        <dsp:cNvPr id="0" name=""/>
        <dsp:cNvSpPr/>
      </dsp:nvSpPr>
      <dsp:spPr>
        <a:xfrm>
          <a:off x="7387401"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Suferă totul</a:t>
          </a:r>
          <a:endParaRPr lang="es-ES" sz="2000" b="1" kern="1200" dirty="0">
            <a:effectLst>
              <a:outerShdw blurRad="38100" dist="38100" dir="2700000" algn="tl">
                <a:srgbClr val="000000">
                  <a:alpha val="43137"/>
                </a:srgbClr>
              </a:outerShdw>
            </a:effectLst>
          </a:endParaRPr>
        </a:p>
      </dsp:txBody>
      <dsp:txXfrm>
        <a:off x="7387401" y="4603097"/>
        <a:ext cx="1614185" cy="735745"/>
      </dsp:txXfrm>
    </dsp:sp>
    <dsp:sp modelId="{969454A3-B4CB-43C6-8FA5-556E7C08AA2C}">
      <dsp:nvSpPr>
        <dsp:cNvPr id="0" name=""/>
        <dsp:cNvSpPr/>
      </dsp:nvSpPr>
      <dsp:spPr>
        <a:xfrm>
          <a:off x="8980993"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91840" y="176368"/>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El nu căuta onoruri și se asocia cu cei umili.</a:t>
          </a:r>
          <a:endParaRPr lang="es-ES" sz="2000" b="1" kern="1200" dirty="0">
            <a:solidFill>
              <a:schemeClr val="bg1"/>
            </a:solidFill>
            <a:effectLst>
              <a:outerShdw blurRad="38100" dist="38100" dir="2700000" algn="tl">
                <a:srgbClr val="000000">
                  <a:alpha val="43137"/>
                </a:srgbClr>
              </a:outerShdw>
            </a:effectLst>
          </a:endParaRPr>
        </a:p>
      </dsp:txBody>
      <dsp:txXfrm>
        <a:off x="431952" y="216480"/>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invidiază</a:t>
          </a:r>
          <a:endParaRPr lang="es-ES" sz="2000" b="1" kern="1200" dirty="0">
            <a:solidFill>
              <a:schemeClr val="tx1"/>
            </a:solidFill>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Deși era Regele Universului, nu se lăuda cu acest lucru.</a:t>
          </a:r>
          <a:endParaRPr lang="es-ES" sz="2000" b="1" kern="120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se laudă</a:t>
          </a:r>
          <a:endParaRPr lang="es-ES" sz="2000" b="1" kern="1200" dirty="0">
            <a:solidFill>
              <a:schemeClr val="tx1"/>
            </a:solidFill>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it-IT" sz="2000" b="1" kern="1200" dirty="0">
              <a:solidFill>
                <a:schemeClr val="bg1"/>
              </a:solidFill>
              <a:effectLst>
                <a:outerShdw blurRad="38100" dist="38100" dir="2700000" algn="tl">
                  <a:srgbClr val="000000">
                    <a:alpha val="43137"/>
                  </a:srgbClr>
                </a:outerShdw>
              </a:effectLst>
            </a:rPr>
            <a:t>Era dispus să facă cele mai umile meserii.</a:t>
          </a:r>
          <a:endParaRPr lang="es-ES" sz="2000" b="1" kern="120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se umflă de mândrie</a:t>
          </a:r>
          <a:endParaRPr lang="es-ES" sz="2000" b="1" kern="1200" dirty="0">
            <a:solidFill>
              <a:schemeClr val="tx1"/>
            </a:solidFill>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I-a tratat pe toți cu curtoazie și cuviință.</a:t>
          </a:r>
          <a:endParaRPr lang="es-ES" sz="2000" b="1" kern="120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ro-RO" sz="1800" b="1" kern="1200" dirty="0">
              <a:solidFill>
                <a:schemeClr val="tx1"/>
              </a:solidFill>
            </a:rPr>
            <a:t>Nu se poartă necuviincios</a:t>
          </a:r>
          <a:endParaRPr lang="es-ES" sz="1800" b="1" kern="1200" dirty="0">
            <a:solidFill>
              <a:schemeClr val="tx1"/>
            </a:solidFill>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57033"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El a făcut întotdeauna voia Tatălui Său (Ioan 6:38)</a:t>
          </a:r>
          <a:endParaRPr lang="es-ES" sz="2000" b="1" kern="1200" dirty="0">
            <a:solidFill>
              <a:schemeClr val="bg1"/>
            </a:solidFill>
            <a:effectLst>
              <a:outerShdw blurRad="38100" dist="38100" dir="2700000" algn="tl">
                <a:srgbClr val="000000">
                  <a:alpha val="43137"/>
                </a:srgbClr>
              </a:outerShdw>
            </a:effectLst>
          </a:endParaRPr>
        </a:p>
      </dsp:txBody>
      <dsp:txXfrm>
        <a:off x="397145" y="3067003"/>
        <a:ext cx="2213083" cy="1671793"/>
      </dsp:txXfrm>
    </dsp:sp>
    <dsp:sp modelId="{9DE5B9B5-A589-4BA7-BC84-701E4C5C1116}">
      <dsp:nvSpPr>
        <dsp:cNvPr id="0" name=""/>
        <dsp:cNvSpPr/>
      </dsp:nvSpPr>
      <dsp:spPr>
        <a:xfrm>
          <a:off x="357033"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caută folosul său</a:t>
          </a:r>
          <a:endParaRPr lang="es-ES" sz="2000" b="1" kern="1200" dirty="0">
            <a:solidFill>
              <a:schemeClr val="tx1"/>
            </a:solidFill>
          </a:endParaRPr>
        </a:p>
      </dsp:txBody>
      <dsp:txXfrm>
        <a:off x="357033" y="4738796"/>
        <a:ext cx="1615005" cy="736119"/>
      </dsp:txXfrm>
    </dsp:sp>
    <dsp:sp modelId="{58F0DE82-FA84-4FF9-96D7-BE7A5F744133}">
      <dsp:nvSpPr>
        <dsp:cNvPr id="0" name=""/>
        <dsp:cNvSpPr/>
      </dsp:nvSpPr>
      <dsp:spPr>
        <a:xfrm>
          <a:off x="1952240"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92709"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Chiar și atunci când l-au lovit, el a răspuns cu curtoazie.
(Ioan 18:22-23)</a:t>
          </a:r>
          <a:endParaRPr lang="es-ES" sz="2000" b="1" kern="1200" dirty="0">
            <a:solidFill>
              <a:schemeClr val="bg1"/>
            </a:solidFill>
            <a:effectLst>
              <a:outerShdw blurRad="38100" dist="38100" dir="2700000" algn="tl">
                <a:srgbClr val="000000">
                  <a:alpha val="43137"/>
                </a:srgbClr>
              </a:outerShdw>
            </a:effectLst>
          </a:endParaRPr>
        </a:p>
      </dsp:txBody>
      <dsp:txXfrm>
        <a:off x="3232821" y="3067003"/>
        <a:ext cx="2213083" cy="1671793"/>
      </dsp:txXfrm>
    </dsp:sp>
    <dsp:sp modelId="{1E238741-7F7D-4A40-A4C2-ACEEFCA9A2EC}">
      <dsp:nvSpPr>
        <dsp:cNvPr id="0" name=""/>
        <dsp:cNvSpPr/>
      </dsp:nvSpPr>
      <dsp:spPr>
        <a:xfrm>
          <a:off x="3123095" y="4738796"/>
          <a:ext cx="2432533"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se mânie</a:t>
          </a:r>
          <a:endParaRPr lang="es-ES" sz="2000" b="1" kern="1200" dirty="0">
            <a:solidFill>
              <a:schemeClr val="tx1"/>
            </a:solidFill>
          </a:endParaRPr>
        </a:p>
      </dsp:txBody>
      <dsp:txXfrm>
        <a:off x="3123095" y="4738796"/>
        <a:ext cx="1713051" cy="736119"/>
      </dsp:txXfrm>
    </dsp:sp>
    <dsp:sp modelId="{76717F9B-F510-4796-827E-7EB1B0B77F42}">
      <dsp:nvSpPr>
        <dsp:cNvPr id="0" name=""/>
        <dsp:cNvSpPr/>
      </dsp:nvSpPr>
      <dsp:spPr>
        <a:xfrm>
          <a:off x="4787915"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58771"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El a cerut iertare pentru cei care L-au răstignit.
(Luca 23:34)</a:t>
          </a:r>
          <a:endParaRPr lang="es-ES" sz="2000" b="1" kern="1200" dirty="0">
            <a:solidFill>
              <a:schemeClr val="bg1"/>
            </a:solidFill>
            <a:effectLst>
              <a:outerShdw blurRad="38100" dist="38100" dir="2700000" algn="tl">
                <a:srgbClr val="000000">
                  <a:alpha val="43137"/>
                </a:srgbClr>
              </a:outerShdw>
            </a:effectLst>
          </a:endParaRPr>
        </a:p>
      </dsp:txBody>
      <dsp:txXfrm>
        <a:off x="5998883" y="3067003"/>
        <a:ext cx="2213083" cy="1671793"/>
      </dsp:txXfrm>
    </dsp:sp>
    <dsp:sp modelId="{FF8A09E8-DFB0-4426-A7E9-8B52F0283199}">
      <dsp:nvSpPr>
        <dsp:cNvPr id="0" name=""/>
        <dsp:cNvSpPr/>
      </dsp:nvSpPr>
      <dsp:spPr>
        <a:xfrm>
          <a:off x="5958771"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tx1"/>
              </a:solidFill>
            </a:rPr>
            <a:t>Nu se gândește la rău</a:t>
          </a:r>
          <a:endParaRPr lang="es-ES" sz="2000" b="1" kern="1200" dirty="0">
            <a:solidFill>
              <a:schemeClr val="tx1"/>
            </a:solidFill>
          </a:endParaRPr>
        </a:p>
      </dsp:txBody>
      <dsp:txXfrm>
        <a:off x="5958771" y="4738796"/>
        <a:ext cx="1615005" cy="736119"/>
      </dsp:txXfrm>
    </dsp:sp>
    <dsp:sp modelId="{13666705-F3F5-4EFB-95D6-21B5431F0265}">
      <dsp:nvSpPr>
        <dsp:cNvPr id="0" name=""/>
        <dsp:cNvSpPr/>
      </dsp:nvSpPr>
      <dsp:spPr>
        <a:xfrm>
          <a:off x="7553977"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724833"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ro-RO" sz="2000" b="1" kern="1200" dirty="0">
              <a:solidFill>
                <a:schemeClr val="bg1"/>
              </a:solidFill>
              <a:effectLst>
                <a:outerShdw blurRad="38100" dist="38100" dir="2700000" algn="tl">
                  <a:srgbClr val="000000">
                    <a:alpha val="43137"/>
                  </a:srgbClr>
                </a:outerShdw>
              </a:effectLst>
            </a:rPr>
            <a:t>El le-a vorbit aspru fariseilor nedrepți (Matei 23:27-28)</a:t>
          </a:r>
          <a:endParaRPr lang="es-ES" sz="2000" b="1" kern="1200" dirty="0">
            <a:solidFill>
              <a:schemeClr val="bg1"/>
            </a:solidFill>
            <a:effectLst>
              <a:outerShdw blurRad="38100" dist="38100" dir="2700000" algn="tl">
                <a:srgbClr val="000000">
                  <a:alpha val="43137"/>
                </a:srgbClr>
              </a:outerShdw>
            </a:effectLst>
          </a:endParaRPr>
        </a:p>
      </dsp:txBody>
      <dsp:txXfrm>
        <a:off x="8764945" y="3067003"/>
        <a:ext cx="2213083" cy="1671793"/>
      </dsp:txXfrm>
    </dsp:sp>
    <dsp:sp modelId="{E7BEF8A1-8035-43B8-8CEC-87CD6DD1F326}">
      <dsp:nvSpPr>
        <dsp:cNvPr id="0" name=""/>
        <dsp:cNvSpPr/>
      </dsp:nvSpPr>
      <dsp:spPr>
        <a:xfrm>
          <a:off x="8724833"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ro-RO" sz="1800" b="1" kern="1200" dirty="0">
              <a:solidFill>
                <a:schemeClr val="tx1"/>
              </a:solidFill>
            </a:rPr>
            <a:t>Nu se bucură de </a:t>
          </a:r>
          <a:r>
            <a:rPr lang="ro-RO" sz="1800" b="1" kern="1200" dirty="0" err="1">
              <a:solidFill>
                <a:schemeClr val="tx1"/>
              </a:solidFill>
            </a:rPr>
            <a:t>nelegiure</a:t>
          </a:r>
          <a:endParaRPr lang="es-ES" sz="1800" b="1" kern="1200" dirty="0">
            <a:solidFill>
              <a:schemeClr val="tx1"/>
            </a:solidFill>
          </a:endParaRPr>
        </a:p>
      </dsp:txBody>
      <dsp:txXfrm>
        <a:off x="8724833" y="4738796"/>
        <a:ext cx="1615005" cy="736119"/>
      </dsp:txXfrm>
    </dsp:sp>
    <dsp:sp modelId="{7D8D44D3-D883-4092-A981-13D864968F62}">
      <dsp:nvSpPr>
        <dsp:cNvPr id="0" name=""/>
        <dsp:cNvSpPr/>
      </dsp:nvSpPr>
      <dsp:spPr>
        <a:xfrm>
          <a:off x="10320040"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11/08/2026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11/08/2026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11/08/2026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es-ES"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PORTRET AL IUBIRII</a:t>
            </a: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398367" y="3887531"/>
            <a:ext cx="3079561" cy="338554"/>
          </a:xfrm>
          <a:prstGeom prst="rect">
            <a:avLst/>
          </a:prstGeom>
          <a:noFill/>
        </p:spPr>
        <p:txBody>
          <a:bodyPr wrap="none" rtlCol="0">
            <a:spAutoFit/>
          </a:bodyPr>
          <a:lstStyle/>
          <a:p>
            <a:pPr algn="r"/>
            <a:r>
              <a:rPr lang="es-ES" sz="1600" b="1" dirty="0">
                <a:solidFill>
                  <a:srgbClr val="EDE4C9"/>
                </a:solidFill>
                <a:effectLst>
                  <a:outerShdw blurRad="38100" dist="38100" dir="2700000" algn="tl">
                    <a:srgbClr val="000000">
                      <a:alpha val="43137"/>
                    </a:srgbClr>
                  </a:outerShdw>
                </a:effectLst>
              </a:rPr>
              <a:t>Studiul 7 pentru 15 august 2026</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69783799"/>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ro-RO"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PORTRET AL LUI ISUS</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“Aceasta  este porunca Mea: să vă iubiți unii pe alții cum v-am iubit Eu.”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ro-RO" sz="1400" b="1" dirty="0">
                <a:solidFill>
                  <a:schemeClr val="bg1"/>
                </a:solidFill>
                <a:effectLst>
                  <a:outerShdw blurRad="38100" dist="38100" dir="2700000" algn="tl">
                    <a:srgbClr val="000000">
                      <a:alpha val="43137"/>
                    </a:srgbClr>
                  </a:outerShdw>
                </a:effectLst>
                <a:latin typeface="Comic Sans MS" panose="030F0702030302020204" pitchFamily="66" charset="0"/>
              </a:rPr>
              <a:t>Io</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an 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136820"/>
            <a:ext cx="6440130"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es-ES" sz="6000" b="1" dirty="0">
                <a:ln/>
                <a:solidFill>
                  <a:srgbClr val="F1CD7E"/>
                </a:solidFill>
                <a:effectLst>
                  <a:outerShdw blurRad="50800" dist="50800" dir="3000000" algn="ctr" rotWithShape="0">
                    <a:schemeClr val="accent5">
                      <a:lumMod val="50000"/>
                    </a:schemeClr>
                  </a:outerShdw>
                </a:effectLst>
              </a:rPr>
              <a:t>PERSEVERENȚA IUBIRII</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ro-RO"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rPr>
              <a:t>CEA MAI MARE VIRTUTE</a:t>
            </a:r>
            <a:endParaRPr lang="es-ES"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729747"/>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“Acum dar rămân acestea trei: credința, nădejdea și dragostea; dar cea mai mare dintre ele este dragostea.”</a:t>
            </a:r>
            <a:r>
              <a:rPr lang="ro-RO"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(1 Corin</a:t>
            </a:r>
            <a:r>
              <a:rPr lang="ro-RO" sz="1400" b="1" dirty="0" err="1">
                <a:solidFill>
                  <a:schemeClr val="accent1">
                    <a:lumMod val="75000"/>
                  </a:schemeClr>
                </a:solidFill>
                <a:latin typeface="Comic Sans MS" panose="030F0702030302020204" pitchFamily="66" charset="0"/>
              </a:rPr>
              <a:t>teni</a:t>
            </a:r>
            <a:r>
              <a:rPr lang="es-ES" sz="1400" b="1" dirty="0">
                <a:solidFill>
                  <a:schemeClr val="accent1">
                    <a:lumMod val="75000"/>
                  </a:schemeClr>
                </a:solidFill>
                <a:latin typeface="Comic Sans MS" panose="030F0702030302020204" pitchFamily="66" charset="0"/>
              </a:rPr>
              <a:t> 13:13)</a:t>
            </a:r>
            <a:endParaRPr lang="es-ES" b="1"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41773" y="1341477"/>
            <a:ext cx="6547786" cy="1323439"/>
          </a:xfrm>
          <a:prstGeom prst="rect">
            <a:avLst/>
          </a:prstGeom>
          <a:noFill/>
        </p:spPr>
        <p:txBody>
          <a:bodyPr wrap="square" rtlCol="0">
            <a:spAutoFit/>
          </a:bodyPr>
          <a:lstStyle/>
          <a:p>
            <a:pPr>
              <a:spcBef>
                <a:spcPts val="600"/>
              </a:spcBef>
            </a:pPr>
            <a:r>
              <a:rPr lang="es-ES" sz="2000" b="1" dirty="0"/>
              <a:t>Corintenii arătau prin atitudinea lor ce nu face dragostea: erau invidioși; lăudăroși; vanitoși; acționau necorespunzător; erau egoiști; se iritau ușor; purtau ranchiună; și tolerau păcatul.</a:t>
            </a: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79" y="4699668"/>
            <a:ext cx="5572019" cy="1938992"/>
          </a:xfrm>
          <a:prstGeom prst="rect">
            <a:avLst/>
          </a:prstGeom>
          <a:noFill/>
        </p:spPr>
        <p:txBody>
          <a:bodyPr wrap="square">
            <a:spAutoFit/>
          </a:bodyPr>
          <a:lstStyle/>
          <a:p>
            <a:pPr>
              <a:spcBef>
                <a:spcPts val="600"/>
              </a:spcBef>
            </a:pPr>
            <a:r>
              <a:rPr lang="es-ES" sz="2000" b="1" dirty="0"/>
              <a:t>Când va veni Isus, păcatul va înceta să existe și ne vom bucura de viața veșnică împreună cu El. Atunci, prorocia, vorbirea în limbi și alte daruri, împreună cu credința și speranța, nu vor mai fi necesare. Ci dragostea va dăinui pentru totdeauna (1 Cor</a:t>
            </a:r>
            <a:r>
              <a:rPr lang="ro-RO" sz="2000" b="1" dirty="0"/>
              <a:t>.</a:t>
            </a:r>
            <a:r>
              <a:rPr lang="es-ES" sz="2000" b="1" dirty="0"/>
              <a:t> 13:8).</a:t>
            </a: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41772" y="2655391"/>
            <a:ext cx="6547786" cy="1631216"/>
          </a:xfrm>
          <a:prstGeom prst="rect">
            <a:avLst/>
          </a:prstGeom>
          <a:noFill/>
        </p:spPr>
        <p:txBody>
          <a:bodyPr wrap="square">
            <a:spAutoFit/>
          </a:bodyPr>
          <a:lstStyle/>
          <a:p>
            <a:pPr>
              <a:spcBef>
                <a:spcPts val="600"/>
              </a:spcBef>
            </a:pPr>
            <a:r>
              <a:rPr lang="es-ES" sz="2000" b="1" dirty="0"/>
              <a:t>Ca și ei, trebuie să renunțăm la aceste defecte și să ne învățăm cu multă abundență în virtuțile iubirii, așa cum ne învață Pavel, pentru a folosi corect darurile spirituale. De asemenea, ne invită să rămânem în alte două virtuți: credința și speranța.</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spcBef>
                <a:spcPts val="600"/>
              </a:spcBef>
            </a:pPr>
            <a:r>
              <a:rPr lang="es-ES" sz="2800" b="1" dirty="0">
                <a:latin typeface="Constantia" panose="02030602050306030303" pitchFamily="18" charset="0"/>
              </a:rPr>
              <a:t>“Dumnezeu este iubire. Iubirea Tatălui și a Fiului este un atribut al fiecărui credincios. Cuvântul lui Dumnezeu este canalul prin care iubirea divină ajunge la umanitate. Adevărul lui Dumnezeu este mijlocul prin care aceasta ajunge la intelectul uman. Duhul Sfânt este dat instrumentului uman care lucrează în cooperare cu instrumentele divine. El transformă mintea și caracterul, permițându-ne să-L privim pe Cel care este invizibil. Iubirea perfectă poate fi experimentată doar prin acceptarea adevărului și primirea Duhului Sfânt.”</a:t>
            </a:r>
          </a:p>
        </p:txBody>
      </p:sp>
      <p:sp>
        <p:nvSpPr>
          <p:cNvPr id="4" name="CuadroTexto 3">
            <a:extLst>
              <a:ext uri="{FF2B5EF4-FFF2-40B4-BE49-F238E27FC236}">
                <a16:creationId xmlns:a16="http://schemas.microsoft.com/office/drawing/2014/main" id="{42FAA5A7-282D-BB77-5170-CE6912DF4502}"/>
              </a:ext>
            </a:extLst>
          </p:cNvPr>
          <p:cNvSpPr txBox="1"/>
          <p:nvPr/>
        </p:nvSpPr>
        <p:spPr>
          <a:xfrm>
            <a:off x="7418557" y="5982381"/>
            <a:ext cx="3779881" cy="338554"/>
          </a:xfrm>
          <a:prstGeom prst="rect">
            <a:avLst/>
          </a:prstGeom>
          <a:noFill/>
        </p:spPr>
        <p:txBody>
          <a:bodyPr wrap="none" rtlCol="0">
            <a:spAutoFit/>
          </a:bodyPr>
          <a:lstStyle/>
          <a:p>
            <a:pPr algn="r"/>
            <a:r>
              <a:rPr lang="es-ES" sz="1600" b="1" dirty="0"/>
              <a:t>E. G. W. (</a:t>
            </a:r>
            <a:r>
              <a:rPr lang="ro-RO" sz="1600" b="1" dirty="0" err="1"/>
              <a:t>Our</a:t>
            </a:r>
            <a:r>
              <a:rPr lang="ro-RO" sz="1600" b="1" dirty="0"/>
              <a:t> </a:t>
            </a:r>
            <a:r>
              <a:rPr lang="ro-RO" sz="1600" b="1" dirty="0" err="1"/>
              <a:t>father</a:t>
            </a:r>
            <a:r>
              <a:rPr lang="ro-RO" sz="1600" b="1" dirty="0"/>
              <a:t> </a:t>
            </a:r>
            <a:r>
              <a:rPr lang="ro-RO" sz="1600" b="1" dirty="0" err="1"/>
              <a:t>cares</a:t>
            </a:r>
            <a:r>
              <a:rPr lang="es-ES" sz="1600" b="1" dirty="0"/>
              <a:t>, 9 </a:t>
            </a:r>
            <a:r>
              <a:rPr lang="ro-RO" sz="1600" b="1"/>
              <a:t>octombrie</a:t>
            </a:r>
            <a:r>
              <a:rPr lang="es-ES" sz="1600" b="1"/>
              <a:t>)</a:t>
            </a:r>
            <a:endParaRPr lang="es-ES" sz="1600" b="1" dirty="0"/>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830997"/>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«Acum dar rămân acestea trei: credința, nădejdea și dragostea; dar cea mai mare dintre ele este dragostea.» </a:t>
            </a:r>
            <a:r>
              <a:rPr kumimoji="0" lang="es-ES" sz="18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 Corinteni 13:13)</a:t>
            </a:r>
            <a:endParaRPr kumimoji="0" lang="es-ES" sz="24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1223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5" y="288206"/>
            <a:ext cx="7667625" cy="1015663"/>
          </a:xfrm>
          <a:prstGeom prst="rect">
            <a:avLst/>
          </a:prstGeom>
          <a:noFill/>
        </p:spPr>
        <p:txBody>
          <a:bodyPr wrap="square" rtlCol="0">
            <a:spAutoFit/>
          </a:bodyPr>
          <a:lstStyle/>
          <a:p>
            <a:pPr>
              <a:spcBef>
                <a:spcPts val="600"/>
              </a:spcBef>
            </a:pPr>
            <a:r>
              <a:rPr lang="es-ES" sz="2000" b="1" dirty="0"/>
              <a:t>1 Corinteni 13 este cunoscut sub numele de „capitolul despre iubire”. Nu definește iubirea romantică, ci un tip mult mai profund de iubire: iubirea divină.</a:t>
            </a: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3245081171"/>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1015663"/>
          </a:xfrm>
          <a:prstGeom prst="rect">
            <a:avLst/>
          </a:prstGeom>
          <a:noFill/>
        </p:spPr>
        <p:txBody>
          <a:bodyPr wrap="square">
            <a:spAutoFit/>
          </a:bodyPr>
          <a:lstStyle/>
          <a:p>
            <a:pPr>
              <a:spcBef>
                <a:spcPts val="600"/>
              </a:spcBef>
            </a:pPr>
            <a:r>
              <a:rPr lang="es-ES" sz="2000" b="1" dirty="0"/>
              <a:t>Iubirea este forța motrice din spatele tuturor acțiunilor noastre, motivul pentru care facem ceea ce este în beneficiul celor cu care interacționăm.</a:t>
            </a: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spcBef>
                <a:spcPts val="600"/>
              </a:spcBef>
            </a:pPr>
            <a:r>
              <a:rPr lang="es-ES" sz="2000" b="1" dirty="0"/>
              <a:t>Pavel explică într-un mod magnific cum să arătăm în viețile noastre dragostea lui Dumnezeu care a fost turnată în inimile noastre (Romani 5:5).</a:t>
            </a: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ro-RO"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SUPREMAȚIA DRAGOSTEI</a:t>
            </a:r>
            <a:endParaRPr lang="es-E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dirty="0">
                <a:ln/>
                <a:solidFill>
                  <a:schemeClr val="accent3"/>
                </a:solidFill>
              </a:rPr>
              <a:t>CEA MAI BUNĂ CALE</a:t>
            </a:r>
            <a:endParaRPr lang="es-ES" sz="4400" b="1"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“Umblați dar după darurile cele mai bune, și vă voi arăta o cale nespus mai bună!” </a:t>
            </a:r>
            <a:r>
              <a:rPr lang="es-ES" sz="1400" b="1" dirty="0">
                <a:solidFill>
                  <a:schemeClr val="accent1">
                    <a:lumMod val="50000"/>
                  </a:schemeClr>
                </a:solidFill>
                <a:latin typeface="Comic Sans MS" panose="030F0702030302020204" pitchFamily="66" charset="0"/>
              </a:rPr>
              <a:t>(1 Corint</a:t>
            </a:r>
            <a:r>
              <a:rPr lang="ro-RO" sz="1400" b="1" dirty="0" err="1">
                <a:solidFill>
                  <a:schemeClr val="accent1">
                    <a:lumMod val="50000"/>
                  </a:schemeClr>
                </a:solidFill>
                <a:latin typeface="Comic Sans MS" panose="030F0702030302020204" pitchFamily="66" charset="0"/>
              </a:rPr>
              <a:t>eni</a:t>
            </a:r>
            <a:r>
              <a:rPr lang="es-ES" sz="1400" b="1" dirty="0">
                <a:solidFill>
                  <a:schemeClr val="accent1">
                    <a:lumMod val="50000"/>
                  </a:schemeClr>
                </a:solidFill>
                <a:latin typeface="Comic Sans MS" panose="030F0702030302020204" pitchFamily="66" charset="0"/>
              </a:rPr>
              <a:t> 12:31)</a:t>
            </a:r>
            <a:endParaRPr lang="es-ES" b="1"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82401"/>
            <a:ext cx="7858933" cy="707886"/>
          </a:xfrm>
          <a:prstGeom prst="rect">
            <a:avLst/>
          </a:prstGeom>
          <a:noFill/>
        </p:spPr>
        <p:txBody>
          <a:bodyPr wrap="square" rtlCol="0">
            <a:spAutoFit/>
          </a:bodyPr>
          <a:lstStyle/>
          <a:p>
            <a:pPr>
              <a:spcBef>
                <a:spcPts val="600"/>
              </a:spcBef>
            </a:pPr>
            <a:r>
              <a:rPr lang="es-ES" sz="2000" b="1" dirty="0"/>
              <a:t>Ce fel de dragoste prezintă Pavel în 1 Corinteni 13 și de ce întrece ea orice dar spiritual? (1 Corinteni 12:31-13:3)</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46585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spcBef>
                <a:spcPts val="600"/>
              </a:spcBef>
            </a:pPr>
            <a:r>
              <a:rPr lang="es-ES" sz="2000" b="1" dirty="0"/>
              <a:t>Niciun dar spiritual nu este util dacă nu este exercitat motivat de acest fel de iubire. De fapt, toate acțiunile și gândurile noastre ar trebui să fie infuzate cu iubire agape.</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8192" y="5842337"/>
            <a:ext cx="8713807" cy="1015663"/>
          </a:xfrm>
          <a:prstGeom prst="rect">
            <a:avLst/>
          </a:prstGeom>
          <a:noFill/>
        </p:spPr>
        <p:txBody>
          <a:bodyPr wrap="square">
            <a:spAutoFit/>
          </a:bodyPr>
          <a:lstStyle/>
          <a:p>
            <a:pPr>
              <a:spcBef>
                <a:spcPts val="600"/>
              </a:spcBef>
            </a:pPr>
            <a:r>
              <a:rPr lang="es-ES" sz="2000" b="1" dirty="0"/>
              <a:t>Isus ne-a avertizat că, din cauza răutății, această dragoste se va răci (Matei 24:12). Dar nu trebuie să permitem ca acest lucru să ni se întâmple nouă, nici în casele noastre, nici în bisericile noastre.</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50" y="2025436"/>
            <a:ext cx="7958539" cy="1323439"/>
          </a:xfrm>
          <a:prstGeom prst="rect">
            <a:avLst/>
          </a:prstGeom>
          <a:noFill/>
        </p:spPr>
        <p:txBody>
          <a:bodyPr wrap="square">
            <a:spAutoFit/>
          </a:bodyPr>
          <a:lstStyle/>
          <a:p>
            <a:pPr>
              <a:spcBef>
                <a:spcPts val="600"/>
              </a:spcBef>
            </a:pPr>
            <a:r>
              <a:rPr lang="es-ES" sz="2000" b="1" dirty="0"/>
              <a:t>În greacă există mai multe cuvinte pentru a defini iubirea. Pavel alege agape (iubire altruistă, necondiționată și reflexivă, care caută doar bunăstarea celui iubit), care este aceeași cu cea folosită de Ioan când spune că „Dumnezeu este iubire” (1 Ioan 4:8).</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687098" y="2126174"/>
            <a:ext cx="7433186" cy="1938992"/>
          </a:xfrm>
          <a:prstGeom prst="rect">
            <a:avLst/>
          </a:prstGeom>
          <a:noFill/>
        </p:spPr>
        <p:txBody>
          <a:bodyPr wrap="square">
            <a:spAutoFit/>
            <a:scene3d>
              <a:camera prst="orthographicFront"/>
              <a:lightRig rig="threePt" dir="t"/>
            </a:scene3d>
            <a:sp3d extrusionH="57150">
              <a:bevelT w="50800" h="38100" prst="riblet"/>
            </a:sp3d>
          </a:bodyPr>
          <a:lstStyle/>
          <a:p>
            <a:pPr algn="ctr"/>
            <a:r>
              <a:rPr lang="ro-RO"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rPr>
              <a:t>CARACTERISTICILE IUBIRII</a:t>
            </a:r>
            <a:endParaRPr lang="es-E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178826" y="68837"/>
            <a:ext cx="6038853" cy="707886"/>
          </a:xfrm>
          <a:prstGeom prst="rect">
            <a:avLst/>
          </a:prstGeom>
          <a:noFill/>
        </p:spPr>
        <p:txBody>
          <a:bodyPr wrap="square">
            <a:spAutoFit/>
          </a:bodyPr>
          <a:lstStyle/>
          <a:p>
            <a:pPr algn="ctr"/>
            <a:r>
              <a:rPr lang="ro-RO" sz="4000" b="1" dirty="0">
                <a:ln w="13462">
                  <a:solidFill>
                    <a:schemeClr val="bg1"/>
                  </a:solidFill>
                  <a:prstDash val="solid"/>
                </a:ln>
                <a:solidFill>
                  <a:schemeClr val="tx2">
                    <a:lumMod val="50000"/>
                  </a:schemeClr>
                </a:solidFill>
                <a:effectLst>
                  <a:outerShdw dist="38100" dir="2700000" algn="bl" rotWithShape="0">
                    <a:schemeClr val="accent5"/>
                  </a:outerShdw>
                </a:effectLst>
              </a:rPr>
              <a:t>CE FACE DRAGOSTEA</a:t>
            </a:r>
            <a:endParaRPr lang="es-ES" sz="4000" b="1"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5486400" y="-38885"/>
            <a:ext cx="67056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“Dragostea este îndelung răbdătoare</a:t>
            </a:r>
            <a:r>
              <a:rPr lang="ro-RO" b="1" dirty="0">
                <a:solidFill>
                  <a:schemeClr val="accent5"/>
                </a:solidFill>
                <a:latin typeface="Comic Sans MS" panose="030F0702030302020204" pitchFamily="66" charset="0"/>
              </a:rPr>
              <a:t>, </a:t>
            </a:r>
            <a:r>
              <a:rPr lang="es-ES" b="1" dirty="0">
                <a:solidFill>
                  <a:schemeClr val="accent5"/>
                </a:solidFill>
                <a:latin typeface="Comic Sans MS" panose="030F0702030302020204" pitchFamily="66" charset="0"/>
              </a:rPr>
              <a:t>este plină de bunătate; […] se bucură de adevăr, 7acoperă totul, crede totul, nădăjduiește totul, suferă totul” </a:t>
            </a:r>
            <a:r>
              <a:rPr lang="es-ES" sz="1400" b="1" dirty="0">
                <a:solidFill>
                  <a:schemeClr val="accent5"/>
                </a:solidFill>
                <a:latin typeface="Comic Sans MS" panose="030F0702030302020204" pitchFamily="66" charset="0"/>
              </a:rPr>
              <a:t>(1</a:t>
            </a:r>
            <a:r>
              <a:rPr lang="ro-RO" sz="1400"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Corint</a:t>
            </a:r>
            <a:r>
              <a:rPr lang="ro-RO" sz="1400" b="1" dirty="0" err="1">
                <a:solidFill>
                  <a:schemeClr val="accent5"/>
                </a:solidFill>
                <a:latin typeface="Comic Sans MS" panose="030F0702030302020204" pitchFamily="66" charset="0"/>
              </a:rPr>
              <a:t>eni</a:t>
            </a:r>
            <a:r>
              <a:rPr lang="es-ES" sz="1400" b="1" dirty="0">
                <a:solidFill>
                  <a:schemeClr val="accent5"/>
                </a:solidFill>
                <a:latin typeface="Comic Sans MS" panose="030F0702030302020204" pitchFamily="66" charset="0"/>
              </a:rPr>
              <a:t>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214804160"/>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47624" y="-76200"/>
            <a:ext cx="3581400" cy="1200329"/>
          </a:xfrm>
          <a:prstGeom prst="rect">
            <a:avLst/>
          </a:prstGeom>
          <a:noFill/>
        </p:spPr>
        <p:txBody>
          <a:bodyPr wrap="square">
            <a:spAutoFit/>
          </a:bodyPr>
          <a:lstStyle/>
          <a:p>
            <a:pPr algn="ctr"/>
            <a:r>
              <a:rPr lang="ro-RO" sz="3600" b="1" dirty="0">
                <a:ln w="13462">
                  <a:solidFill>
                    <a:schemeClr val="bg1"/>
                  </a:solidFill>
                  <a:prstDash val="solid"/>
                </a:ln>
                <a:solidFill>
                  <a:schemeClr val="accent5"/>
                </a:solidFill>
                <a:effectLst>
                  <a:outerShdw dist="38100" dir="2700000" algn="bl" rotWithShape="0">
                    <a:schemeClr val="accent3">
                      <a:lumMod val="75000"/>
                    </a:schemeClr>
                  </a:outerShdw>
                </a:effectLst>
              </a:rPr>
              <a:t>CE NU FACE DRAGOSTEA</a:t>
            </a:r>
            <a:endParaRPr lang="es-ES" sz="3600" b="1"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070834"/>
            <a:ext cx="3581399" cy="2246769"/>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 dragostea nu pizmuiește, dragostea nu se laudă, nu se umflă de mândrie, 5nu se poartă necuviincios, nu caută folosul său, nu se mânie, nu se gândește la rău, nu se bucură de </a:t>
            </a:r>
            <a:r>
              <a:rPr lang="es-ES" b="1" dirty="0" err="1">
                <a:solidFill>
                  <a:schemeClr val="accent3">
                    <a:lumMod val="75000"/>
                  </a:schemeClr>
                </a:solidFill>
                <a:latin typeface="Comic Sans MS" panose="030F0702030302020204" pitchFamily="66" charset="0"/>
              </a:rPr>
              <a:t>nelegiuire</a:t>
            </a:r>
            <a:r>
              <a:rPr lang="es-ES" b="1" dirty="0">
                <a:solidFill>
                  <a:schemeClr val="accent3">
                    <a:lumMod val="75000"/>
                  </a:schemeClr>
                </a:solidFill>
                <a:latin typeface="Comic Sans MS" panose="030F0702030302020204" pitchFamily="66" charset="0"/>
              </a:rPr>
              <a:t>,[…]”</a:t>
            </a:r>
          </a:p>
          <a:p>
            <a:pPr algn="ctr"/>
            <a:r>
              <a:rPr lang="es-ES" sz="1400" b="1" dirty="0">
                <a:solidFill>
                  <a:schemeClr val="accent3">
                    <a:lumMod val="75000"/>
                  </a:schemeClr>
                </a:solidFill>
                <a:latin typeface="Comic Sans MS" panose="030F0702030302020204" pitchFamily="66" charset="0"/>
              </a:rPr>
              <a:t>(</a:t>
            </a:r>
            <a:r>
              <a:rPr lang="ro-RO" sz="1400" b="1" dirty="0">
                <a:solidFill>
                  <a:schemeClr val="accent3">
                    <a:lumMod val="75000"/>
                  </a:schemeClr>
                </a:solidFill>
                <a:latin typeface="Comic Sans MS" panose="030F0702030302020204" pitchFamily="66" charset="0"/>
              </a:rPr>
              <a:t>1</a:t>
            </a:r>
            <a:r>
              <a:rPr lang="es-ES" sz="1400" b="1" dirty="0">
                <a:solidFill>
                  <a:schemeClr val="accent3">
                    <a:lumMod val="75000"/>
                  </a:schemeClr>
                </a:solidFill>
                <a:latin typeface="Comic Sans MS" panose="030F0702030302020204" pitchFamily="66" charset="0"/>
              </a:rPr>
              <a:t> Corint</a:t>
            </a:r>
            <a:r>
              <a:rPr lang="ro-RO" sz="1400" b="1" dirty="0" err="1">
                <a:solidFill>
                  <a:schemeClr val="accent3">
                    <a:lumMod val="75000"/>
                  </a:schemeClr>
                </a:solidFill>
                <a:latin typeface="Comic Sans MS" panose="030F0702030302020204" pitchFamily="66" charset="0"/>
              </a:rPr>
              <a:t>eni</a:t>
            </a:r>
            <a:r>
              <a:rPr lang="es-ES" sz="1400" b="1" dirty="0">
                <a:solidFill>
                  <a:schemeClr val="accent3">
                    <a:lumMod val="75000"/>
                  </a:schemeClr>
                </a:solidFill>
                <a:latin typeface="Comic Sans MS" panose="030F0702030302020204" pitchFamily="66" charset="0"/>
              </a:rPr>
              <a:t>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2873788289"/>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ro-RO"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UN PORTRET AL LUI ISUS</a:t>
            </a:r>
            <a:endParaRPr lang="es-ES"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594300"/>
            <a:ext cx="10820400" cy="369332"/>
          </a:xfrm>
          <a:prstGeom prst="rect">
            <a:avLst/>
          </a:prstGeom>
          <a:noFill/>
        </p:spPr>
        <p:txBody>
          <a:bodyPr wrap="square">
            <a:spAutoFit/>
          </a:bodyPr>
          <a:lstStyle/>
          <a:p>
            <a:pPr algn="ctr"/>
            <a:r>
              <a:rPr lang="es-ES" b="1" dirty="0">
                <a:solidFill>
                  <a:schemeClr val="bg1"/>
                </a:solidFill>
                <a:effectLst>
                  <a:outerShdw blurRad="38100" dist="38100" dir="2700000" algn="tl">
                    <a:srgbClr val="000000">
                      <a:alpha val="43137"/>
                    </a:srgbClr>
                  </a:outerShdw>
                </a:effectLst>
                <a:latin typeface="Comic Sans MS" panose="030F0702030302020204" pitchFamily="66" charset="0"/>
              </a:rPr>
              <a:t>“Aceasta  este porunca Mea: să vă iubiți unii pe alții cum v-am iubit Eu.” </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ro-RO" sz="1400" b="1" dirty="0">
                <a:solidFill>
                  <a:schemeClr val="bg1"/>
                </a:solidFill>
                <a:effectLst>
                  <a:outerShdw blurRad="38100" dist="38100" dir="2700000" algn="tl">
                    <a:srgbClr val="000000">
                      <a:alpha val="43137"/>
                    </a:srgbClr>
                  </a:outerShdw>
                </a:effectLst>
                <a:latin typeface="Comic Sans MS" panose="030F0702030302020204" pitchFamily="66" charset="0"/>
              </a:rPr>
              <a:t>Io</a:t>
            </a:r>
            <a:r>
              <a:rPr lang="es-ES" sz="1400" b="1" dirty="0">
                <a:solidFill>
                  <a:schemeClr val="bg1"/>
                </a:solidFill>
                <a:effectLst>
                  <a:outerShdw blurRad="38100" dist="38100" dir="2700000" algn="tl">
                    <a:srgbClr val="000000">
                      <a:alpha val="43137"/>
                    </a:srgbClr>
                  </a:outerShdw>
                </a:effectLst>
                <a:latin typeface="Comic Sans MS" panose="030F0702030302020204" pitchFamily="66" charset="0"/>
              </a:rPr>
              <a:t>an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908152136"/>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754</TotalTime>
  <Words>1286</Words>
  <Application>Microsoft Office PowerPoint</Application>
  <PresentationFormat>Panorámica</PresentationFormat>
  <Paragraphs>117</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Constantia</vt:lpstr>
      <vt:lpstr>Aptos</vt:lpstr>
      <vt:lpstr>Comic Sans MS</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108</cp:revision>
  <dcterms:created xsi:type="dcterms:W3CDTF">2026-07-11T14:17:46Z</dcterms:created>
  <dcterms:modified xsi:type="dcterms:W3CDTF">2026-08-11T15:29:39Z</dcterms:modified>
</cp:coreProperties>
</file>