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69" r:id="rId2"/>
    <p:sldId id="265" r:id="rId3"/>
    <p:sldId id="270" r:id="rId4"/>
    <p:sldId id="271" r:id="rId5"/>
    <p:sldId id="260" r:id="rId6"/>
    <p:sldId id="274" r:id="rId7"/>
    <p:sldId id="275" r:id="rId8"/>
    <p:sldId id="276" r:id="rId9"/>
    <p:sldId id="272" r:id="rId10"/>
    <p:sldId id="279" r:id="rId11"/>
    <p:sldId id="280" r:id="rId12"/>
    <p:sldId id="267" r:id="rId13"/>
    <p:sldId id="268"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746" autoAdjust="0"/>
  </p:normalViewPr>
  <p:slideViewPr>
    <p:cSldViewPr snapToGrid="0">
      <p:cViewPr varScale="1">
        <p:scale>
          <a:sx n="90" d="100"/>
          <a:sy n="90" d="100"/>
        </p:scale>
        <p:origin x="130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ro-RO" sz="2400" b="1" dirty="0">
              <a:solidFill>
                <a:schemeClr val="bg2">
                  <a:lumMod val="50000"/>
                </a:schemeClr>
              </a:solidFill>
            </a:rPr>
            <a:t>Învierea lui Isus</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it-IT" sz="2000" b="1" dirty="0">
              <a:effectLst>
                <a:outerShdw blurRad="38100" dist="38100" dir="2700000" algn="tl">
                  <a:srgbClr val="000000">
                    <a:alpha val="43137"/>
                  </a:srgbClr>
                </a:outerShdw>
              </a:effectLst>
            </a:rPr>
            <a:t>A fost învierea un eveniment istoric?</a:t>
          </a:r>
          <a:br>
            <a:rPr lang="it-IT" sz="2000" b="1" dirty="0">
              <a:effectLst>
                <a:outerShdw blurRad="38100" dist="38100" dir="2700000" algn="tl">
                  <a:srgbClr val="000000">
                    <a:alpha val="43137"/>
                  </a:srgbClr>
                </a:outerShdw>
              </a:effectLst>
            </a:rPr>
          </a:br>
          <a:r>
            <a:rPr lang="it-IT" sz="2000" b="1" dirty="0">
              <a:effectLst>
                <a:outerShdw blurRad="38100" dist="38100" dir="2700000" algn="tl">
                  <a:srgbClr val="000000">
                    <a:alpha val="43137"/>
                  </a:srgbClr>
                </a:outerShdw>
              </a:effectLst>
            </a:rPr>
            <a:t>(1 Corinteni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ro-RO" sz="2400" b="1" dirty="0">
              <a:solidFill>
                <a:schemeClr val="accent3">
                  <a:lumMod val="50000"/>
                </a:schemeClr>
              </a:solidFill>
            </a:rPr>
            <a:t>Consecințele învierii lui Isus</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ro-RO" sz="2000" b="1" dirty="0">
              <a:effectLst>
                <a:outerShdw blurRad="38100" dist="38100" dir="2700000" algn="tl">
                  <a:srgbClr val="000000">
                    <a:alpha val="43137"/>
                  </a:srgbClr>
                </a:outerShdw>
              </a:effectLst>
            </a:rPr>
            <a:t>Ce s-ar fi întâmplat dacă Hristos n-ar fi înviat din morți (1 Corinteni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ro-RO" sz="2000" b="1" dirty="0">
              <a:effectLst>
                <a:outerShdw blurRad="38100" dist="38100" dir="2700000" algn="tl">
                  <a:srgbClr val="000000">
                    <a:alpha val="43137"/>
                  </a:srgbClr>
                </a:outerShdw>
              </a:effectLst>
            </a:rPr>
            <a:t>Ce garantează învierea? </a:t>
          </a:r>
          <a:br>
            <a:rPr lang="es-ES" sz="2000" b="1" dirty="0">
              <a:effectLst>
                <a:outerShdw blurRad="38100" dist="38100" dir="2700000" algn="tl">
                  <a:srgbClr val="000000">
                    <a:alpha val="43137"/>
                  </a:srgbClr>
                </a:outerShdw>
              </a:effectLst>
            </a:rPr>
          </a:br>
          <a:r>
            <a:rPr lang="ro-RO" sz="2000" b="1" dirty="0">
              <a:effectLst>
                <a:outerShdw blurRad="38100" dist="38100" dir="2700000" algn="tl">
                  <a:srgbClr val="000000">
                    <a:alpha val="43137"/>
                  </a:srgbClr>
                </a:outerShdw>
              </a:effectLst>
            </a:rPr>
            <a:t>(1 Corinteni 15:20-34)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ro-RO" sz="2400" b="1" dirty="0">
              <a:solidFill>
                <a:schemeClr val="accent5">
                  <a:lumMod val="50000"/>
                </a:schemeClr>
              </a:solidFill>
            </a:rPr>
            <a:t>Învierea noastră</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fr-FR" sz="2000" b="1" dirty="0">
              <a:effectLst>
                <a:outerShdw blurRad="38100" dist="38100" dir="2700000" algn="tl">
                  <a:srgbClr val="000000">
                    <a:alpha val="43137"/>
                  </a:srgbClr>
                </a:outerShdw>
              </a:effectLst>
            </a:rPr>
            <a:t>Cu ce ​​</a:t>
          </a:r>
          <a:r>
            <a:rPr lang="fr-FR" sz="2000" b="1" dirty="0" err="1">
              <a:effectLst>
                <a:outerShdw blurRad="38100" dist="38100" dir="2700000" algn="tl">
                  <a:srgbClr val="000000">
                    <a:alpha val="43137"/>
                  </a:srgbClr>
                </a:outerShdw>
              </a:effectLst>
            </a:rPr>
            <a:t>fel</a:t>
          </a:r>
          <a:r>
            <a:rPr lang="fr-FR" sz="2000" b="1" dirty="0">
              <a:effectLst>
                <a:outerShdw blurRad="38100" dist="38100" dir="2700000" algn="tl">
                  <a:srgbClr val="000000">
                    <a:alpha val="43137"/>
                  </a:srgbClr>
                </a:outerShdw>
              </a:effectLst>
            </a:rPr>
            <a:t> de </a:t>
          </a:r>
          <a:r>
            <a:rPr lang="fr-FR" sz="2000" b="1" dirty="0" err="1">
              <a:effectLst>
                <a:outerShdw blurRad="38100" dist="38100" dir="2700000" algn="tl">
                  <a:srgbClr val="000000">
                    <a:alpha val="43137"/>
                  </a:srgbClr>
                </a:outerShdw>
              </a:effectLst>
            </a:rPr>
            <a:t>trup</a:t>
          </a:r>
          <a:r>
            <a:rPr lang="fr-FR" sz="2000" b="1" dirty="0">
              <a:effectLst>
                <a:outerShdw blurRad="38100" dist="38100" dir="2700000" algn="tl">
                  <a:srgbClr val="000000">
                    <a:alpha val="43137"/>
                  </a:srgbClr>
                </a:outerShdw>
              </a:effectLst>
            </a:rPr>
            <a:t> </a:t>
          </a:r>
          <a:r>
            <a:rPr lang="fr-FR" sz="2000" b="1" dirty="0" err="1">
              <a:effectLst>
                <a:outerShdw blurRad="38100" dist="38100" dir="2700000" algn="tl">
                  <a:srgbClr val="000000">
                    <a:alpha val="43137"/>
                  </a:srgbClr>
                </a:outerShdw>
              </a:effectLst>
            </a:rPr>
            <a:t>vom</a:t>
          </a:r>
          <a:r>
            <a:rPr lang="fr-FR" sz="2000" b="1" dirty="0">
              <a:effectLst>
                <a:outerShdw blurRad="38100" dist="38100" dir="2700000" algn="tl">
                  <a:srgbClr val="000000">
                    <a:alpha val="43137"/>
                  </a:srgbClr>
                </a:outerShdw>
              </a:effectLst>
            </a:rPr>
            <a:t> </a:t>
          </a:r>
          <a:r>
            <a:rPr lang="fr-FR" sz="2000" b="1" dirty="0" err="1">
              <a:effectLst>
                <a:outerShdw blurRad="38100" dist="38100" dir="2700000" algn="tl">
                  <a:srgbClr val="000000">
                    <a:alpha val="43137"/>
                  </a:srgbClr>
                </a:outerShdw>
              </a:effectLst>
            </a:rPr>
            <a:t>învia</a:t>
          </a:r>
          <a:r>
            <a:rPr lang="fr-FR" sz="2000" b="1" dirty="0">
              <a:effectLst>
                <a:outerShdw blurRad="38100" dist="38100" dir="2700000" algn="tl">
                  <a:srgbClr val="000000">
                    <a:alpha val="43137"/>
                  </a:srgbClr>
                </a:outerShdw>
              </a:effectLst>
            </a:rPr>
            <a:t>?</a:t>
          </a:r>
          <a:r>
            <a:rPr lang="ro-RO" sz="2000" b="1" dirty="0">
              <a:effectLst>
                <a:outerShdw blurRad="38100" dist="38100" dir="2700000" algn="tl">
                  <a:srgbClr val="000000">
                    <a:alpha val="43137"/>
                  </a:srgbClr>
                </a:outerShdw>
              </a:effectLst>
            </a:rPr>
            <a:t> (</a:t>
          </a:r>
          <a:r>
            <a:rPr lang="fr-FR" sz="2000" b="1" dirty="0">
              <a:effectLst>
                <a:outerShdw blurRad="38100" dist="38100" dir="2700000" algn="tl">
                  <a:srgbClr val="000000">
                    <a:alpha val="43137"/>
                  </a:srgbClr>
                </a:outerShdw>
              </a:effectLst>
            </a:rPr>
            <a:t>1 </a:t>
          </a:r>
          <a:r>
            <a:rPr lang="fr-FR" sz="2000" b="1" dirty="0" err="1">
              <a:effectLst>
                <a:outerShdw blurRad="38100" dist="38100" dir="2700000" algn="tl">
                  <a:srgbClr val="000000">
                    <a:alpha val="43137"/>
                  </a:srgbClr>
                </a:outerShdw>
              </a:effectLst>
            </a:rPr>
            <a:t>Corinteni</a:t>
          </a:r>
          <a:r>
            <a:rPr lang="fr-FR" sz="2000" b="1" dirty="0">
              <a:effectLst>
                <a:outerShdw blurRad="38100" dist="38100" dir="2700000" algn="tl">
                  <a:srgbClr val="000000">
                    <a:alpha val="43137"/>
                  </a:srgbClr>
                </a:outerShdw>
              </a:effectLst>
            </a:rPr>
            <a:t>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it-IT" sz="2000" b="1" dirty="0">
              <a:effectLst>
                <a:outerShdw blurRad="38100" dist="38100" dir="2700000" algn="tl">
                  <a:srgbClr val="000000">
                    <a:alpha val="43137"/>
                  </a:srgbClr>
                </a:outerShdw>
              </a:effectLst>
            </a:rPr>
            <a:t>Când vom învia?</a:t>
          </a:r>
          <a:r>
            <a:rPr lang="ro-RO" sz="2000" b="1" dirty="0">
              <a:effectLst>
                <a:outerShdw blurRad="38100" dist="38100" dir="2700000" algn="tl">
                  <a:srgbClr val="000000">
                    <a:alpha val="43137"/>
                  </a:srgbClr>
                </a:outerShdw>
              </a:effectLst>
            </a:rPr>
            <a:t> </a:t>
          </a:r>
          <a:br>
            <a:rPr lang="es-ES" sz="2000" b="1" dirty="0">
              <a:effectLst>
                <a:outerShdw blurRad="38100" dist="38100" dir="2700000" algn="tl">
                  <a:srgbClr val="000000">
                    <a:alpha val="43137"/>
                  </a:srgbClr>
                </a:outerShdw>
              </a:effectLst>
            </a:rPr>
          </a:br>
          <a:r>
            <a:rPr lang="it-IT" sz="2000" b="1" dirty="0">
              <a:effectLst>
                <a:outerShdw blurRad="38100" dist="38100" dir="2700000" algn="tl">
                  <a:srgbClr val="000000">
                    <a:alpha val="43137"/>
                  </a:srgbClr>
                </a:outerShdw>
              </a:effectLst>
            </a:rPr>
            <a:t>(1 Corinteni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1_3" csCatId="accent1" phldr="1"/>
      <dgm:spPr/>
      <dgm:t>
        <a:bodyPr/>
        <a:lstStyle/>
        <a:p>
          <a:endParaRPr lang="es-ES"/>
        </a:p>
      </dgm:t>
    </dgm:pt>
    <dgm:pt modelId="{833D643B-47AB-4B8D-949D-3423928DA03C}">
      <dgm:prSet phldrT="[Texto]" phldr="0" custT="1"/>
      <dgm:spPr/>
      <dgm:t>
        <a:bodyPr/>
        <a:lstStyle/>
        <a:p>
          <a:r>
            <a:rPr lang="es-ES" sz="2000" b="1" dirty="0">
              <a:effectLst>
                <a:outerShdw blurRad="38100" dist="38100" dir="2700000" algn="tl">
                  <a:srgbClr val="000000">
                    <a:alpha val="43137"/>
                  </a:srgbClr>
                </a:outerShdw>
              </a:effectLst>
            </a:rPr>
            <a:t>Se </a:t>
          </a:r>
          <a:r>
            <a:rPr lang="ro-RO" sz="2000" b="1" dirty="0">
              <a:effectLst>
                <a:outerShdw blurRad="38100" dist="38100" dir="2700000" algn="tl">
                  <a:srgbClr val="000000">
                    <a:alpha val="43137"/>
                  </a:srgbClr>
                </a:outerShdw>
              </a:effectLst>
            </a:rPr>
            <a:t>predică</a:t>
          </a:r>
          <a:endParaRPr lang="es-ES" sz="2000" b="1" dirty="0">
            <a:effectLst>
              <a:outerShdw blurRad="38100" dist="38100" dir="2700000" algn="tl">
                <a:srgbClr val="000000">
                  <a:alpha val="43137"/>
                </a:srgbClr>
              </a:outerShdw>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s-ES" sz="2000" b="1" dirty="0">
              <a:effectLst>
                <a:outerShdw blurRad="38100" dist="38100" dir="2700000" algn="tl">
                  <a:srgbClr val="000000">
                    <a:alpha val="43137"/>
                  </a:srgbClr>
                </a:outerShdw>
              </a:effectLst>
            </a:rPr>
            <a:t>E</a:t>
          </a:r>
          <a:r>
            <a:rPr lang="ro-RO" sz="2000" b="1" dirty="0" err="1">
              <a:effectLst>
                <a:outerShdw blurRad="38100" dist="38100" dir="2700000" algn="tl">
                  <a:srgbClr val="000000">
                    <a:alpha val="43137"/>
                  </a:srgbClr>
                </a:outerShdw>
              </a:effectLst>
            </a:rPr>
            <a:t>ste</a:t>
          </a:r>
          <a:r>
            <a:rPr lang="ro-RO" sz="2000" b="1" dirty="0">
              <a:effectLst>
                <a:outerShdw blurRad="38100" dist="38100" dir="2700000" algn="tl">
                  <a:srgbClr val="000000">
                    <a:alpha val="43137"/>
                  </a:srgbClr>
                </a:outerShdw>
              </a:effectLst>
            </a:rPr>
            <a:t> primită</a:t>
          </a:r>
          <a:endParaRPr lang="es-ES" sz="2000" b="1" dirty="0">
            <a:effectLst>
              <a:outerShdw blurRad="38100" dist="38100" dir="2700000" algn="tl">
                <a:srgbClr val="000000">
                  <a:alpha val="43137"/>
                </a:srgbClr>
              </a:outerShdw>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s-ES" sz="2000" b="1" dirty="0">
              <a:effectLst>
                <a:outerShdw blurRad="38100" dist="38100" dir="2700000" algn="tl">
                  <a:srgbClr val="000000">
                    <a:alpha val="43137"/>
                  </a:srgbClr>
                </a:outerShdw>
              </a:effectLst>
            </a:rPr>
            <a:t>Se </a:t>
          </a:r>
          <a:r>
            <a:rPr lang="ro-RO" sz="2000" b="1" dirty="0" err="1">
              <a:effectLst>
                <a:outerShdw blurRad="38100" dist="38100" dir="2700000" algn="tl">
                  <a:srgbClr val="000000">
                    <a:alpha val="43137"/>
                  </a:srgbClr>
                </a:outerShdw>
              </a:effectLst>
            </a:rPr>
            <a:t>rămîne</a:t>
          </a:r>
          <a:r>
            <a:rPr lang="ro-RO" sz="2000" b="1" dirty="0">
              <a:effectLst>
                <a:outerShdw blurRad="38100" dist="38100" dir="2700000" algn="tl">
                  <a:srgbClr val="000000">
                    <a:alpha val="43137"/>
                  </a:srgbClr>
                </a:outerShdw>
              </a:effectLst>
            </a:rPr>
            <a:t> în ea</a:t>
          </a:r>
          <a:endParaRPr lang="es-ES"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es-ES" sz="2000" b="1" dirty="0">
              <a:solidFill>
                <a:schemeClr val="tx1"/>
              </a:solidFill>
            </a:rPr>
            <a:t>Se </a:t>
          </a:r>
          <a:r>
            <a:rPr lang="ro-RO" sz="2000" b="1" dirty="0">
              <a:solidFill>
                <a:schemeClr val="tx1"/>
              </a:solidFill>
            </a:rPr>
            <a:t>obține mântuirea</a:t>
          </a:r>
          <a:endParaRPr lang="es-ES" sz="2000" b="1" dirty="0">
            <a:solidFill>
              <a:schemeClr val="tx1"/>
            </a:solidFill>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 qsCatId="3D" csTypeId="urn:microsoft.com/office/officeart/2005/8/colors/colorful4" csCatId="colorful" phldr="1"/>
      <dgm:spPr/>
      <dgm:t>
        <a:bodyPr/>
        <a:lstStyle/>
        <a:p>
          <a:endParaRPr lang="es-ES"/>
        </a:p>
      </dgm:t>
    </dgm:pt>
    <dgm:pt modelId="{833D643B-47AB-4B8D-949D-3423928DA03C}">
      <dgm:prSet phldrT="[Texto]" phldr="0" custT="1"/>
      <dgm:spPr/>
      <dgm:t>
        <a:bodyPr/>
        <a:lstStyle/>
        <a:p>
          <a:r>
            <a:rPr lang="ro-RO" sz="2000" b="1" dirty="0">
              <a:solidFill>
                <a:schemeClr val="tx1"/>
              </a:solidFill>
              <a:effectLst/>
            </a:rPr>
            <a:t>Hristos a murit pentru păcatele noastre</a:t>
          </a:r>
          <a:endParaRPr lang="es-ES" sz="2000" b="1" dirty="0">
            <a:solidFill>
              <a:schemeClr val="tx1"/>
            </a:solidFill>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ro-RO" sz="2000" b="1" dirty="0">
              <a:solidFill>
                <a:schemeClr val="tx1"/>
              </a:solidFill>
              <a:effectLst/>
            </a:rPr>
            <a:t>Hristos a fost înmormântat</a:t>
          </a:r>
          <a:endParaRPr lang="es-ES" sz="2000" b="1" dirty="0">
            <a:solidFill>
              <a:schemeClr val="tx1"/>
            </a:solidFill>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ro-RO" sz="2000" b="1" dirty="0">
              <a:effectLst>
                <a:outerShdw blurRad="38100" dist="38100" dir="2700000" algn="tl">
                  <a:srgbClr val="000000">
                    <a:alpha val="43137"/>
                  </a:srgbClr>
                </a:outerShdw>
              </a:effectLst>
            </a:rPr>
            <a:t>Hristos a înviat a treia zi</a:t>
          </a:r>
          <a:endParaRPr lang="es-ES"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5476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0_2" csCatId="mainScheme" phldr="1"/>
      <dgm:spPr/>
      <dgm:t>
        <a:bodyPr/>
        <a:lstStyle/>
        <a:p>
          <a:endParaRPr lang="es-ES"/>
        </a:p>
      </dgm:t>
    </dgm:pt>
    <dgm:pt modelId="{833D643B-47AB-4B8D-949D-3423928DA03C}">
      <dgm:prSet phldrT="[Texto]" phldr="0" custT="1"/>
      <dgm:spPr/>
      <dgm:t>
        <a:bodyPr/>
        <a:lstStyle/>
        <a:p>
          <a:r>
            <a:rPr lang="ro-RO" sz="2000" b="1" dirty="0">
              <a:solidFill>
                <a:srgbClr val="6B00B4"/>
              </a:solidFill>
            </a:rPr>
            <a:t>Petru și cei 12</a:t>
          </a:r>
          <a:endParaRPr lang="es-ES" sz="2000" b="1"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ro-RO" sz="2000" b="1" dirty="0">
              <a:solidFill>
                <a:srgbClr val="6B00B4"/>
              </a:solidFill>
            </a:rPr>
            <a:t>Mai mult de 500 de frați</a:t>
          </a:r>
          <a:endParaRPr lang="es-ES" sz="2000" b="1"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ro-RO" sz="2000" b="1" dirty="0">
              <a:solidFill>
                <a:srgbClr val="6B00B4"/>
              </a:solidFill>
            </a:rPr>
            <a:t>Iacov și apostolii</a:t>
          </a:r>
          <a:endParaRPr lang="es-ES" sz="2000" b="1"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ro-RO" sz="2000" b="1" dirty="0">
              <a:solidFill>
                <a:srgbClr val="6B00B4"/>
              </a:solidFill>
            </a:rPr>
            <a:t>Pavel „stârpitura”</a:t>
          </a:r>
          <a:endParaRPr lang="es-ES" sz="20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 qsCatId="simple" csTypeId="urn:microsoft.com/office/officeart/2005/8/colors/colorful4"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ro-RO" sz="2000" b="1" dirty="0"/>
            <a:t>Predicarea Evangheliei este zadarnică [lipsită de sens] (1 Cor. 15:14a)</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ro-RO" sz="2000" b="1" dirty="0"/>
            <a:t>Credința noastră este zadarnică [lipsită de sens] (1 Cor. 15:14b) [inutilă] (1 Cor. 15:17a)</a:t>
          </a:r>
          <a:endParaRPr lang="es-ES" sz="2000" dirty="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ro-RO" sz="2000" b="1" dirty="0"/>
            <a:t>Suntem martori falși </a:t>
          </a:r>
          <a:r>
            <a:rPr lang="es-ES" sz="2000" b="1" dirty="0"/>
            <a:t>(1Co</a:t>
          </a:r>
          <a:r>
            <a:rPr lang="ro-RO" sz="2000" b="1" dirty="0"/>
            <a:t>r</a:t>
          </a:r>
          <a:r>
            <a:rPr lang="es-ES" sz="2000" b="1" dirty="0"/>
            <a:t>. 15:15)</a:t>
          </a:r>
          <a:endParaRPr lang="es-ES" sz="2000" dirty="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ro-RO" sz="2000" b="1" dirty="0"/>
            <a:t>Rămânem în păcatele noastre </a:t>
          </a:r>
          <a:r>
            <a:rPr lang="es-ES" sz="2000" b="1" dirty="0"/>
            <a:t>(1Co</a:t>
          </a:r>
          <a:r>
            <a:rPr lang="ro-RO" sz="2000" b="1" dirty="0"/>
            <a:t>r</a:t>
          </a:r>
          <a:r>
            <a:rPr lang="es-ES" sz="2000" b="1" dirty="0"/>
            <a:t>. 15:17b)</a:t>
          </a:r>
          <a:endParaRPr lang="es-ES" sz="2000" dirty="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fr-FR" sz="2000" b="1" dirty="0" err="1">
              <a:solidFill>
                <a:schemeClr val="bg1"/>
              </a:solidFill>
              <a:effectLst>
                <a:outerShdw blurRad="38100" dist="38100" dir="2700000" algn="tl">
                  <a:srgbClr val="000000">
                    <a:alpha val="43137"/>
                  </a:srgbClr>
                </a:outerShdw>
              </a:effectLst>
            </a:rPr>
            <a:t>Cei</a:t>
          </a:r>
          <a:r>
            <a:rPr lang="fr-FR" sz="2000" b="1" dirty="0">
              <a:solidFill>
                <a:schemeClr val="bg1"/>
              </a:solidFill>
              <a:effectLst>
                <a:outerShdw blurRad="38100" dist="38100" dir="2700000" algn="tl">
                  <a:srgbClr val="000000">
                    <a:alpha val="43137"/>
                  </a:srgbClr>
                </a:outerShdw>
              </a:effectLst>
            </a:rPr>
            <a:t> care au murit nu se vor mai </a:t>
          </a:r>
          <a:r>
            <a:rPr lang="fr-FR" sz="2000" b="1" dirty="0" err="1">
              <a:solidFill>
                <a:schemeClr val="bg1"/>
              </a:solidFill>
              <a:effectLst>
                <a:outerShdw blurRad="38100" dist="38100" dir="2700000" algn="tl">
                  <a:srgbClr val="000000">
                    <a:alpha val="43137"/>
                  </a:srgbClr>
                </a:outerShdw>
              </a:effectLst>
            </a:rPr>
            <a:t>întoarce</a:t>
          </a:r>
          <a:r>
            <a:rPr lang="fr-FR" sz="2000" b="1" dirty="0">
              <a:solidFill>
                <a:schemeClr val="bg1"/>
              </a:solidFill>
              <a:effectLst>
                <a:outerShdw blurRad="38100" dist="38100" dir="2700000" algn="tl">
                  <a:srgbClr val="000000">
                    <a:alpha val="43137"/>
                  </a:srgbClr>
                </a:outerShdw>
              </a:effectLst>
            </a:rPr>
            <a:t> </a:t>
          </a:r>
          <a:r>
            <a:rPr lang="fr-FR" sz="2000" b="1" dirty="0" err="1">
              <a:solidFill>
                <a:schemeClr val="bg1"/>
              </a:solidFill>
              <a:effectLst>
                <a:outerShdw blurRad="38100" dist="38100" dir="2700000" algn="tl">
                  <a:srgbClr val="000000">
                    <a:alpha val="43137"/>
                  </a:srgbClr>
                </a:outerShdw>
              </a:effectLst>
            </a:rPr>
            <a:t>niciodată</a:t>
          </a:r>
          <a:r>
            <a:rPr lang="fr-FR" sz="2000" b="1" dirty="0">
              <a:solidFill>
                <a:schemeClr val="bg1"/>
              </a:solidFill>
              <a:effectLst>
                <a:outerShdw blurRad="38100" dist="38100" dir="2700000" algn="tl">
                  <a:srgbClr val="000000">
                    <a:alpha val="43137"/>
                  </a:srgbClr>
                </a:outerShdw>
              </a:effectLst>
            </a:rPr>
            <a:t> la </a:t>
          </a:r>
          <a:r>
            <a:rPr lang="fr-FR" sz="2000" b="1" dirty="0" err="1">
              <a:solidFill>
                <a:schemeClr val="bg1"/>
              </a:solidFill>
              <a:effectLst>
                <a:outerShdw blurRad="38100" dist="38100" dir="2700000" algn="tl">
                  <a:srgbClr val="000000">
                    <a:alpha val="43137"/>
                  </a:srgbClr>
                </a:outerShdw>
              </a:effectLst>
            </a:rPr>
            <a:t>viață</a:t>
          </a:r>
          <a:r>
            <a:rPr lang="fr-FR" sz="2000" b="1" dirty="0">
              <a:solidFill>
                <a:schemeClr val="bg1"/>
              </a:solidFill>
              <a:effectLst>
                <a:outerShdw blurRad="38100" dist="38100" dir="2700000" algn="tl">
                  <a:srgbClr val="000000">
                    <a:alpha val="43137"/>
                  </a:srgbClr>
                </a:outerShdw>
              </a:effectLst>
            </a:rPr>
            <a:t>.</a:t>
          </a:r>
          <a:r>
            <a:rPr lang="es-ES" sz="2000" b="1" dirty="0">
              <a:solidFill>
                <a:schemeClr val="bg1"/>
              </a:solidFill>
              <a:effectLst>
                <a:outerShdw blurRad="38100" dist="38100" dir="2700000" algn="tl">
                  <a:srgbClr val="000000">
                    <a:alpha val="43137"/>
                  </a:srgbClr>
                </a:outerShdw>
              </a:effectLst>
            </a:rPr>
            <a:t>(1Co</a:t>
          </a:r>
          <a:r>
            <a:rPr lang="ro-RO" sz="2000" b="1" dirty="0">
              <a:solidFill>
                <a:schemeClr val="bg1"/>
              </a:solidFill>
              <a:effectLst>
                <a:outerShdw blurRad="38100" dist="38100" dir="2700000" algn="tl">
                  <a:srgbClr val="000000">
                    <a:alpha val="43137"/>
                  </a:srgbClr>
                </a:outerShdw>
              </a:effectLst>
            </a:rPr>
            <a:t>r</a:t>
          </a:r>
          <a:r>
            <a:rPr lang="es-ES" sz="2000" b="1" dirty="0">
              <a:solidFill>
                <a:schemeClr val="bg1"/>
              </a:solidFill>
              <a:effectLst>
                <a:outerShdw blurRad="38100" dist="38100" dir="2700000" algn="tl">
                  <a:srgbClr val="000000">
                    <a:alpha val="43137"/>
                  </a:srgbClr>
                </a:outerShdw>
              </a:effectLst>
            </a:rPr>
            <a:t>. 15:18)</a:t>
          </a:r>
          <a:endParaRPr lang="es-ES" sz="2000" dirty="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 qsCatId="3D" csTypeId="urn:microsoft.com/office/officeart/2005/8/colors/accent0_1" csCatId="mainScheme" phldr="1"/>
      <dgm:spPr/>
      <dgm:t>
        <a:bodyPr/>
        <a:lstStyle/>
        <a:p>
          <a:endParaRPr lang="es-ES"/>
        </a:p>
      </dgm:t>
    </dgm:pt>
    <dgm:pt modelId="{E43E1EF8-035D-4E2C-8DDD-8C63DBBAE97A}">
      <dgm:prSet custT="1"/>
      <dgm:spPr/>
      <dgm:t>
        <a:bodyPr/>
        <a:lstStyle/>
        <a:p>
          <a:r>
            <a:rPr lang="es-ES" sz="1800" b="1" dirty="0"/>
            <a:t>1Co</a:t>
          </a:r>
          <a:r>
            <a:rPr lang="ro-RO" sz="1800" b="1" dirty="0"/>
            <a:t>r</a:t>
          </a:r>
          <a:r>
            <a:rPr lang="es-ES" sz="1800" b="1" dirty="0"/>
            <a:t>. 15:30-32</a:t>
          </a:r>
          <a:endParaRPr lang="es-ES" sz="18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s-ES" sz="1800" b="1" dirty="0"/>
            <a:t>1Co</a:t>
          </a:r>
          <a:r>
            <a:rPr lang="ro-RO" sz="1800" b="1" dirty="0"/>
            <a:t>r</a:t>
          </a:r>
          <a:r>
            <a:rPr lang="es-ES" sz="1800" b="1" dirty="0"/>
            <a:t>. 15:33-34</a:t>
          </a:r>
          <a:endParaRPr lang="es-ES" sz="18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ro-RO" sz="2000" b="1" dirty="0"/>
            <a:t>Merită să predicăm Evanghelia, chiar dacă aceasta implică suferință sau pericol.</a:t>
          </a:r>
          <a:endParaRPr lang="es-ES" sz="20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ro-RO" sz="2000" b="1" dirty="0"/>
            <a:t>Merită să trăiești o viață în conformitate cu principiile biblice.</a:t>
          </a:r>
          <a:endParaRPr lang="es-ES" sz="20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 qsCatId="3D" csTypeId="urn:microsoft.com/office/officeart/2005/8/colors/colorful5"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ro-RO" sz="2000" b="1" dirty="0">
              <a:effectLst>
                <a:outerShdw blurRad="38100" dist="38100" dir="2700000" algn="tl">
                  <a:srgbClr val="000000">
                    <a:alpha val="43137"/>
                  </a:srgbClr>
                </a:outerShdw>
              </a:effectLst>
            </a:rPr>
            <a:t>Corpuri vegetale</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(1Co</a:t>
          </a:r>
          <a:r>
            <a:rPr lang="ro-RO" sz="2000" b="1" dirty="0">
              <a:effectLst>
                <a:outerShdw blurRad="38100" dist="38100" dir="2700000" algn="tl">
                  <a:srgbClr val="000000">
                    <a:alpha val="43137"/>
                  </a:srgbClr>
                </a:outerShdw>
              </a:effectLst>
            </a:rPr>
            <a:t>r</a:t>
          </a:r>
          <a:r>
            <a:rPr lang="es-ES" sz="2000" b="1" dirty="0">
              <a:effectLst>
                <a:outerShdw blurRad="38100" dist="38100" dir="2700000" algn="tl">
                  <a:srgbClr val="000000">
                    <a:alpha val="43137"/>
                  </a:srgbClr>
                </a:outerShdw>
              </a:effectLst>
            </a:rPr>
            <a:t>. 15:35-38)</a:t>
          </a: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ro-RO" sz="2000" b="1" dirty="0"/>
            <a:t>Se seamănă sămânța</a:t>
          </a:r>
          <a:endParaRPr lang="es-ES" sz="2000" b="1" dirty="0"/>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Corpuri fizice</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(1Co</a:t>
          </a: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r</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ro-RO" sz="2000" b="1" dirty="0"/>
            <a:t>Se recoltează o cereală</a:t>
          </a:r>
          <a:endParaRPr lang="es-ES" sz="2000" b="1" dirty="0"/>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ro-RO" sz="2000" b="1" dirty="0"/>
            <a:t>Trup omenesc</a:t>
          </a:r>
          <a:endParaRPr lang="es-ES" sz="2000" b="1" dirty="0"/>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ro-RO" sz="2000" b="1" dirty="0"/>
            <a:t>Trup de animal</a:t>
          </a:r>
          <a:endParaRPr lang="es-ES" sz="2000" b="1" dirty="0"/>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ro-RO" sz="2000" b="1" dirty="0"/>
            <a:t>Trup de pește</a:t>
          </a:r>
          <a:endParaRPr lang="es-ES" sz="2000" b="1" dirty="0"/>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ro-RO" sz="2000" b="1" dirty="0"/>
            <a:t>Trup de pasăre</a:t>
          </a:r>
          <a:endParaRPr lang="es-ES" sz="2000" b="1" dirty="0"/>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ro-RO" sz="2000" b="1" dirty="0">
              <a:effectLst>
                <a:outerShdw blurRad="38100" dist="38100" dir="2700000" algn="tl">
                  <a:srgbClr val="000000">
                    <a:alpha val="43137"/>
                  </a:srgbClr>
                </a:outerShdw>
              </a:effectLst>
            </a:rPr>
            <a:t>Corpuri cerești</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(1Co</a:t>
          </a:r>
          <a:r>
            <a:rPr lang="ro-RO" sz="2000" b="1" dirty="0">
              <a:effectLst>
                <a:outerShdw blurRad="38100" dist="38100" dir="2700000" algn="tl">
                  <a:srgbClr val="000000">
                    <a:alpha val="43137"/>
                  </a:srgbClr>
                </a:outerShdw>
              </a:effectLst>
            </a:rPr>
            <a:t>r</a:t>
          </a:r>
          <a:r>
            <a:rPr lang="es-ES" sz="2000" b="1" dirty="0">
              <a:effectLst>
                <a:outerShdw blurRad="38100" dist="38100" dir="2700000" algn="tl">
                  <a:srgbClr val="000000">
                    <a:alpha val="43137"/>
                  </a:srgbClr>
                </a:outerShdw>
              </a:effectLst>
            </a:rPr>
            <a:t>. 15:40-41)</a:t>
          </a: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ro-RO" sz="2000" b="1" dirty="0"/>
            <a:t>Strălucirea soarelui</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ro-RO" sz="2000" b="1" dirty="0"/>
            <a:t>Strălucirea lunii</a:t>
          </a:r>
          <a:endParaRPr lang="es-ES" sz="20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ro-RO" sz="2000" b="1" dirty="0"/>
            <a:t>Strălucirea stelelor</a:t>
          </a:r>
          <a:endParaRPr lang="es-ES" sz="2000" b="1" dirty="0"/>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ro-RO" sz="2000" b="1" dirty="0"/>
            <a:t>Fiecare cu strălucirea sa</a:t>
          </a:r>
          <a:endParaRPr lang="es-ES" sz="2000" b="1" dirty="0"/>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ro-RO" sz="2000" b="1" dirty="0"/>
            <a:t>Dumnezeu dă fiecărei plante corpul pe care El îl dorește.</a:t>
          </a:r>
          <a:endParaRPr lang="es-ES" sz="2000" b="1" dirty="0"/>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207924"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 qsCatId="3D" csTypeId="urn:microsoft.com/office/officeart/2005/8/colors/colorful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ro-RO" sz="2800" b="1" dirty="0"/>
            <a:t>Trupul </a:t>
          </a:r>
          <a:r>
            <a:rPr lang="ro-RO" sz="2800" b="1" dirty="0" err="1"/>
            <a:t>acual</a:t>
          </a:r>
          <a:endParaRPr lang="es-ES" sz="2800" b="1" dirty="0"/>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Terestru</a:t>
          </a:r>
          <a:endParaRPr lang="es-ES" sz="2000" b="1" dirty="0">
            <a:effectLst>
              <a:outerShdw blurRad="38100" dist="38100" dir="2700000" algn="tl">
                <a:srgbClr val="000000">
                  <a:alpha val="43137"/>
                </a:srgbClr>
              </a:outerShdw>
            </a:effectLst>
          </a:endParaRP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ro-RO" sz="2800" b="1" dirty="0"/>
            <a:t>Trupul înviat</a:t>
          </a:r>
          <a:endParaRPr lang="es-ES" sz="2800" b="1" dirty="0"/>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Ceresc</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Trecător </a:t>
          </a:r>
          <a:endParaRPr lang="es-ES" sz="2000" b="1" dirty="0">
            <a:effectLst>
              <a:outerShdw blurRad="38100" dist="38100" dir="2700000" algn="tl">
                <a:srgbClr val="000000">
                  <a:alpha val="43137"/>
                </a:srgbClr>
              </a:outerShdw>
            </a:effectLst>
          </a:endParaRP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Netrecător</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Slab</a:t>
          </a:r>
          <a:endParaRPr lang="es-ES" sz="2000" b="1" dirty="0">
            <a:effectLst>
              <a:outerShdw blurRad="38100" dist="38100" dir="2700000" algn="tl">
                <a:srgbClr val="000000">
                  <a:alpha val="43137"/>
                </a:srgbClr>
              </a:outerShdw>
            </a:effectLst>
          </a:endParaRP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Puternic</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Natural</a:t>
          </a:r>
          <a:endParaRPr lang="es-ES" sz="2000" b="1" dirty="0">
            <a:effectLst>
              <a:outerShdw blurRad="38100" dist="38100" dir="2700000" algn="tl">
                <a:srgbClr val="000000">
                  <a:alpha val="43137"/>
                </a:srgbClr>
              </a:outerShdw>
            </a:effectLst>
          </a:endParaRP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S</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piritual</a:t>
          </a: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ro-RO" sz="2400" b="1" kern="1200" dirty="0">
              <a:solidFill>
                <a:schemeClr val="bg2">
                  <a:lumMod val="50000"/>
                </a:schemeClr>
              </a:solidFill>
            </a:rPr>
            <a:t>Învierea lui Isus</a:t>
          </a:r>
          <a:endParaRPr lang="es-ES" sz="24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it-IT" sz="2000" b="1" kern="1200" dirty="0">
              <a:effectLst>
                <a:outerShdw blurRad="38100" dist="38100" dir="2700000" algn="tl">
                  <a:srgbClr val="000000">
                    <a:alpha val="43137"/>
                  </a:srgbClr>
                </a:outerShdw>
              </a:effectLst>
            </a:rPr>
            <a:t>A fost învierea un eveniment istoric?</a:t>
          </a:r>
          <a:br>
            <a:rPr lang="it-IT" sz="2000" b="1" kern="1200" dirty="0">
              <a:effectLst>
                <a:outerShdw blurRad="38100" dist="38100" dir="2700000" algn="tl">
                  <a:srgbClr val="000000">
                    <a:alpha val="43137"/>
                  </a:srgbClr>
                </a:outerShdw>
              </a:effectLst>
            </a:rPr>
          </a:br>
          <a:r>
            <a:rPr lang="it-IT" sz="2000" b="1" kern="1200" dirty="0">
              <a:effectLst>
                <a:outerShdw blurRad="38100" dist="38100" dir="2700000" algn="tl">
                  <a:srgbClr val="000000">
                    <a:alpha val="43137"/>
                  </a:srgbClr>
                </a:outerShdw>
              </a:effectLst>
            </a:rPr>
            <a:t>(1 Corinteni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ro-RO" sz="2400" b="1" kern="1200" dirty="0">
              <a:solidFill>
                <a:schemeClr val="accent3">
                  <a:lumMod val="50000"/>
                </a:schemeClr>
              </a:solidFill>
            </a:rPr>
            <a:t>Consecințele învierii lui Isus</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Ce s-ar fi întâmplat dacă Hristos n-ar fi înviat din morți (1 Corinteni 15:12-19)</a:t>
          </a:r>
          <a:endParaRPr lang="es-ES" sz="20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Ce garantează învierea? </a:t>
          </a:r>
          <a:br>
            <a:rPr lang="es-ES" sz="2000" b="1" kern="1200" dirty="0">
              <a:effectLst>
                <a:outerShdw blurRad="38100" dist="38100" dir="2700000" algn="tl">
                  <a:srgbClr val="000000">
                    <a:alpha val="43137"/>
                  </a:srgbClr>
                </a:outerShdw>
              </a:effectLst>
            </a:rPr>
          </a:br>
          <a:r>
            <a:rPr lang="ro-RO" sz="2000" b="1" kern="1200" dirty="0">
              <a:effectLst>
                <a:outerShdw blurRad="38100" dist="38100" dir="2700000" algn="tl">
                  <a:srgbClr val="000000">
                    <a:alpha val="43137"/>
                  </a:srgbClr>
                </a:outerShdw>
              </a:effectLst>
            </a:rPr>
            <a:t>(1 Corinteni 15:20-34)</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ro-RO" sz="2400" b="1" kern="1200" dirty="0">
              <a:solidFill>
                <a:schemeClr val="accent5">
                  <a:lumMod val="50000"/>
                </a:schemeClr>
              </a:solidFill>
            </a:rPr>
            <a:t>Învierea noastră</a:t>
          </a:r>
          <a:endParaRPr lang="es-ES" sz="24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fr-FR" sz="2000" b="1" kern="1200" dirty="0">
              <a:effectLst>
                <a:outerShdw blurRad="38100" dist="38100" dir="2700000" algn="tl">
                  <a:srgbClr val="000000">
                    <a:alpha val="43137"/>
                  </a:srgbClr>
                </a:outerShdw>
              </a:effectLst>
            </a:rPr>
            <a:t>Cu ce ​​</a:t>
          </a:r>
          <a:r>
            <a:rPr lang="fr-FR" sz="2000" b="1" kern="1200" dirty="0" err="1">
              <a:effectLst>
                <a:outerShdw blurRad="38100" dist="38100" dir="2700000" algn="tl">
                  <a:srgbClr val="000000">
                    <a:alpha val="43137"/>
                  </a:srgbClr>
                </a:outerShdw>
              </a:effectLst>
            </a:rPr>
            <a:t>fel</a:t>
          </a:r>
          <a:r>
            <a:rPr lang="fr-FR" sz="2000" b="1" kern="1200" dirty="0">
              <a:effectLst>
                <a:outerShdw blurRad="38100" dist="38100" dir="2700000" algn="tl">
                  <a:srgbClr val="000000">
                    <a:alpha val="43137"/>
                  </a:srgbClr>
                </a:outerShdw>
              </a:effectLst>
            </a:rPr>
            <a:t> de </a:t>
          </a:r>
          <a:r>
            <a:rPr lang="fr-FR" sz="2000" b="1" kern="1200" dirty="0" err="1">
              <a:effectLst>
                <a:outerShdw blurRad="38100" dist="38100" dir="2700000" algn="tl">
                  <a:srgbClr val="000000">
                    <a:alpha val="43137"/>
                  </a:srgbClr>
                </a:outerShdw>
              </a:effectLst>
            </a:rPr>
            <a:t>trup</a:t>
          </a:r>
          <a:r>
            <a:rPr lang="fr-FR" sz="2000" b="1" kern="1200" dirty="0">
              <a:effectLst>
                <a:outerShdw blurRad="38100" dist="38100" dir="2700000" algn="tl">
                  <a:srgbClr val="000000">
                    <a:alpha val="43137"/>
                  </a:srgbClr>
                </a:outerShdw>
              </a:effectLst>
            </a:rPr>
            <a:t> </a:t>
          </a:r>
          <a:r>
            <a:rPr lang="fr-FR" sz="2000" b="1" kern="1200" dirty="0" err="1">
              <a:effectLst>
                <a:outerShdw blurRad="38100" dist="38100" dir="2700000" algn="tl">
                  <a:srgbClr val="000000">
                    <a:alpha val="43137"/>
                  </a:srgbClr>
                </a:outerShdw>
              </a:effectLst>
            </a:rPr>
            <a:t>vom</a:t>
          </a:r>
          <a:r>
            <a:rPr lang="fr-FR" sz="2000" b="1" kern="1200" dirty="0">
              <a:effectLst>
                <a:outerShdw blurRad="38100" dist="38100" dir="2700000" algn="tl">
                  <a:srgbClr val="000000">
                    <a:alpha val="43137"/>
                  </a:srgbClr>
                </a:outerShdw>
              </a:effectLst>
            </a:rPr>
            <a:t> </a:t>
          </a:r>
          <a:r>
            <a:rPr lang="fr-FR" sz="2000" b="1" kern="1200" dirty="0" err="1">
              <a:effectLst>
                <a:outerShdw blurRad="38100" dist="38100" dir="2700000" algn="tl">
                  <a:srgbClr val="000000">
                    <a:alpha val="43137"/>
                  </a:srgbClr>
                </a:outerShdw>
              </a:effectLst>
            </a:rPr>
            <a:t>învia</a:t>
          </a:r>
          <a:r>
            <a:rPr lang="fr-FR" sz="2000" b="1" kern="1200" dirty="0">
              <a:effectLst>
                <a:outerShdw blurRad="38100" dist="38100" dir="2700000" algn="tl">
                  <a:srgbClr val="000000">
                    <a:alpha val="43137"/>
                  </a:srgbClr>
                </a:outerShdw>
              </a:effectLst>
            </a:rPr>
            <a:t>?</a:t>
          </a:r>
          <a:r>
            <a:rPr lang="ro-RO" sz="2000" b="1" kern="1200" dirty="0">
              <a:effectLst>
                <a:outerShdw blurRad="38100" dist="38100" dir="2700000" algn="tl">
                  <a:srgbClr val="000000">
                    <a:alpha val="43137"/>
                  </a:srgbClr>
                </a:outerShdw>
              </a:effectLst>
            </a:rPr>
            <a:t> (</a:t>
          </a:r>
          <a:r>
            <a:rPr lang="fr-FR" sz="2000" b="1" kern="1200" dirty="0">
              <a:effectLst>
                <a:outerShdw blurRad="38100" dist="38100" dir="2700000" algn="tl">
                  <a:srgbClr val="000000">
                    <a:alpha val="43137"/>
                  </a:srgbClr>
                </a:outerShdw>
              </a:effectLst>
            </a:rPr>
            <a:t>1 </a:t>
          </a:r>
          <a:r>
            <a:rPr lang="fr-FR" sz="2000" b="1" kern="1200" dirty="0" err="1">
              <a:effectLst>
                <a:outerShdw blurRad="38100" dist="38100" dir="2700000" algn="tl">
                  <a:srgbClr val="000000">
                    <a:alpha val="43137"/>
                  </a:srgbClr>
                </a:outerShdw>
              </a:effectLst>
            </a:rPr>
            <a:t>Corinteni</a:t>
          </a:r>
          <a:r>
            <a:rPr lang="fr-FR" sz="2000" b="1" kern="1200" dirty="0">
              <a:effectLst>
                <a:outerShdw blurRad="38100" dist="38100" dir="2700000" algn="tl">
                  <a:srgbClr val="000000">
                    <a:alpha val="43137"/>
                  </a:srgbClr>
                </a:outerShdw>
              </a:effectLst>
            </a:rPr>
            <a:t> 15:35-49)</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it-IT" sz="2000" b="1" kern="1200" dirty="0">
              <a:effectLst>
                <a:outerShdw blurRad="38100" dist="38100" dir="2700000" algn="tl">
                  <a:srgbClr val="000000">
                    <a:alpha val="43137"/>
                  </a:srgbClr>
                </a:outerShdw>
              </a:effectLst>
            </a:rPr>
            <a:t>Când vom învia?</a:t>
          </a:r>
          <a:r>
            <a:rPr lang="ro-RO" sz="2000" b="1" kern="1200" dirty="0">
              <a:effectLst>
                <a:outerShdw blurRad="38100" dist="38100" dir="2700000" algn="tl">
                  <a:srgbClr val="000000">
                    <a:alpha val="43137"/>
                  </a:srgbClr>
                </a:outerShdw>
              </a:effectLst>
            </a:rPr>
            <a:t> </a:t>
          </a:r>
          <a:br>
            <a:rPr lang="es-ES" sz="2000" b="1" kern="1200" dirty="0">
              <a:effectLst>
                <a:outerShdw blurRad="38100" dist="38100" dir="2700000" algn="tl">
                  <a:srgbClr val="000000">
                    <a:alpha val="43137"/>
                  </a:srgbClr>
                </a:outerShdw>
              </a:effectLst>
            </a:rPr>
          </a:br>
          <a:r>
            <a:rPr lang="it-IT" sz="2000" b="1" kern="1200" dirty="0">
              <a:effectLst>
                <a:outerShdw blurRad="38100" dist="38100" dir="2700000" algn="tl">
                  <a:srgbClr val="000000">
                    <a:alpha val="43137"/>
                  </a:srgbClr>
                </a:outerShdw>
              </a:effectLst>
            </a:rPr>
            <a:t>(1 Corinteni 15:50-58)</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Se </a:t>
          </a:r>
          <a:r>
            <a:rPr lang="ro-RO" sz="2000" b="1" kern="1200" dirty="0">
              <a:effectLst>
                <a:outerShdw blurRad="38100" dist="38100" dir="2700000" algn="tl">
                  <a:srgbClr val="000000">
                    <a:alpha val="43137"/>
                  </a:srgbClr>
                </a:outerShdw>
              </a:effectLst>
            </a:rPr>
            <a:t>predică</a:t>
          </a:r>
          <a:endParaRPr lang="es-ES" sz="2000" b="1" kern="1200" dirty="0">
            <a:effectLst>
              <a:outerShdw blurRad="38100" dist="38100" dir="2700000" algn="tl">
                <a:srgbClr val="000000">
                  <a:alpha val="43137"/>
                </a:srgbClr>
              </a:outerShdw>
            </a:effectLst>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a:t>
          </a:r>
          <a:r>
            <a:rPr lang="ro-RO" sz="2000" b="1" kern="1200" dirty="0" err="1">
              <a:effectLst>
                <a:outerShdw blurRad="38100" dist="38100" dir="2700000" algn="tl">
                  <a:srgbClr val="000000">
                    <a:alpha val="43137"/>
                  </a:srgbClr>
                </a:outerShdw>
              </a:effectLst>
            </a:rPr>
            <a:t>ste</a:t>
          </a:r>
          <a:r>
            <a:rPr lang="ro-RO" sz="2000" b="1" kern="1200" dirty="0">
              <a:effectLst>
                <a:outerShdw blurRad="38100" dist="38100" dir="2700000" algn="tl">
                  <a:srgbClr val="000000">
                    <a:alpha val="43137"/>
                  </a:srgbClr>
                </a:outerShdw>
              </a:effectLst>
            </a:rPr>
            <a:t> primită</a:t>
          </a:r>
          <a:endParaRPr lang="es-ES" sz="2000" b="1" kern="1200" dirty="0">
            <a:effectLst>
              <a:outerShdw blurRad="38100" dist="38100" dir="2700000" algn="tl">
                <a:srgbClr val="000000">
                  <a:alpha val="43137"/>
                </a:srgbClr>
              </a:outerShdw>
            </a:effectLst>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Se </a:t>
          </a:r>
          <a:r>
            <a:rPr lang="ro-RO" sz="2000" b="1" kern="1200" dirty="0" err="1">
              <a:effectLst>
                <a:outerShdw blurRad="38100" dist="38100" dir="2700000" algn="tl">
                  <a:srgbClr val="000000">
                    <a:alpha val="43137"/>
                  </a:srgbClr>
                </a:outerShdw>
              </a:effectLst>
            </a:rPr>
            <a:t>rămîne</a:t>
          </a:r>
          <a:r>
            <a:rPr lang="ro-RO" sz="2000" b="1" kern="1200" dirty="0">
              <a:effectLst>
                <a:outerShdw blurRad="38100" dist="38100" dir="2700000" algn="tl">
                  <a:srgbClr val="000000">
                    <a:alpha val="43137"/>
                  </a:srgbClr>
                </a:outerShdw>
              </a:effectLst>
            </a:rPr>
            <a:t> în ea</a:t>
          </a:r>
          <a:endParaRPr lang="es-ES" sz="2000" b="1" kern="1200" dirty="0">
            <a:effectLst>
              <a:outerShdw blurRad="38100" dist="38100" dir="2700000" algn="tl">
                <a:srgbClr val="000000">
                  <a:alpha val="43137"/>
                </a:srgbClr>
              </a:outerShdw>
            </a:effectLst>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Se </a:t>
          </a:r>
          <a:r>
            <a:rPr lang="ro-RO" sz="2000" b="1" kern="1200" dirty="0">
              <a:solidFill>
                <a:schemeClr val="tx1"/>
              </a:solidFill>
            </a:rPr>
            <a:t>obține mântuirea</a:t>
          </a:r>
          <a:endParaRPr lang="es-ES" sz="2000" b="1" kern="1200" dirty="0">
            <a:solidFill>
              <a:schemeClr val="tx1"/>
            </a:solidFill>
          </a:endParaRPr>
        </a:p>
      </dsp:txBody>
      <dsp:txXfrm>
        <a:off x="6837519" y="17684"/>
        <a:ext cx="1692628"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7459" y="0"/>
          <a:ext cx="2957503"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effectLst/>
            </a:rPr>
            <a:t>Hristos a murit pentru păcatele noastre</a:t>
          </a:r>
          <a:endParaRPr lang="es-ES" sz="2000" b="1" kern="1200" dirty="0">
            <a:solidFill>
              <a:schemeClr val="tx1"/>
            </a:solidFill>
            <a:effectLst/>
          </a:endParaRPr>
        </a:p>
      </dsp:txBody>
      <dsp:txXfrm>
        <a:off x="25143" y="17684"/>
        <a:ext cx="2922135" cy="568398"/>
      </dsp:txXfrm>
    </dsp:sp>
    <dsp:sp modelId="{AF37FF43-353A-4927-B701-7D3665336D78}">
      <dsp:nvSpPr>
        <dsp:cNvPr id="0" name=""/>
        <dsp:cNvSpPr/>
      </dsp:nvSpPr>
      <dsp:spPr>
        <a:xfrm>
          <a:off x="3156059" y="64923"/>
          <a:ext cx="405124" cy="473919"/>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156059" y="159707"/>
        <a:ext cx="283587" cy="284351"/>
      </dsp:txXfrm>
    </dsp:sp>
    <dsp:sp modelId="{EAD085D7-2CFB-403A-908B-420116A5AECF}">
      <dsp:nvSpPr>
        <dsp:cNvPr id="0" name=""/>
        <dsp:cNvSpPr/>
      </dsp:nvSpPr>
      <dsp:spPr>
        <a:xfrm>
          <a:off x="3729348" y="0"/>
          <a:ext cx="1910964"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effectLst/>
            </a:rPr>
            <a:t>Hristos a fost înmormântat</a:t>
          </a:r>
          <a:endParaRPr lang="es-ES" sz="2000" b="1" kern="1200" dirty="0">
            <a:solidFill>
              <a:schemeClr val="tx1"/>
            </a:solidFill>
            <a:effectLst/>
          </a:endParaRPr>
        </a:p>
      </dsp:txBody>
      <dsp:txXfrm>
        <a:off x="3747032" y="17684"/>
        <a:ext cx="1875596" cy="568398"/>
      </dsp:txXfrm>
    </dsp:sp>
    <dsp:sp modelId="{C5E937D9-F6F8-4C40-A5FD-52900AF2D166}">
      <dsp:nvSpPr>
        <dsp:cNvPr id="0" name=""/>
        <dsp:cNvSpPr/>
      </dsp:nvSpPr>
      <dsp:spPr>
        <a:xfrm>
          <a:off x="5831409" y="64923"/>
          <a:ext cx="405124" cy="473919"/>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831409" y="159707"/>
        <a:ext cx="283587" cy="284351"/>
      </dsp:txXfrm>
    </dsp:sp>
    <dsp:sp modelId="{513371BA-BC18-4303-A20F-DD0852FD91EA}">
      <dsp:nvSpPr>
        <dsp:cNvPr id="0" name=""/>
        <dsp:cNvSpPr/>
      </dsp:nvSpPr>
      <dsp:spPr>
        <a:xfrm>
          <a:off x="6404698" y="0"/>
          <a:ext cx="214129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Hristos a înviat a treia zi</a:t>
          </a:r>
          <a:endParaRPr lang="es-ES" sz="2000" b="1" kern="1200" dirty="0">
            <a:effectLst>
              <a:outerShdw blurRad="38100" dist="38100" dir="2700000" algn="tl">
                <a:srgbClr val="000000">
                  <a:alpha val="43137"/>
                </a:srgbClr>
              </a:outerShdw>
            </a:effectLst>
          </a:endParaRPr>
        </a:p>
      </dsp:txBody>
      <dsp:txXfrm>
        <a:off x="6422382" y="17684"/>
        <a:ext cx="210592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rgbClr val="6B00B4"/>
              </a:solidFill>
            </a:rPr>
            <a:t>Petru și cei 12</a:t>
          </a:r>
          <a:endParaRPr lang="es-ES" sz="2000" b="1" kern="1200" dirty="0">
            <a:solidFill>
              <a:srgbClr val="6B00B4"/>
            </a:solidFill>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rgbClr val="6B00B4"/>
              </a:solidFill>
            </a:rPr>
            <a:t>Mai mult de 500 de frați</a:t>
          </a:r>
          <a:endParaRPr lang="es-ES" sz="2000" b="1" kern="1200" dirty="0">
            <a:solidFill>
              <a:srgbClr val="6B00B4"/>
            </a:solidFill>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rgbClr val="6B00B4"/>
              </a:solidFill>
            </a:rPr>
            <a:t>Iacov și apostolii</a:t>
          </a:r>
          <a:endParaRPr lang="es-ES" sz="2000" b="1" kern="1200" dirty="0">
            <a:solidFill>
              <a:srgbClr val="6B00B4"/>
            </a:solidFill>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rgbClr val="6B00B4"/>
              </a:solidFill>
            </a:rPr>
            <a:t>Pavel „stârpitura”</a:t>
          </a:r>
          <a:endParaRPr lang="es-ES" sz="2000" b="1" kern="1200" dirty="0">
            <a:solidFill>
              <a:srgbClr val="6B00B4"/>
            </a:solidFill>
          </a:endParaRP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t>Predicarea Evangheliei este zadarnică [lipsită de sens] (1 Cor. 15:14a)</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t>Credința noastră este zadarnică [lipsită de sens] (1 Cor. 15:14b) [inutilă] (1 Cor. 15:17a)</a:t>
          </a:r>
          <a:endParaRPr lang="es-ES" sz="2000" kern="1200" dirty="0"/>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t>Suntem martori falși </a:t>
          </a:r>
          <a:r>
            <a:rPr lang="es-ES" sz="2000" b="1" kern="1200" dirty="0"/>
            <a:t>(1Co</a:t>
          </a:r>
          <a:r>
            <a:rPr lang="ro-RO" sz="2000" b="1" kern="1200" dirty="0"/>
            <a:t>r</a:t>
          </a:r>
          <a:r>
            <a:rPr lang="es-ES" sz="2000" b="1" kern="1200" dirty="0"/>
            <a:t>. 15:15)</a:t>
          </a:r>
          <a:endParaRPr lang="es-ES" sz="2000" kern="1200" dirty="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t>Rămânem în păcatele noastre </a:t>
          </a:r>
          <a:r>
            <a:rPr lang="es-ES" sz="2000" b="1" kern="1200" dirty="0"/>
            <a:t>(1Co</a:t>
          </a:r>
          <a:r>
            <a:rPr lang="ro-RO" sz="2000" b="1" kern="1200" dirty="0"/>
            <a:t>r</a:t>
          </a:r>
          <a:r>
            <a:rPr lang="es-ES" sz="2000" b="1" kern="1200" dirty="0"/>
            <a:t>. 15:17b)</a:t>
          </a:r>
          <a:endParaRPr lang="es-ES" sz="2000" kern="1200" dirty="0"/>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err="1">
              <a:solidFill>
                <a:schemeClr val="bg1"/>
              </a:solidFill>
              <a:effectLst>
                <a:outerShdw blurRad="38100" dist="38100" dir="2700000" algn="tl">
                  <a:srgbClr val="000000">
                    <a:alpha val="43137"/>
                  </a:srgbClr>
                </a:outerShdw>
              </a:effectLst>
            </a:rPr>
            <a:t>Cei</a:t>
          </a:r>
          <a:r>
            <a:rPr lang="fr-FR" sz="2000" b="1" kern="1200" dirty="0">
              <a:solidFill>
                <a:schemeClr val="bg1"/>
              </a:solidFill>
              <a:effectLst>
                <a:outerShdw blurRad="38100" dist="38100" dir="2700000" algn="tl">
                  <a:srgbClr val="000000">
                    <a:alpha val="43137"/>
                  </a:srgbClr>
                </a:outerShdw>
              </a:effectLst>
            </a:rPr>
            <a:t> care au murit nu se vor mai </a:t>
          </a:r>
          <a:r>
            <a:rPr lang="fr-FR" sz="2000" b="1" kern="1200" dirty="0" err="1">
              <a:solidFill>
                <a:schemeClr val="bg1"/>
              </a:solidFill>
              <a:effectLst>
                <a:outerShdw blurRad="38100" dist="38100" dir="2700000" algn="tl">
                  <a:srgbClr val="000000">
                    <a:alpha val="43137"/>
                  </a:srgbClr>
                </a:outerShdw>
              </a:effectLst>
            </a:rPr>
            <a:t>întoarce</a:t>
          </a:r>
          <a:r>
            <a:rPr lang="fr-FR" sz="2000" b="1" kern="1200" dirty="0">
              <a:solidFill>
                <a:schemeClr val="bg1"/>
              </a:solidFill>
              <a:effectLst>
                <a:outerShdw blurRad="38100" dist="38100" dir="2700000" algn="tl">
                  <a:srgbClr val="000000">
                    <a:alpha val="43137"/>
                  </a:srgbClr>
                </a:outerShdw>
              </a:effectLst>
            </a:rPr>
            <a:t> </a:t>
          </a:r>
          <a:r>
            <a:rPr lang="fr-FR" sz="2000" b="1" kern="1200" dirty="0" err="1">
              <a:solidFill>
                <a:schemeClr val="bg1"/>
              </a:solidFill>
              <a:effectLst>
                <a:outerShdw blurRad="38100" dist="38100" dir="2700000" algn="tl">
                  <a:srgbClr val="000000">
                    <a:alpha val="43137"/>
                  </a:srgbClr>
                </a:outerShdw>
              </a:effectLst>
            </a:rPr>
            <a:t>niciodată</a:t>
          </a:r>
          <a:r>
            <a:rPr lang="fr-FR" sz="2000" b="1" kern="1200" dirty="0">
              <a:solidFill>
                <a:schemeClr val="bg1"/>
              </a:solidFill>
              <a:effectLst>
                <a:outerShdw blurRad="38100" dist="38100" dir="2700000" algn="tl">
                  <a:srgbClr val="000000">
                    <a:alpha val="43137"/>
                  </a:srgbClr>
                </a:outerShdw>
              </a:effectLst>
            </a:rPr>
            <a:t> la </a:t>
          </a:r>
          <a:r>
            <a:rPr lang="fr-FR" sz="2000" b="1" kern="1200" dirty="0" err="1">
              <a:solidFill>
                <a:schemeClr val="bg1"/>
              </a:solidFill>
              <a:effectLst>
                <a:outerShdw blurRad="38100" dist="38100" dir="2700000" algn="tl">
                  <a:srgbClr val="000000">
                    <a:alpha val="43137"/>
                  </a:srgbClr>
                </a:outerShdw>
              </a:effectLst>
            </a:rPr>
            <a:t>viață</a:t>
          </a:r>
          <a:r>
            <a:rPr lang="fr-FR" sz="2000" b="1" kern="1200" dirty="0">
              <a:solidFill>
                <a:schemeClr val="bg1"/>
              </a:solidFill>
              <a:effectLst>
                <a:outerShdw blurRad="38100" dist="38100" dir="2700000" algn="tl">
                  <a:srgbClr val="000000">
                    <a:alpha val="43137"/>
                  </a:srgbClr>
                </a:outerShdw>
              </a:effectLst>
            </a:rPr>
            <a:t>.</a:t>
          </a:r>
          <a:r>
            <a:rPr lang="es-ES" sz="2000" b="1" kern="1200" dirty="0">
              <a:solidFill>
                <a:schemeClr val="bg1"/>
              </a:solidFill>
              <a:effectLst>
                <a:outerShdw blurRad="38100" dist="38100" dir="2700000" algn="tl">
                  <a:srgbClr val="000000">
                    <a:alpha val="43137"/>
                  </a:srgbClr>
                </a:outerShdw>
              </a:effectLst>
            </a:rPr>
            <a:t>(1Co</a:t>
          </a:r>
          <a:r>
            <a:rPr lang="ro-RO" sz="2000" b="1" kern="1200" dirty="0">
              <a:solidFill>
                <a:schemeClr val="bg1"/>
              </a:solidFill>
              <a:effectLst>
                <a:outerShdw blurRad="38100" dist="38100" dir="2700000" algn="tl">
                  <a:srgbClr val="000000">
                    <a:alpha val="43137"/>
                  </a:srgbClr>
                </a:outerShdw>
              </a:effectLst>
            </a:rPr>
            <a:t>r</a:t>
          </a:r>
          <a:r>
            <a:rPr lang="es-ES" sz="2000" b="1" kern="1200" dirty="0">
              <a:solidFill>
                <a:schemeClr val="bg1"/>
              </a:solidFill>
              <a:effectLst>
                <a:outerShdw blurRad="38100" dist="38100" dir="2700000" algn="tl">
                  <a:srgbClr val="000000">
                    <a:alpha val="43137"/>
                  </a:srgbClr>
                </a:outerShdw>
              </a:effectLst>
            </a:rPr>
            <a:t>. 15:18)</a:t>
          </a:r>
          <a:endParaRPr lang="es-ES" sz="2000" kern="1200" dirty="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s-ES" sz="1800" b="1" kern="1200" dirty="0"/>
            <a:t>1Co</a:t>
          </a:r>
          <a:r>
            <a:rPr lang="ro-RO" sz="1800" b="1" kern="1200" dirty="0"/>
            <a:t>r</a:t>
          </a:r>
          <a:r>
            <a:rPr lang="es-ES" sz="1800" b="1" kern="1200" dirty="0"/>
            <a:t>. 15:30-32</a:t>
          </a:r>
          <a:endParaRPr lang="es-ES" sz="1800" kern="120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ro-RO" sz="2000" b="1" kern="1200" dirty="0"/>
            <a:t>Merită să predicăm Evanghelia, chiar dacă aceasta implică suferință sau pericol.</a:t>
          </a:r>
          <a:endParaRPr lang="es-ES" sz="2000" kern="120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s-ES" sz="1800" b="1" kern="1200" dirty="0"/>
            <a:t>1Co</a:t>
          </a:r>
          <a:r>
            <a:rPr lang="ro-RO" sz="1800" b="1" kern="1200" dirty="0"/>
            <a:t>r</a:t>
          </a:r>
          <a:r>
            <a:rPr lang="es-ES" sz="1800" b="1" kern="1200" dirty="0"/>
            <a:t>. 15:33-34</a:t>
          </a:r>
          <a:endParaRPr lang="es-ES" sz="1800" kern="120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ro-RO" sz="2000" b="1" kern="1200" dirty="0"/>
            <a:t>Merită să trăiești o viață în conformitate cu principiile biblice.</a:t>
          </a:r>
          <a:endParaRPr lang="es-ES" sz="2000" kern="1200" dirty="0"/>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Corpuri vegetale</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(1Co</a:t>
          </a:r>
          <a:r>
            <a:rPr lang="ro-RO" sz="2000" b="1" kern="1200" dirty="0">
              <a:effectLst>
                <a:outerShdw blurRad="38100" dist="38100" dir="2700000" algn="tl">
                  <a:srgbClr val="000000">
                    <a:alpha val="43137"/>
                  </a:srgbClr>
                </a:outerShdw>
              </a:effectLst>
            </a:rPr>
            <a:t>r</a:t>
          </a:r>
          <a:r>
            <a:rPr lang="es-ES" sz="2000" b="1" kern="1200" dirty="0">
              <a:effectLst>
                <a:outerShdw blurRad="38100" dist="38100" dir="2700000" algn="tl">
                  <a:srgbClr val="000000">
                    <a:alpha val="43137"/>
                  </a:srgbClr>
                </a:outerShdw>
              </a:effectLst>
            </a:rPr>
            <a:t>. 15:35-38)</a:t>
          </a: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Se seamănă sămânța</a:t>
          </a:r>
          <a:endParaRPr lang="es-ES" sz="2000" b="1" kern="1200" dirty="0"/>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Se recoltează o cereală</a:t>
          </a:r>
          <a:endParaRPr lang="es-ES" sz="2000" b="1" kern="1200" dirty="0"/>
        </a:p>
      </dsp:txBody>
      <dsp:txXfrm>
        <a:off x="1224438" y="2089080"/>
        <a:ext cx="1626436" cy="776610"/>
      </dsp:txXfrm>
    </dsp:sp>
    <dsp:sp modelId="{6DB5249E-54A5-4E4D-B91C-22C0EA6AC01F}">
      <dsp:nvSpPr>
        <dsp:cNvPr id="0" name=""/>
        <dsp:cNvSpPr/>
      </dsp:nvSpPr>
      <dsp:spPr>
        <a:xfrm>
          <a:off x="960741" y="827520"/>
          <a:ext cx="239535" cy="3126181"/>
        </a:xfrm>
        <a:custGeom>
          <a:avLst/>
          <a:gdLst/>
          <a:ahLst/>
          <a:cxnLst/>
          <a:rect l="0" t="0" r="0" b="0"/>
          <a:pathLst>
            <a:path>
              <a:moveTo>
                <a:pt x="0" y="0"/>
              </a:moveTo>
              <a:lnTo>
                <a:pt x="0" y="3126181"/>
              </a:lnTo>
              <a:lnTo>
                <a:pt x="239535" y="3126181"/>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7152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Dumnezeu dă fiecărei plante corpul pe care El îl dorește.</a:t>
          </a:r>
          <a:endParaRPr lang="es-ES" sz="2000" b="1" kern="1200" dirty="0"/>
        </a:p>
      </dsp:txBody>
      <dsp:txXfrm>
        <a:off x="1249329" y="3145137"/>
        <a:ext cx="1576654" cy="1617128"/>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Corpuri fizice</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(1Co</a:t>
          </a: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r</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Trup omenesc</a:t>
          </a:r>
          <a:endParaRPr lang="es-ES" sz="2000" b="1" kern="1200" dirty="0"/>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Trup de animal</a:t>
          </a:r>
          <a:endParaRPr lang="es-ES" sz="2000" b="1" kern="1200" dirty="0"/>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Trup de pește</a:t>
          </a:r>
          <a:endParaRPr lang="es-ES" sz="2000" b="1" kern="1200" dirty="0"/>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Trup de pasăre</a:t>
          </a:r>
          <a:endParaRPr lang="es-ES" sz="2000" b="1" kern="1200" dirty="0"/>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Corpuri cerești</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(1Co</a:t>
          </a:r>
          <a:r>
            <a:rPr lang="ro-RO" sz="2000" b="1" kern="1200" dirty="0">
              <a:effectLst>
                <a:outerShdw blurRad="38100" dist="38100" dir="2700000" algn="tl">
                  <a:srgbClr val="000000">
                    <a:alpha val="43137"/>
                  </a:srgbClr>
                </a:outerShdw>
              </a:effectLst>
            </a:rPr>
            <a:t>r</a:t>
          </a:r>
          <a:r>
            <a:rPr lang="es-ES" sz="2000" b="1" kern="1200" dirty="0">
              <a:effectLst>
                <a:outerShdw blurRad="38100" dist="38100" dir="2700000" algn="tl">
                  <a:srgbClr val="000000">
                    <a:alpha val="43137"/>
                  </a:srgbClr>
                </a:outerShdw>
              </a:effectLst>
            </a:rPr>
            <a:t>. 15:40-41)</a:t>
          </a: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Strălucirea soarelui</a:t>
          </a:r>
          <a:endParaRPr lang="es-ES" sz="2000" b="1" kern="1200" dirty="0"/>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Strălucirea lunii</a:t>
          </a:r>
          <a:endParaRPr lang="es-ES" sz="2000" b="1" kern="1200" dirty="0"/>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Strălucirea stelelor</a:t>
          </a:r>
          <a:endParaRPr lang="es-ES" sz="2000" b="1" kern="1200" dirty="0"/>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t>Fiecare cu strălucirea sa</a:t>
          </a:r>
          <a:endParaRPr lang="es-ES" sz="2000" b="1" kern="1200" dirty="0"/>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ro-RO" sz="2800" b="1" kern="1200" dirty="0"/>
            <a:t>Trupul </a:t>
          </a:r>
          <a:r>
            <a:rPr lang="ro-RO" sz="2800" b="1" kern="1200" dirty="0" err="1"/>
            <a:t>acual</a:t>
          </a:r>
          <a:endParaRPr lang="es-ES" sz="2800" b="1" kern="1200" dirty="0"/>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Terestru</a:t>
          </a:r>
          <a:endParaRPr lang="es-ES" sz="2000" b="1" kern="1200" dirty="0">
            <a:effectLst>
              <a:outerShdw blurRad="38100" dist="38100" dir="2700000" algn="tl">
                <a:srgbClr val="000000">
                  <a:alpha val="43137"/>
                </a:srgbClr>
              </a:outerShdw>
            </a:effectLst>
          </a:endParaRP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Trecător </a:t>
          </a:r>
          <a:endParaRPr lang="es-ES" sz="2000" b="1" kern="1200" dirty="0">
            <a:effectLst>
              <a:outerShdw blurRad="38100" dist="38100" dir="2700000" algn="tl">
                <a:srgbClr val="000000">
                  <a:alpha val="43137"/>
                </a:srgbClr>
              </a:outerShdw>
            </a:effectLst>
          </a:endParaRP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Slab</a:t>
          </a:r>
          <a:endParaRPr lang="es-ES" sz="2000" b="1" kern="1200" dirty="0">
            <a:effectLst>
              <a:outerShdw blurRad="38100" dist="38100" dir="2700000" algn="tl">
                <a:srgbClr val="000000">
                  <a:alpha val="43137"/>
                </a:srgbClr>
              </a:outerShdw>
            </a:effectLst>
          </a:endParaRP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Natural</a:t>
          </a:r>
          <a:endParaRPr lang="es-ES" sz="2000" b="1" kern="1200" dirty="0">
            <a:effectLst>
              <a:outerShdw blurRad="38100" dist="38100" dir="2700000" algn="tl">
                <a:srgbClr val="000000">
                  <a:alpha val="43137"/>
                </a:srgbClr>
              </a:outerShdw>
            </a:effectLst>
          </a:endParaRP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ro-RO" sz="2800" b="1" kern="1200" dirty="0"/>
            <a:t>Trupul înviat</a:t>
          </a:r>
          <a:endParaRPr lang="es-ES" sz="2800" b="1" kern="1200" dirty="0"/>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Ceresc</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Netrecător</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Puternic</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S</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piritual</a:t>
          </a: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18/08/2026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15:14 - G2756 - </a:t>
            </a:r>
            <a:r>
              <a:rPr lang="el-GR" dirty="0"/>
              <a:t>κενός – </a:t>
            </a:r>
            <a:r>
              <a:rPr lang="es-ES" dirty="0" err="1"/>
              <a:t>kenós</a:t>
            </a:r>
            <a:endParaRPr lang="es-ES" dirty="0"/>
          </a:p>
          <a:p>
            <a:r>
              <a:rPr lang="es-ES" dirty="0"/>
              <a:t>Definición: </a:t>
            </a:r>
            <a:r>
              <a:rPr lang="es-ES" dirty="0" err="1"/>
              <a:t>vacío</a:t>
            </a:r>
            <a:r>
              <a:rPr lang="es-ES" dirty="0"/>
              <a:t> </a:t>
            </a:r>
            <a:r>
              <a:rPr lang="es-ES"/>
              <a:t>(literal </a:t>
            </a:r>
            <a:r>
              <a:rPr lang="es-ES" dirty="0"/>
              <a:t>o figuradamente)</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15:17 - G3152 - μάτα</a:t>
            </a:r>
            <a:r>
              <a:rPr lang="es-ES" dirty="0" err="1"/>
              <a:t>ιος</a:t>
            </a:r>
            <a:r>
              <a:rPr lang="es-ES" dirty="0"/>
              <a:t> – </a:t>
            </a:r>
            <a:r>
              <a:rPr lang="es-ES" dirty="0" err="1"/>
              <a:t>mátaios</a:t>
            </a:r>
            <a:endParaRPr lang="es-ES" dirty="0"/>
          </a:p>
          <a:p>
            <a:r>
              <a:rPr lang="es-ES" dirty="0"/>
              <a:t>Definición: vacío, es decir (literalmente) inútil</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18/08/2026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18/08/2026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18/08/2026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18/08/2026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18/08/2026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18/08/2026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18/08/2026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18/08/2026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18/08/2026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18/08/2026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18/08/2026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18/08/2026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g"/></Relationships>
</file>

<file path=ppt/slides/_rels/slide1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ro-RO" sz="4000" b="1" dirty="0">
                <a:ln/>
                <a:solidFill>
                  <a:schemeClr val="bg2"/>
                </a:solidFill>
              </a:rPr>
              <a:t>PUTEREA ÎNVIERII LUI HRISTOS</a:t>
            </a:r>
            <a:endParaRPr lang="es-ES" sz="4000" b="1" dirty="0">
              <a:ln/>
              <a:solidFill>
                <a:schemeClr val="bg2"/>
              </a:solidFill>
            </a:endParaRP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3079561" cy="338554"/>
          </a:xfrm>
          <a:prstGeom prst="rect">
            <a:avLst/>
          </a:prstGeom>
          <a:noFill/>
        </p:spPr>
        <p:txBody>
          <a:bodyPr wrap="none" rtlCol="0">
            <a:spAutoFit/>
          </a:bodyPr>
          <a:lstStyle/>
          <a:p>
            <a:r>
              <a:rPr lang="ro-RO" sz="1600" b="1" dirty="0">
                <a:solidFill>
                  <a:srgbClr val="FAD5B0"/>
                </a:solidFill>
                <a:effectLst>
                  <a:outerShdw blurRad="38100" dist="38100" dir="2700000" algn="tl">
                    <a:srgbClr val="000000">
                      <a:alpha val="43137"/>
                    </a:srgbClr>
                  </a:outerShdw>
                </a:effectLst>
              </a:rPr>
              <a:t>Studiul</a:t>
            </a:r>
            <a:r>
              <a:rPr lang="es-ES" sz="1600" b="1" dirty="0">
                <a:solidFill>
                  <a:srgbClr val="FAD5B0"/>
                </a:solidFill>
                <a:effectLst>
                  <a:outerShdw blurRad="38100" dist="38100" dir="2700000" algn="tl">
                    <a:srgbClr val="000000">
                      <a:alpha val="43137"/>
                    </a:srgbClr>
                  </a:outerShdw>
                </a:effectLst>
              </a:rPr>
              <a:t> 8 </a:t>
            </a:r>
            <a:r>
              <a:rPr lang="ro-RO" sz="1600" b="1" dirty="0">
                <a:solidFill>
                  <a:srgbClr val="FAD5B0"/>
                </a:solidFill>
                <a:effectLst>
                  <a:outerShdw blurRad="38100" dist="38100" dir="2700000" algn="tl">
                    <a:srgbClr val="000000">
                      <a:alpha val="43137"/>
                    </a:srgbClr>
                  </a:outerShdw>
                </a:effectLst>
              </a:rPr>
              <a:t>pentru </a:t>
            </a:r>
            <a:r>
              <a:rPr lang="es-ES" sz="1600" b="1" dirty="0">
                <a:solidFill>
                  <a:srgbClr val="FAD5B0"/>
                </a:solidFill>
                <a:effectLst>
                  <a:outerShdw blurRad="38100" dist="38100" dir="2700000" algn="tl">
                    <a:srgbClr val="000000">
                      <a:alpha val="43137"/>
                    </a:srgbClr>
                  </a:outerShdw>
                </a:effectLst>
              </a:rPr>
              <a:t>22 </a:t>
            </a:r>
            <a:r>
              <a:rPr lang="ro-RO" sz="1600" b="1" dirty="0">
                <a:solidFill>
                  <a:srgbClr val="FAD5B0"/>
                </a:solidFill>
                <a:effectLst>
                  <a:outerShdw blurRad="38100" dist="38100" dir="2700000" algn="tl">
                    <a:srgbClr val="000000">
                      <a:alpha val="43137"/>
                    </a:srgbClr>
                  </a:outerShdw>
                </a:effectLst>
              </a:rPr>
              <a:t>august </a:t>
            </a:r>
            <a:r>
              <a:rPr lang="es-ES" sz="1600" b="1" dirty="0">
                <a:solidFill>
                  <a:srgbClr val="FAD5B0"/>
                </a:solidFill>
                <a:effectLst>
                  <a:outerShdw blurRad="38100" dist="38100" dir="2700000" algn="tl">
                    <a:srgbClr val="000000">
                      <a:alpha val="43137"/>
                    </a:srgbClr>
                  </a:outerShdw>
                </a:effectLst>
              </a:rPr>
              <a:t>2026</a:t>
            </a: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ro-RO" sz="4400" b="1" dirty="0">
                <a:ln/>
                <a:solidFill>
                  <a:schemeClr val="accent4">
                    <a:lumMod val="75000"/>
                  </a:schemeClr>
                </a:solidFill>
              </a:rPr>
              <a:t>CU CE CORP VOM ÎNVIA?</a:t>
            </a:r>
            <a:endParaRPr lang="es-ES" sz="4400" b="1" dirty="0">
              <a:ln/>
              <a:solidFill>
                <a:schemeClr val="accent4">
                  <a:lumMod val="75000"/>
                </a:schemeClr>
              </a:solidFill>
            </a:endParaRP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369332"/>
          </a:xfrm>
          <a:prstGeom prst="rect">
            <a:avLst/>
          </a:prstGeom>
          <a:noFill/>
        </p:spPr>
        <p:txBody>
          <a:bodyPr wrap="square">
            <a:spAutoFit/>
          </a:bodyPr>
          <a:lstStyle/>
          <a:p>
            <a:pPr algn="ctr"/>
            <a:r>
              <a:rPr lang="es-E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“Aşa este şi învierea morţilor. Trupul este semănat în putrezire, şi învie în neputrezire” </a:t>
            </a:r>
            <a:r>
              <a:rPr lang="es-ES"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 Corint</a:t>
            </a:r>
            <a:r>
              <a:rPr lang="ro-RO" sz="1400"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eni</a:t>
            </a:r>
            <a:r>
              <a:rPr lang="es-ES"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15:42)</a:t>
            </a: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1870217385"/>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es-ES" sz="2000" b="1" dirty="0"/>
              <a:t>Analogii despre trupul înviat:</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399005"/>
            <a:ext cx="5058162" cy="681321"/>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S" sz="2000" b="1" dirty="0">
                <a:solidFill>
                  <a:schemeClr val="tx1"/>
                </a:solidFill>
              </a:rPr>
              <a:t>Care este diferența dintre trupul actual și cel înviat? (1 Cor. 15:42-44)</a:t>
            </a:r>
            <a:endParaRPr lang="es-ES" sz="2000" b="1" kern="1200" dirty="0">
              <a:solidFill>
                <a:schemeClr val="tx1"/>
              </a:solidFill>
            </a:endParaRP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631216"/>
          </a:xfrm>
          <a:prstGeom prst="rect">
            <a:avLst/>
          </a:prstGeom>
          <a:noFill/>
        </p:spPr>
        <p:txBody>
          <a:bodyPr wrap="square" rtlCol="0">
            <a:spAutoFit/>
          </a:bodyPr>
          <a:lstStyle/>
          <a:p>
            <a:pPr>
              <a:spcBef>
                <a:spcPts val="600"/>
              </a:spcBef>
            </a:pPr>
            <a:r>
              <a:rPr lang="es-ES" sz="2000" b="1" dirty="0"/>
              <a:t>Adam a avut un trup pământesc, al doilea Adam [Isus] unul ceresc. La înviere, trupul nostru va fi transformat după asemănarea trupului lui Hristos, adică nestricăcios, glorios, puternic, spiritual, ceresc (1 Corinteni 15:45-49).</a:t>
            </a: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3650319603"/>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ro-RO" sz="4400" b="1" dirty="0">
                <a:ln/>
                <a:solidFill>
                  <a:schemeClr val="accent4">
                    <a:lumMod val="75000"/>
                  </a:schemeClr>
                </a:solidFill>
              </a:rPr>
              <a:t>CU CE TRUP VOM ÎNVIA?</a:t>
            </a:r>
            <a:endParaRPr lang="es-ES" sz="4400" b="1" dirty="0">
              <a:ln/>
              <a:solidFill>
                <a:schemeClr val="accent4">
                  <a:lumMod val="75000"/>
                </a:schemeClr>
              </a:solidFill>
            </a:endParaRPr>
          </a:p>
        </p:txBody>
      </p:sp>
      <p:sp>
        <p:nvSpPr>
          <p:cNvPr id="19" name="CuadroTexto 18">
            <a:extLst>
              <a:ext uri="{FF2B5EF4-FFF2-40B4-BE49-F238E27FC236}">
                <a16:creationId xmlns:a16="http://schemas.microsoft.com/office/drawing/2014/main" id="{E9961501-0E52-5A03-4DDA-B417BA69FAB3}"/>
              </a:ext>
            </a:extLst>
          </p:cNvPr>
          <p:cNvSpPr txBox="1"/>
          <p:nvPr/>
        </p:nvSpPr>
        <p:spPr>
          <a:xfrm>
            <a:off x="166686" y="712291"/>
            <a:ext cx="11858625" cy="369332"/>
          </a:xfrm>
          <a:prstGeom prst="rect">
            <a:avLst/>
          </a:prstGeom>
          <a:noFill/>
        </p:spPr>
        <p:txBody>
          <a:bodyPr wrap="square">
            <a:spAutoFit/>
          </a:bodyPr>
          <a:lstStyle/>
          <a:p>
            <a:pPr algn="ctr"/>
            <a:r>
              <a:rPr lang="es-E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“Aşa este şi învierea morţilor. Trupul este semănat în putrezire, şi învie în neputrezire” </a:t>
            </a:r>
            <a:r>
              <a:rPr lang="es-ES"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 Corint</a:t>
            </a:r>
            <a:r>
              <a:rPr lang="ro-RO" sz="1400"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eni</a:t>
            </a:r>
            <a:r>
              <a:rPr lang="es-ES"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ro-RO" sz="4400" b="1" spc="600" dirty="0">
                <a:ln w="6600">
                  <a:solidFill>
                    <a:schemeClr val="accent2"/>
                  </a:solidFill>
                  <a:prstDash val="solid"/>
                </a:ln>
                <a:solidFill>
                  <a:srgbClr val="FFFFFF"/>
                </a:solidFill>
                <a:effectLst>
                  <a:outerShdw dist="38100" dir="2700000" algn="tl" rotWithShape="0">
                    <a:schemeClr val="accent2"/>
                  </a:outerShdw>
                </a:effectLst>
              </a:rPr>
              <a:t>CÂND VOM ÎNVIA?</a:t>
            </a:r>
            <a:endParaRPr lang="es-ES" sz="4400" b="1" spc="60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369332"/>
          </a:xfrm>
          <a:prstGeom prst="rect">
            <a:avLst/>
          </a:prstGeom>
          <a:noFill/>
        </p:spPr>
        <p:txBody>
          <a:bodyPr wrap="square">
            <a:spAutoFit/>
          </a:bodyPr>
          <a:lstStyle/>
          <a:p>
            <a:pPr algn="ctr"/>
            <a:r>
              <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“Iată, vă spun o taină: nu vom adormi toţi, dar toţi vom fi schimbaţi” </a:t>
            </a:r>
            <a:r>
              <a:rPr lang="es-ES"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 Corint</a:t>
            </a:r>
            <a:r>
              <a:rPr lang="ro-RO" sz="14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eni</a:t>
            </a:r>
            <a:r>
              <a:rPr lang="es-ES"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15:51)</a:t>
            </a:r>
            <a:endPar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323439"/>
          </a:xfrm>
          <a:prstGeom prst="rect">
            <a:avLst/>
          </a:prstGeom>
          <a:noFill/>
        </p:spPr>
        <p:txBody>
          <a:bodyPr wrap="square" rtlCol="0">
            <a:spAutoFit/>
          </a:bodyPr>
          <a:lstStyle/>
          <a:p>
            <a:pPr>
              <a:spcBef>
                <a:spcPts val="600"/>
              </a:spcBef>
            </a:pPr>
            <a:r>
              <a:rPr lang="es-ES" sz="2000" b="1" dirty="0"/>
              <a:t>Înainte de a stabili momentul învierii și ce se va întâmpla cu trupurile noastre atunci, Pavel afirmă că „carnea și sângele nu pot moșteni Împărăția lui Dumnezeu” (1 Corinteni 15:50). Înseamnă aceasta că nu vom avea un trup fizic după înviere?</a:t>
            </a: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11413" y="4436472"/>
            <a:ext cx="7009620" cy="1015663"/>
          </a:xfrm>
          <a:prstGeom prst="rect">
            <a:avLst/>
          </a:prstGeom>
          <a:noFill/>
        </p:spPr>
        <p:txBody>
          <a:bodyPr wrap="square">
            <a:spAutoFit/>
          </a:bodyPr>
          <a:lstStyle/>
          <a:p>
            <a:pPr>
              <a:spcBef>
                <a:spcPts val="600"/>
              </a:spcBef>
            </a:pPr>
            <a:r>
              <a:rPr lang="es-ES" sz="2000" b="1" dirty="0"/>
              <a:t>La a Doua Venire, trupul </a:t>
            </a:r>
            <a:r>
              <a:rPr lang="ro-RO" sz="2000" b="1" dirty="0"/>
              <a:t>degradat</a:t>
            </a:r>
            <a:r>
              <a:rPr lang="es-ES" sz="2000" b="1" dirty="0"/>
              <a:t> va fi transformat într-un trup nestricăcios, asemenea trupului cu care a înviat Isus (1 Corinteni 15:51-55; Luca 24:36-40).</a:t>
            </a:r>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726940"/>
            <a:ext cx="8179484" cy="1631216"/>
          </a:xfrm>
          <a:prstGeom prst="rect">
            <a:avLst/>
          </a:prstGeom>
          <a:noFill/>
        </p:spPr>
        <p:txBody>
          <a:bodyPr wrap="square">
            <a:spAutoFit/>
          </a:bodyPr>
          <a:lstStyle/>
          <a:p>
            <a:pPr lvl="0">
              <a:spcBef>
                <a:spcPts val="600"/>
              </a:spcBef>
              <a:defRPr/>
            </a:pPr>
            <a:r>
              <a:rPr lang="es-ES" sz="2000" b="1" dirty="0">
                <a:solidFill>
                  <a:prstClr val="black"/>
                </a:solidFill>
              </a:rPr>
              <a:t>Expresia „carne și sânge” este întotdeauna folosită ca sinonim pentru „persoană” (Matei 16:17; Galateni 1:16; Efeseni 6:12; Evrei 2:14). Pavel face aici o paralelă: locuitori ai Pământului = stricăciune; locuitori ai Cerului = nestricăciune. Aici avem un trup care se descompune și, prin urmare, nu-l putem duce în Cer.</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690C88CC-1110-BFE8-04B1-C2B0B7D2E8EF}"/>
              </a:ext>
            </a:extLst>
          </p:cNvPr>
          <p:cNvSpPr txBox="1"/>
          <p:nvPr/>
        </p:nvSpPr>
        <p:spPr>
          <a:xfrm>
            <a:off x="95693" y="5452135"/>
            <a:ext cx="7009620" cy="1015663"/>
          </a:xfrm>
          <a:prstGeom prst="rect">
            <a:avLst/>
          </a:prstGeom>
          <a:noFill/>
        </p:spPr>
        <p:txBody>
          <a:bodyPr wrap="square">
            <a:spAutoFit/>
          </a:bodyPr>
          <a:lstStyle/>
          <a:p>
            <a:pPr lvl="0">
              <a:spcBef>
                <a:spcPts val="600"/>
              </a:spcBef>
              <a:defRPr/>
            </a:pPr>
            <a:r>
              <a:rPr lang="es-ES" sz="2000" b="1" dirty="0">
                <a:solidFill>
                  <a:prstClr val="black"/>
                </a:solidFill>
              </a:rPr>
              <a:t>Pentru cei care dorm în Isus, va fi ca și cum ar fi trecut doar o clipă. Acum o secundă au simțit frigul morții, acum deja Îl văd pe Isus venind (1 Corinteni 15:52).</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368595" y="1603882"/>
            <a:ext cx="11823405" cy="3046988"/>
          </a:xfrm>
          <a:prstGeom prst="rect">
            <a:avLst/>
          </a:prstGeom>
          <a:noFill/>
        </p:spPr>
        <p:txBody>
          <a:bodyPr wrap="square">
            <a:spAutoFit/>
          </a:bodyPr>
          <a:lstStyle/>
          <a:p>
            <a:pPr>
              <a:spcBef>
                <a:spcPts val="600"/>
              </a:spcBef>
            </a:pPr>
            <a:r>
              <a:rPr lang="es-ES" sz="2400" b="1" dirty="0">
                <a:latin typeface="Constantia" panose="02030602050306030303" pitchFamily="18" charset="0"/>
              </a:rPr>
              <a:t>“Învierea lui Isus a fost o mostră a învierii finale a tuturor celor care dorm în El. Trupul înviat al Mântuitorului, comportamentul Său, glasul Său, toate le erau familiare urmașilor Săi. În același fel vor învia cei care dorm în Isus. Îi vom recunoaște pe prietenii noștri așa cum L-au recunoscut ucenicii pe Isus. Chiar dacă s-ar putea să fi fost diformi, bolnavi sau desfigurați în această viață muritoare, totuși, în trupul lor înviat și glorificat, identitatea lor individuală va fi perfect păstrată și, în fețele ce vor radia de lumina care strălucește de pe fața lui Isus, vom recunoaște trăsăturile celor pe care îi iubim.”</a:t>
            </a:r>
          </a:p>
        </p:txBody>
      </p:sp>
      <p:sp>
        <p:nvSpPr>
          <p:cNvPr id="4" name="CuadroTexto 3">
            <a:extLst>
              <a:ext uri="{FF2B5EF4-FFF2-40B4-BE49-F238E27FC236}">
                <a16:creationId xmlns:a16="http://schemas.microsoft.com/office/drawing/2014/main" id="{C7BBFF4E-79D5-24EF-B659-AB1135505160}"/>
              </a:ext>
            </a:extLst>
          </p:cNvPr>
          <p:cNvSpPr txBox="1"/>
          <p:nvPr/>
        </p:nvSpPr>
        <p:spPr>
          <a:xfrm>
            <a:off x="8769337" y="669852"/>
            <a:ext cx="3323859" cy="338554"/>
          </a:xfrm>
          <a:prstGeom prst="rect">
            <a:avLst/>
          </a:prstGeom>
          <a:noFill/>
        </p:spPr>
        <p:txBody>
          <a:bodyPr wrap="none" rtlCol="0">
            <a:spAutoFit/>
          </a:bodyPr>
          <a:lstStyle/>
          <a:p>
            <a:pPr algn="r"/>
            <a:r>
              <a:rPr lang="es-ES" sz="1600" b="1" dirty="0"/>
              <a:t>E. G. W. (</a:t>
            </a:r>
            <a:r>
              <a:rPr lang="en-US" sz="1600" b="1" dirty="0"/>
              <a:t>The Faith I Live By, p. 180</a:t>
            </a:r>
            <a:r>
              <a:rPr lang="es-ES" sz="1600" b="1" dirty="0"/>
              <a:t>)</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«Şi, dacă n-a înviat Hristos, atunci propovăduirea noastră este zadarnică, şi zadarnică este şi credinţa voastră.. [...] Şi, dacă n-a înviat Hristos, credinţa voastră este zadarnică, voi sunteţi încă în păcatele voastre» </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 Corint</a:t>
            </a:r>
            <a:r>
              <a:rPr kumimoji="0" lang="ro-RO" sz="18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eni</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15:14, 17)</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57660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3954662221"/>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015663"/>
          </a:xfrm>
          <a:prstGeom prst="rect">
            <a:avLst/>
          </a:prstGeom>
          <a:noFill/>
        </p:spPr>
        <p:txBody>
          <a:bodyPr wrap="square" rtlCol="0">
            <a:spAutoFit/>
          </a:bodyPr>
          <a:lstStyle/>
          <a:p>
            <a:pPr>
              <a:spcBef>
                <a:spcPts val="600"/>
              </a:spcBef>
            </a:pPr>
            <a:r>
              <a:rPr lang="es-ES" sz="2000" b="1" dirty="0"/>
              <a:t>Conform filosofiei grecești — bazată pe teoriile platonice — trupul, în esență rău, este doar închisoarea unui suflet nemuritor. Având în vedere această gândire, ce semnificație avea învierea trupului pentru greci sau romani?</a:t>
            </a: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120676"/>
            <a:ext cx="6893110" cy="1323439"/>
          </a:xfrm>
          <a:prstGeom prst="rect">
            <a:avLst/>
          </a:prstGeom>
          <a:noFill/>
        </p:spPr>
        <p:txBody>
          <a:bodyPr wrap="square">
            <a:spAutoFit/>
          </a:bodyPr>
          <a:lstStyle/>
          <a:p>
            <a:pPr>
              <a:spcBef>
                <a:spcPts val="600"/>
              </a:spcBef>
            </a:pPr>
            <a:r>
              <a:rPr lang="es-ES" sz="2000" b="1" dirty="0"/>
              <a:t>Din acest motiv, o parte a bisericii din Corint a respins existența învierii. Pavel abordează această problemă în capitolul cincisprezece al primei sale scrisori către Corinteni.</a:t>
            </a: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1" y="2444115"/>
            <a:ext cx="6893109" cy="1015663"/>
          </a:xfrm>
          <a:prstGeom prst="rect">
            <a:avLst/>
          </a:prstGeom>
          <a:noFill/>
        </p:spPr>
        <p:txBody>
          <a:bodyPr wrap="square">
            <a:spAutoFit/>
          </a:bodyPr>
          <a:lstStyle/>
          <a:p>
            <a:pPr lvl="0">
              <a:spcBef>
                <a:spcPts val="600"/>
              </a:spcBef>
              <a:defRPr/>
            </a:pPr>
            <a:r>
              <a:rPr lang="es-ES" sz="2000" b="1" dirty="0">
                <a:solidFill>
                  <a:prstClr val="black"/>
                </a:solidFill>
              </a:rPr>
              <a:t>Nu este o chestiune banală. Învierea este strâns legată de mântuire. Dacă nu există înviere... care este rostul predicării Evangheliei?</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3479414"/>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ro-RO" sz="6000" b="1" dirty="0">
                <a:ln w="9525">
                  <a:solidFill>
                    <a:schemeClr val="bg1"/>
                  </a:solidFill>
                  <a:prstDash val="solid"/>
                </a:ln>
                <a:solidFill>
                  <a:srgbClr val="3D9D78"/>
                </a:solidFill>
                <a:effectLst>
                  <a:outerShdw blurRad="12700" dist="38100" dir="2700000" algn="tl" rotWithShape="0">
                    <a:schemeClr val="accent4"/>
                  </a:outerShdw>
                </a:effectLst>
              </a:rPr>
              <a:t>ÎNVIEREA </a:t>
            </a:r>
          </a:p>
          <a:p>
            <a:pPr algn="ctr">
              <a:lnSpc>
                <a:spcPts val="9000"/>
              </a:lnSpc>
            </a:pPr>
            <a:r>
              <a:rPr lang="ro-RO" sz="6000" b="1" dirty="0">
                <a:ln w="9525">
                  <a:solidFill>
                    <a:schemeClr val="bg1"/>
                  </a:solidFill>
                  <a:prstDash val="solid"/>
                </a:ln>
                <a:solidFill>
                  <a:srgbClr val="3D9D78"/>
                </a:solidFill>
                <a:effectLst>
                  <a:outerShdw blurRad="12700" dist="38100" dir="2700000" algn="tl" rotWithShape="0">
                    <a:schemeClr val="accent4"/>
                  </a:outerShdw>
                </a:effectLst>
              </a:rPr>
              <a:t>LUI</a:t>
            </a:r>
            <a:br>
              <a:rPr lang="es-ES" sz="6000" b="1" dirty="0">
                <a:ln w="9525">
                  <a:solidFill>
                    <a:schemeClr val="bg1"/>
                  </a:solidFill>
                  <a:prstDash val="solid"/>
                </a:ln>
                <a:solidFill>
                  <a:srgbClr val="CC3C99"/>
                </a:solidFill>
                <a:effectLst>
                  <a:outerShdw blurRad="12700" dist="38100" dir="2700000" algn="tl" rotWithShape="0">
                    <a:schemeClr val="accent4"/>
                  </a:outerShdw>
                </a:effectLst>
              </a:rPr>
            </a:br>
            <a:r>
              <a:rPr lang="ro-RO" sz="6000" b="1" dirty="0">
                <a:ln w="9525">
                  <a:solidFill>
                    <a:schemeClr val="bg1"/>
                  </a:solidFill>
                  <a:prstDash val="solid"/>
                </a:ln>
                <a:solidFill>
                  <a:srgbClr val="CC3C99"/>
                </a:solidFill>
                <a:effectLst>
                  <a:outerShdw blurRad="12700" dist="38100" dir="2700000" algn="tl" rotWithShape="0">
                    <a:schemeClr val="accent4"/>
                  </a:outerShdw>
                </a:effectLst>
              </a:rPr>
              <a:t>ISUS</a:t>
            </a:r>
            <a:endParaRPr lang="es-ES" sz="6000" b="1" dirty="0">
              <a:ln w="9525">
                <a:solidFill>
                  <a:schemeClr val="bg1"/>
                </a:solidFill>
                <a:prstDash val="solid"/>
              </a:ln>
              <a:solidFill>
                <a:srgbClr val="CC3C99"/>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it-IT"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A FOST ÎNVIEREA UN EVENIMENT ISTORIC?</a:t>
            </a:r>
            <a:endParaRPr lang="es-ES"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endParaRPr>
          </a:p>
        </p:txBody>
      </p:sp>
      <p:sp>
        <p:nvSpPr>
          <p:cNvPr id="5" name="CuadroTexto 4">
            <a:extLst>
              <a:ext uri="{FF2B5EF4-FFF2-40B4-BE49-F238E27FC236}">
                <a16:creationId xmlns:a16="http://schemas.microsoft.com/office/drawing/2014/main" id="{6053ACF8-9E2C-81C0-8C0D-C5DC02B09D78}"/>
              </a:ext>
            </a:extLst>
          </p:cNvPr>
          <p:cNvSpPr txBox="1"/>
          <p:nvPr/>
        </p:nvSpPr>
        <p:spPr>
          <a:xfrm>
            <a:off x="228597" y="641410"/>
            <a:ext cx="11517089" cy="646331"/>
          </a:xfrm>
          <a:prstGeom prst="rect">
            <a:avLst/>
          </a:prstGeom>
          <a:noFill/>
        </p:spPr>
        <p:txBody>
          <a:bodyPr wrap="square">
            <a:spAutoFit/>
          </a:bodyPr>
          <a:lstStyle/>
          <a:p>
            <a:pPr algn="ct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“V-am învăţat înainte de toate, aşa cum am primit şi eu: că Hristos a murit pentru păcatele noastre, după Scripturi;că a fost îngropat, şi a înviat a treia zi, după Scripturi;” </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 Corint</a:t>
            </a:r>
            <a:r>
              <a:rPr lang="ro-RO" sz="14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eni</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15:3-4)</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707886"/>
          </a:xfrm>
          <a:prstGeom prst="rect">
            <a:avLst/>
          </a:prstGeom>
          <a:noFill/>
        </p:spPr>
        <p:txBody>
          <a:bodyPr wrap="square" rtlCol="0">
            <a:spAutoFit/>
          </a:bodyPr>
          <a:lstStyle/>
          <a:p>
            <a:pPr>
              <a:spcBef>
                <a:spcPts val="600"/>
              </a:spcBef>
            </a:pPr>
            <a:r>
              <a:rPr lang="es-ES" sz="2000" b="1" dirty="0"/>
              <a:t>Înainte de a aborda îndoielile pe care le aveau corintenii cu privire la înviere, Pavel le reamintește cum funcționează Evanghelia (1 Cor</a:t>
            </a:r>
            <a:r>
              <a:rPr lang="ro-RO" sz="2000" b="1" dirty="0"/>
              <a:t>.</a:t>
            </a:r>
            <a:r>
              <a:rPr lang="es-ES" sz="2000" b="1" dirty="0"/>
              <a:t> 15:1-2)</a:t>
            </a: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3376803808"/>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ro-RO" sz="2000" b="1" dirty="0"/>
              <a:t>În ce constă Evanghelia care se predică</a:t>
            </a:r>
            <a:r>
              <a:rPr lang="es-ES" sz="2000" b="1" dirty="0"/>
              <a:t>? (1Co</a:t>
            </a:r>
            <a:r>
              <a:rPr lang="ro-RO" sz="2000" b="1" dirty="0"/>
              <a:t>r</a:t>
            </a:r>
            <a:r>
              <a:rPr lang="es-ES" sz="2000" b="1" dirty="0"/>
              <a:t>. 15:3-4)</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3157858812"/>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es-ES" sz="2000" b="1" dirty="0"/>
              <a:t>Și de unde știm că învierea a fost un eveniment istoric? Cine l-a văzut pe Isus înviat? (1 Cor. 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4201911224"/>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553451" cy="1323439"/>
          </a:xfrm>
          <a:prstGeom prst="rect">
            <a:avLst/>
          </a:prstGeom>
          <a:noFill/>
        </p:spPr>
        <p:txBody>
          <a:bodyPr wrap="square" rtlCol="0">
            <a:spAutoFit/>
          </a:bodyPr>
          <a:lstStyle/>
          <a:p>
            <a:pPr>
              <a:spcBef>
                <a:spcPts val="600"/>
              </a:spcBef>
            </a:pPr>
            <a:r>
              <a:rPr lang="es-ES" sz="2000" b="1" dirty="0"/>
              <a:t>Pavel clarifică faptul că Evanghelia este lucrarea lui Dumnezeu îndeplinită „conform Scripturilor”. Adică, este un plan predestinat în care învierea joacă un rol fundamental. Are cineva vreo îndoială? Să-i întrebe pe martorii care erau încă în viață la vremea aceea!</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print">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7524" y="1550992"/>
            <a:ext cx="6476332" cy="2325252"/>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ro-RO" noProof="0" dirty="0">
                <a:solidFill>
                  <a:srgbClr val="207A3E"/>
                </a:solidFill>
              </a:rPr>
              <a:t>CONSECINȚELE</a:t>
            </a:r>
          </a:p>
          <a:p>
            <a:r>
              <a:rPr lang="ro-RO" noProof="0" dirty="0">
                <a:solidFill>
                  <a:srgbClr val="7030A0"/>
                </a:solidFill>
              </a:rPr>
              <a:t>ÎNVIERII LUI ISUS</a:t>
            </a:r>
            <a:endParaRPr lang="es-ES" noProof="0" dirty="0">
              <a:solidFill>
                <a:srgbClr val="7030A0"/>
              </a:solidFill>
            </a:endParaRP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0"/>
            <a:ext cx="10196623" cy="707886"/>
          </a:xfrm>
          <a:prstGeom prst="rect">
            <a:avLst/>
          </a:prstGeom>
          <a:noFill/>
        </p:spPr>
        <p:txBody>
          <a:bodyPr wrap="square">
            <a:spAutoFit/>
          </a:bodyPr>
          <a:lstStyle/>
          <a:p>
            <a:pPr algn="ctr"/>
            <a:r>
              <a:rPr lang="ro-RO"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DACĂ HRISTOS NU AR FI ÎNVIAT?</a:t>
            </a:r>
            <a:endPar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9" y="643622"/>
            <a:ext cx="7538484" cy="646331"/>
          </a:xfrm>
          <a:prstGeom prst="rect">
            <a:avLst/>
          </a:prstGeom>
          <a:noFill/>
        </p:spPr>
        <p:txBody>
          <a:bodyPr wrap="square">
            <a:spAutoFit/>
          </a:bodyPr>
          <a:lstStyle/>
          <a:p>
            <a:pPr algn="ct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“Şi, dacă n-a înviat Hristos, atunci propovăduirea noastră este zadarnică, şi zadarnică este şi credinţa voastră.” </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a:t>
            </a:r>
            <a:r>
              <a:rPr lang="ro-RO"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Corint</a:t>
            </a:r>
            <a:r>
              <a:rPr lang="ro-RO" sz="14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eni</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15:14)</a:t>
            </a:r>
            <a:endPar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1015663"/>
          </a:xfrm>
          <a:prstGeom prst="rect">
            <a:avLst/>
          </a:prstGeom>
          <a:noFill/>
        </p:spPr>
        <p:txBody>
          <a:bodyPr wrap="square" rtlCol="0">
            <a:spAutoFit/>
          </a:bodyPr>
          <a:lstStyle/>
          <a:p>
            <a:pPr>
              <a:spcBef>
                <a:spcPts val="600"/>
              </a:spcBef>
            </a:pPr>
            <a:r>
              <a:rPr lang="es-ES" sz="2000" b="1" dirty="0"/>
              <a:t>Negarea posibilității învierii creează o inconsecvență cu credința creștină, deoarece „dacă nu este o înviere a morților, nici Hristos n-a înviat” (1 Corinteni 15:12-13). Și dacă Isus n-a înviat…</a:t>
            </a: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2894581458"/>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534287"/>
            <a:ext cx="6861550" cy="1015663"/>
          </a:xfrm>
          <a:prstGeom prst="rect">
            <a:avLst/>
          </a:prstGeom>
          <a:noFill/>
        </p:spPr>
        <p:txBody>
          <a:bodyPr wrap="square" rtlCol="0">
            <a:spAutoFit/>
          </a:bodyPr>
          <a:lstStyle/>
          <a:p>
            <a:pPr>
              <a:spcBef>
                <a:spcPts val="600"/>
              </a:spcBef>
            </a:pPr>
            <a:r>
              <a:rPr lang="es-ES" sz="2000" b="1" dirty="0"/>
              <a:t>Fără înviere, Isus este doar un om neprihănit, ucis fără motiv, dar incapabil să mântuiască. „Dar Hristos a înviat” (1 Corinteni 15:20a). Avem un Mântuitor VIU.</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s-ES"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608798"/>
            <a:ext cx="6861550" cy="1015663"/>
          </a:xfrm>
          <a:prstGeom prst="rect">
            <a:avLst/>
          </a:prstGeom>
          <a:noFill/>
        </p:spPr>
        <p:txBody>
          <a:bodyPr wrap="square">
            <a:spAutoFit/>
          </a:bodyPr>
          <a:lstStyle/>
          <a:p>
            <a:pPr lvl="0">
              <a:spcBef>
                <a:spcPts val="600"/>
              </a:spcBef>
              <a:defRPr/>
            </a:pPr>
            <a:r>
              <a:rPr lang="es-ES" sz="2000" b="1" dirty="0">
                <a:solidFill>
                  <a:prstClr val="black"/>
                </a:solidFill>
              </a:rPr>
              <a:t>Din acest motiv, Evanghelia are sens; la fel și credința noastră; suntem martori credincioși; păcatele noastre sunt iertate; iar cei morți în Hristos vor învia din nou.</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ro-RO"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CE GARANTEAZĂ ÎNVIEREA?</a:t>
            </a:r>
            <a:endPar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731341"/>
            <a:ext cx="10296525" cy="369332"/>
          </a:xfrm>
          <a:prstGeom prst="rect">
            <a:avLst/>
          </a:prstGeom>
          <a:noFill/>
        </p:spPr>
        <p:txBody>
          <a:bodyPr wrap="square">
            <a:spAutoFit/>
          </a:bodyPr>
          <a:lstStyle/>
          <a:p>
            <a:pPr algn="ctr"/>
            <a:r>
              <a:rPr lang="es-ES" b="1" dirty="0">
                <a:solidFill>
                  <a:schemeClr val="accent4"/>
                </a:solidFill>
                <a:effectLst>
                  <a:outerShdw blurRad="38100" dist="38100" dir="2700000" algn="tl">
                    <a:srgbClr val="000000">
                      <a:alpha val="43137"/>
                    </a:srgbClr>
                  </a:outerShdw>
                </a:effectLst>
                <a:latin typeface="Comic Sans MS" panose="030F0702030302020204" pitchFamily="66" charset="0"/>
              </a:rPr>
              <a:t>“</a:t>
            </a:r>
            <a:r>
              <a:rPr lang="pt-BR" b="1" dirty="0">
                <a:solidFill>
                  <a:schemeClr val="accent4"/>
                </a:solidFill>
                <a:effectLst>
                  <a:outerShdw blurRad="38100" dist="38100" dir="2700000" algn="tl">
                    <a:srgbClr val="000000">
                      <a:alpha val="43137"/>
                    </a:srgbClr>
                  </a:outerShdw>
                </a:effectLst>
                <a:latin typeface="Comic Sans MS" panose="030F0702030302020204" pitchFamily="66" charset="0"/>
              </a:rPr>
              <a:t>Dar acum, Hristos a înviat din morţi, pârga celor adormiţi</a:t>
            </a:r>
            <a:r>
              <a:rPr lang="es-E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4"/>
                </a:solidFill>
                <a:effectLst>
                  <a:outerShdw blurRad="38100" dist="38100" dir="2700000" algn="tl">
                    <a:srgbClr val="000000">
                      <a:alpha val="43137"/>
                    </a:srgbClr>
                  </a:outerShdw>
                </a:effectLst>
                <a:latin typeface="Comic Sans MS" panose="030F0702030302020204" pitchFamily="66" charset="0"/>
              </a:rPr>
              <a:t>(1 Corint</a:t>
            </a:r>
            <a:r>
              <a:rPr lang="ro-RO" sz="1400" b="1" dirty="0" err="1">
                <a:solidFill>
                  <a:schemeClr val="accent4"/>
                </a:solidFill>
                <a:effectLst>
                  <a:outerShdw blurRad="38100" dist="38100" dir="2700000" algn="tl">
                    <a:srgbClr val="000000">
                      <a:alpha val="43137"/>
                    </a:srgbClr>
                  </a:outerShdw>
                </a:effectLst>
                <a:latin typeface="Comic Sans MS" panose="030F0702030302020204" pitchFamily="66" charset="0"/>
              </a:rPr>
              <a:t>eni</a:t>
            </a:r>
            <a:r>
              <a:rPr lang="es-ES" sz="1400" b="1" dirty="0">
                <a:solidFill>
                  <a:schemeClr val="accent4"/>
                </a:solidFill>
                <a:effectLst>
                  <a:outerShdw blurRad="38100" dist="38100" dir="2700000" algn="tl">
                    <a:srgbClr val="000000">
                      <a:alpha val="43137"/>
                    </a:srgbClr>
                  </a:outerShdw>
                </a:effectLst>
                <a:latin typeface="Comic Sans MS" panose="030F0702030302020204" pitchFamily="66" charset="0"/>
              </a:rPr>
              <a:t> 15:20)</a:t>
            </a:r>
            <a:endParaRPr lang="es-ES"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1015663"/>
          </a:xfrm>
          <a:prstGeom prst="rect">
            <a:avLst/>
          </a:prstGeom>
          <a:noFill/>
        </p:spPr>
        <p:txBody>
          <a:bodyPr wrap="square" rtlCol="0">
            <a:spAutoFit/>
          </a:bodyPr>
          <a:lstStyle/>
          <a:p>
            <a:pPr>
              <a:spcBef>
                <a:spcPts val="600"/>
              </a:spcBef>
            </a:pPr>
            <a:r>
              <a:rPr lang="es-ES" sz="2000" b="1" dirty="0"/>
              <a:t>Primul fapt garantat de învierea lui Isus este că aceia dintre noi care am acceptat planul mântuirii – de la Adam până la sfârșitul lumii – dacă murim, vom trăi din nou (1 Corinteni 15:20-23).</a:t>
            </a: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2938500110"/>
              </p:ext>
            </p:extLst>
          </p:nvPr>
        </p:nvGraphicFramePr>
        <p:xfrm>
          <a:off x="223283" y="4890977"/>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413688"/>
            <a:ext cx="6273210" cy="1631216"/>
          </a:xfrm>
          <a:prstGeom prst="rect">
            <a:avLst/>
          </a:prstGeom>
          <a:noFill/>
        </p:spPr>
        <p:txBody>
          <a:bodyPr wrap="square">
            <a:spAutoFit/>
          </a:bodyPr>
          <a:lstStyle/>
          <a:p>
            <a:pPr>
              <a:spcBef>
                <a:spcPts val="600"/>
              </a:spcBef>
            </a:pPr>
            <a:r>
              <a:rPr lang="es-ES" sz="2000" b="1" dirty="0"/>
              <a:t>Ce se va întâmpla după învierea noastră? Prin înfrângerea morții, Isus își va fi învins toți dușmanii (1 Corinteni 15:25-26). Apoi, Isus va supune totul Tatălui, „pentru ca Dumnezeu să fie totul în toți” (1 Corinteni 15:24, 28).</a:t>
            </a: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8" y="4044904"/>
            <a:ext cx="6273209" cy="707886"/>
          </a:xfrm>
          <a:prstGeom prst="rect">
            <a:avLst/>
          </a:prstGeom>
          <a:noFill/>
        </p:spPr>
        <p:txBody>
          <a:bodyPr wrap="square">
            <a:spAutoFit/>
          </a:bodyPr>
          <a:lstStyle/>
          <a:p>
            <a:pPr lvl="0">
              <a:spcBef>
                <a:spcPts val="600"/>
              </a:spcBef>
              <a:defRPr/>
            </a:pPr>
            <a:r>
              <a:rPr lang="es-ES" sz="2000" b="1" dirty="0">
                <a:solidFill>
                  <a:prstClr val="black"/>
                </a:solidFill>
              </a:rPr>
              <a:t>Pe lângă aceste garanții viitoare, Pavel ne oferă două garanții care ne afectează viața de zi cu zi:</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1158676"/>
            <a:ext cx="6140486" cy="2325252"/>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ro-RO" sz="6000" b="1" dirty="0">
                <a:ln w="9525">
                  <a:solidFill>
                    <a:schemeClr val="bg1"/>
                  </a:solidFill>
                  <a:prstDash val="solid"/>
                </a:ln>
                <a:solidFill>
                  <a:srgbClr val="3E58AC"/>
                </a:solidFill>
                <a:effectLst>
                  <a:outerShdw blurRad="12700" dist="38100" dir="2700000" algn="tl" rotWithShape="0">
                    <a:schemeClr val="accent4"/>
                  </a:outerShdw>
                </a:effectLst>
              </a:rPr>
              <a:t>ÎNVIEREA NOASTRĂ</a:t>
            </a:r>
            <a:endParaRPr lang="es-ES" sz="6000" b="1" dirty="0">
              <a:ln w="9525">
                <a:solidFill>
                  <a:schemeClr val="bg1"/>
                </a:solidFill>
                <a:prstDash val="solid"/>
              </a:ln>
              <a:solidFill>
                <a:srgbClr val="3E58AC"/>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656</TotalTime>
  <Words>1410</Words>
  <Application>Microsoft Office PowerPoint</Application>
  <PresentationFormat>Panorámica</PresentationFormat>
  <Paragraphs>102</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Arial</vt:lpstr>
      <vt:lpstr>Aptos</vt:lpstr>
      <vt:lpstr>Constantia</vt:lpstr>
      <vt:lpstr>Comic Sans MS</vt:lpstr>
      <vt:lpstr>Aptos Display</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74</cp:revision>
  <dcterms:created xsi:type="dcterms:W3CDTF">2026-07-19T13:36:46Z</dcterms:created>
  <dcterms:modified xsi:type="dcterms:W3CDTF">2026-08-18T14:51:47Z</dcterms:modified>
</cp:coreProperties>
</file>