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5" r:id="rId3"/>
    <p:sldId id="257" r:id="rId4"/>
    <p:sldId id="258" r:id="rId5"/>
    <p:sldId id="292" r:id="rId6"/>
    <p:sldId id="259" r:id="rId7"/>
    <p:sldId id="260" r:id="rId8"/>
    <p:sldId id="293" r:id="rId9"/>
    <p:sldId id="261" r:id="rId10"/>
    <p:sldId id="262" r:id="rId11"/>
    <p:sldId id="289" r:id="rId12"/>
    <p:sldId id="264"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4" csCatId="colorful" phldr="1"/>
      <dgm:spPr/>
      <dgm:t>
        <a:bodyPr/>
        <a:lstStyle/>
        <a:p>
          <a:endParaRPr lang="es-ES"/>
        </a:p>
      </dgm:t>
    </dgm:pt>
    <dgm:pt modelId="{F4610E80-4EA3-47E2-B382-D17B8EA4B5F0}">
      <dgm:prSet/>
      <dgm:spPr>
        <a:solidFill>
          <a:schemeClr val="accent5">
            <a:lumMod val="50000"/>
          </a:schemeClr>
        </a:solidFill>
      </dgm:spPr>
      <dgm:t>
        <a:bodyPr/>
        <a:lstStyle/>
        <a:p>
          <a:r>
            <a:rPr lang="ro-RO" b="1" dirty="0"/>
            <a:t>Chiar în acel moment, Dumnezeu a încheiat un legământ cu Avram, trecând printre jertfe (Gen. 15:7-21)</a:t>
          </a:r>
          <a:endParaRPr lang="es-ES" b="1"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a:effectLst>
              <a:outerShdw blurRad="38100" dist="38100" dir="2700000" algn="tl">
                <a:srgbClr val="000000">
                  <a:alpha val="60000"/>
                </a:srgbClr>
              </a:outerShdw>
            </a:effectLst>
          </a:endParaRPr>
        </a:p>
      </dgm:t>
    </dgm:pt>
    <dgm:pt modelId="{1645775C-B166-4877-AE68-92D7E00D3383}">
      <dgm:prSet/>
      <dgm:spPr>
        <a:solidFill>
          <a:schemeClr val="accent6">
            <a:lumMod val="75000"/>
          </a:schemeClr>
        </a:solidFill>
      </dgm:spPr>
      <dgm:t>
        <a:bodyPr/>
        <a:lstStyle/>
        <a:p>
          <a:r>
            <a:rPr lang="ro-RO" b="1" dirty="0"/>
            <a:t>Dumnezeu i-a schimbat numele lui și </a:t>
          </a:r>
          <a:r>
            <a:rPr lang="ro-RO" b="1" dirty="0" err="1"/>
            <a:t>Sarei</a:t>
          </a:r>
          <a:r>
            <a:rPr lang="ro-RO" b="1" dirty="0"/>
            <a:t> și l-a asigurat că urmașul său avea să fie fiul </a:t>
          </a:r>
          <a:r>
            <a:rPr lang="ro-RO" b="1" dirty="0" err="1"/>
            <a:t>Sarei</a:t>
          </a:r>
          <a:r>
            <a:rPr lang="ro-RO" b="1" dirty="0"/>
            <a:t> (Gen. 17:1-8, 15-16)</a:t>
          </a:r>
          <a:endParaRPr lang="es-ES" b="1"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a:effectLst>
              <a:outerShdw blurRad="38100" dist="38100" dir="2700000" algn="tl">
                <a:srgbClr val="000000">
                  <a:alpha val="60000"/>
                </a:srgbClr>
              </a:outerShdw>
            </a:effectLst>
          </a:endParaRPr>
        </a:p>
      </dgm:t>
    </dgm:pt>
    <dgm:pt modelId="{B80B4D25-B8C0-4234-BE4B-8943C9D019EA}">
      <dgm:prSet/>
      <dgm:spPr>
        <a:solidFill>
          <a:schemeClr val="tx2">
            <a:lumMod val="75000"/>
          </a:schemeClr>
        </a:solidFill>
      </dgm:spPr>
      <dgm:t>
        <a:bodyPr/>
        <a:lstStyle/>
        <a:p>
          <a:r>
            <a:rPr lang="ro-RO" b="1" dirty="0"/>
            <a:t>Dumnezeu i S-a arătat lui Avraam în mod fizic, împreună cu doi îngeri, și i-a vestit nașterea lui Isaac (Gen. 18:1-2, 10)</a:t>
          </a:r>
          <a:endParaRPr lang="es-ES" b="1"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a:effectLst>
              <a:outerShdw blurRad="38100" dist="38100" dir="2700000" algn="tl">
                <a:srgbClr val="000000">
                  <a:alpha val="60000"/>
                </a:srgbClr>
              </a:outerShdw>
            </a:effectLst>
          </a:endParaRPr>
        </a:p>
      </dgm:t>
    </dgm:pt>
    <dgm:pt modelId="{C980763B-B45D-47D8-A091-59CD3B2ED63E}">
      <dgm:prSet/>
      <dgm:spPr>
        <a:solidFill>
          <a:srgbClr val="98465F"/>
        </a:solidFill>
      </dgm:spPr>
      <dgm:t>
        <a:bodyPr/>
        <a:lstStyle/>
        <a:p>
          <a:r>
            <a:rPr lang="ro-RO" b="1" dirty="0"/>
            <a:t>Dumnezeu i-a cerut lui Avraam să-l aducă jertfă pe fiul său, Isaac. Prin asigurarea unei jertfe înlocuitoare, i s-a arătat marele plan de mântuire (Gen. 22:1-3, 9-13)</a:t>
          </a:r>
          <a:endParaRPr lang="es-ES" b="1"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1" csCatId="colorful" phldr="1"/>
      <dgm:spPr/>
      <dgm:t>
        <a:bodyPr/>
        <a:lstStyle/>
        <a:p>
          <a:endParaRPr lang="es-ES"/>
        </a:p>
      </dgm:t>
    </dgm:pt>
    <dgm:pt modelId="{A7D4F87E-0341-4A97-BC66-2F68D2A2E44E}">
      <dgm:prSet/>
      <dgm:spPr>
        <a:solidFill>
          <a:srgbClr val="9F7919"/>
        </a:solidFill>
      </dgm:spPr>
      <dgm:t>
        <a:bodyPr/>
        <a:lstStyle/>
        <a:p>
          <a:r>
            <a:rPr lang="ro-RO" b="1" dirty="0"/>
            <a:t>La </a:t>
          </a:r>
          <a:r>
            <a:rPr lang="ro-RO" b="1" dirty="0" err="1"/>
            <a:t>Sihem</a:t>
          </a:r>
          <a:r>
            <a:rPr lang="ro-RO" b="1" dirty="0"/>
            <a:t> i s-a promis că urmașii lui vor moșteni țara Canaanului (Gen. 12:6-7)</a:t>
          </a:r>
          <a:endParaRPr lang="es-ES" b="1"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a:effectLst>
              <a:outerShdw blurRad="38100" dist="38100" dir="2700000" algn="tl">
                <a:srgbClr val="000000">
                  <a:alpha val="59000"/>
                </a:srgbClr>
              </a:outerShdw>
            </a:effectLst>
          </a:endParaRPr>
        </a:p>
      </dgm:t>
    </dgm:pt>
    <dgm:pt modelId="{491BE7FD-8FE6-44EE-AF33-5F9CB9DC3673}">
      <dgm:prSet/>
      <dgm:spPr>
        <a:solidFill>
          <a:schemeClr val="accent1">
            <a:lumMod val="75000"/>
          </a:schemeClr>
        </a:solidFill>
      </dgm:spPr>
      <dgm:t>
        <a:bodyPr/>
        <a:lstStyle/>
        <a:p>
          <a:r>
            <a:rPr lang="ro-RO" b="1" dirty="0"/>
            <a:t>La Betel, Dumnezeu Și-a reînnoit legământul, spunându-i că urmașii lui vor fi „ca pulberea pământului” (Gen. 13:14-18)</a:t>
          </a:r>
          <a:endParaRPr lang="es-ES" b="1"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a:effectLst>
              <a:outerShdw blurRad="38100" dist="38100" dir="2700000" algn="tl">
                <a:srgbClr val="000000">
                  <a:alpha val="59000"/>
                </a:srgbClr>
              </a:outerShdw>
            </a:effectLst>
          </a:endParaRPr>
        </a:p>
      </dgm:t>
    </dgm:pt>
    <dgm:pt modelId="{C3D3DA70-85C8-4FD5-99F3-98BF13042262}">
      <dgm:prSet/>
      <dgm:spPr>
        <a:solidFill>
          <a:schemeClr val="accent3">
            <a:lumMod val="75000"/>
          </a:schemeClr>
        </a:solidFill>
      </dgm:spPr>
      <dgm:t>
        <a:bodyPr/>
        <a:lstStyle/>
        <a:p>
          <a:r>
            <a:rPr lang="ro-RO" b="1" dirty="0"/>
            <a:t>La </a:t>
          </a:r>
          <a:r>
            <a:rPr lang="ro-RO" b="1" dirty="0" err="1"/>
            <a:t>Mamre</a:t>
          </a:r>
          <a:r>
            <a:rPr lang="ro-RO" b="1" dirty="0"/>
            <a:t>, i s-a dat asigurarea că urmașii lui vor fi ca stelele. „Avram a crezut pe Domnul, și Domnul i-a socotit lucrul acesta ca neprihănire” (Gen. 15:1-6)</a:t>
          </a:r>
          <a:endParaRPr lang="es-ES" b="1"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 qsCatId="3D" csTypeId="urn:microsoft.com/office/officeart/2005/8/colors/colorful1"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ro-RO" sz="1800" b="1" dirty="0"/>
            <a:t>Atracția Sa nu era fizică, ci spirituală</a:t>
          </a:r>
          <a:br>
            <a:rPr lang="es-ES" sz="1800" b="1" dirty="0"/>
          </a:br>
          <a:r>
            <a:rPr lang="ro-RO" sz="1800" b="1" dirty="0"/>
            <a:t>(v. 2)</a:t>
          </a:r>
          <a:endParaRPr lang="es-ES" sz="1800" b="1"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ro-RO" sz="1800" b="1" dirty="0"/>
            <a:t>A fost disprețuit, zdrobit și respins</a:t>
          </a:r>
          <a:br>
            <a:rPr lang="es-ES" sz="1800" b="1" dirty="0"/>
          </a:br>
          <a:r>
            <a:rPr lang="ro-RO" sz="1800" b="1" dirty="0"/>
            <a:t>(v. 3)</a:t>
          </a:r>
          <a:endParaRPr lang="es-ES" sz="1800" b="1" dirty="0"/>
        </a:p>
      </dgm:t>
    </dgm:pt>
    <dgm:pt modelId="{6991A908-6CC1-4845-8E33-A4D94CD0CB88}" type="sibTrans" cxnId="{1B818C11-BA74-4D62-8CF0-EA08E0B958D5}">
      <dgm:prSet/>
      <dgm:spPr/>
      <dgm:t>
        <a:bodyPr/>
        <a:lstStyle/>
        <a:p>
          <a:endParaRPr lang="es-ES" sz="1800"/>
        </a:p>
      </dgm:t>
    </dgm:pt>
    <dgm:pt modelId="{B733B311-22A7-4109-9E76-D4DED783F57E}" type="par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ro-RO" sz="1800" b="1" dirty="0"/>
            <a:t>Deși a vindecat mulțimi, nu L-au primit (v. 4)</a:t>
          </a:r>
          <a:endParaRPr lang="es-ES" sz="1800" b="1" dirty="0"/>
        </a:p>
      </dgm:t>
    </dgm:pt>
    <dgm:pt modelId="{29FA3C20-713A-4918-AADC-E88263134FF7}" type="sibTrans" cxnId="{FD0FB32C-23BB-4B35-A9C7-686DA919AF8D}">
      <dgm:prSet/>
      <dgm:spPr/>
      <dgm:t>
        <a:bodyPr/>
        <a:lstStyle/>
        <a:p>
          <a:endParaRPr lang="es-ES" sz="1800"/>
        </a:p>
      </dgm:t>
    </dgm:pt>
    <dgm:pt modelId="{248FCA8B-D634-4C59-80EB-9365DC7BBFFC}" type="par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ro-RO" sz="1800" b="1" dirty="0"/>
            <a:t>Prin moartea Sa pe cruce ne oferă mântuirea (v. 5)</a:t>
          </a:r>
          <a:endParaRPr lang="es-ES" sz="1800" b="1" dirty="0"/>
        </a:p>
      </dgm:t>
    </dgm:pt>
    <dgm:pt modelId="{45E1D0F5-6913-4BC9-A914-36B0546AD27E}" type="sibTrans" cxnId="{820B0BAE-47AE-49AC-B82E-E050E2D8EE63}">
      <dgm:prSet/>
      <dgm:spPr/>
      <dgm:t>
        <a:bodyPr/>
        <a:lstStyle/>
        <a:p>
          <a:endParaRPr lang="es-ES" sz="1800"/>
        </a:p>
      </dgm:t>
    </dgm:pt>
    <dgm:pt modelId="{09FF405C-48B6-4750-AE10-89659BE9B458}" type="par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ro-RO" sz="1800" b="1" dirty="0"/>
            <a:t>Dumnezeu a pus asupra Lui toate păcatele noastre</a:t>
          </a:r>
          <a:br>
            <a:rPr lang="es-ES" sz="1800" b="1" dirty="0"/>
          </a:br>
          <a:r>
            <a:rPr lang="ro-RO" sz="1800" b="1" dirty="0"/>
            <a:t>(v. 6)</a:t>
          </a:r>
          <a:endParaRPr lang="es-ES" sz="1800" b="1" dirty="0"/>
        </a:p>
      </dgm:t>
    </dgm:pt>
    <dgm:pt modelId="{7DB41B7B-54C8-4BD5-9F9F-40BA8F957016}" type="sibTrans" cxnId="{FEAB4EA7-3DD3-49F0-9F37-39539930F610}">
      <dgm:prSet/>
      <dgm:spPr/>
      <dgm:t>
        <a:bodyPr/>
        <a:lstStyle/>
        <a:p>
          <a:endParaRPr lang="es-ES" sz="1800"/>
        </a:p>
      </dgm:t>
    </dgm:pt>
    <dgm:pt modelId="{D725D9D1-8860-46B5-899B-2392C3737577}" type="par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ro-RO" sz="1800" b="1" dirty="0"/>
            <a:t>Nu S-a apărat înaintea acuzatorilor Săi (v. 7)</a:t>
          </a:r>
          <a:endParaRPr lang="es-ES" sz="1800" b="1" dirty="0"/>
        </a:p>
      </dgm:t>
    </dgm:pt>
    <dgm:pt modelId="{0DEADBDD-8602-4BA7-8B3F-2E9D04E12553}" type="sibTrans" cxnId="{874E38AD-1524-4897-88A0-34FE8A86B650}">
      <dgm:prSet/>
      <dgm:spPr/>
      <dgm:t>
        <a:bodyPr/>
        <a:lstStyle/>
        <a:p>
          <a:endParaRPr lang="es-ES" sz="1800"/>
        </a:p>
      </dgm:t>
    </dgm:pt>
    <dgm:pt modelId="{008715D0-6B1D-4526-8C5B-CFB06D81D2BF}" type="par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ro-RO" sz="1800" b="1" dirty="0"/>
            <a:t>A fost judecat și condamnat la moarte (v. 8)</a:t>
          </a:r>
          <a:endParaRPr lang="es-ES" sz="1800" b="1" dirty="0"/>
        </a:p>
      </dgm:t>
    </dgm:pt>
    <dgm:pt modelId="{FEF0D992-562B-4EBA-86B1-8749E906A822}" type="sibTrans" cxnId="{9B4C6B4C-84B2-4F86-AE05-8BAB70C0434B}">
      <dgm:prSet/>
      <dgm:spPr/>
      <dgm:t>
        <a:bodyPr/>
        <a:lstStyle/>
        <a:p>
          <a:endParaRPr lang="es-ES" sz="1800"/>
        </a:p>
      </dgm:t>
    </dgm:pt>
    <dgm:pt modelId="{E136CDE6-FB94-4C34-B03E-ED4F6D51F429}" type="par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ro-RO" sz="1800" b="1" dirty="0"/>
            <a:t>A fost îngropat împreună cu cei bogați (v. 9a)</a:t>
          </a:r>
          <a:endParaRPr lang="es-ES" sz="1800" b="1" dirty="0"/>
        </a:p>
      </dgm:t>
    </dgm:pt>
    <dgm:pt modelId="{C4EC3406-B545-44B5-91BD-6A8F470D4471}" type="sibTrans" cxnId="{3EB70F7C-679D-4A68-B04D-FAC24E6503CB}">
      <dgm:prSet/>
      <dgm:spPr/>
      <dgm:t>
        <a:bodyPr/>
        <a:lstStyle/>
        <a:p>
          <a:endParaRPr lang="es-ES" sz="1800"/>
        </a:p>
      </dgm:t>
    </dgm:pt>
    <dgm:pt modelId="{3274F435-899E-4A53-B2CF-6FEB74E19A5B}" type="par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ro-RO" sz="1800" b="1" dirty="0"/>
            <a:t>Nu a păcătuit niciodată (v. 9b)</a:t>
          </a:r>
          <a:endParaRPr lang="es-ES" sz="1800" b="1" dirty="0"/>
        </a:p>
      </dgm:t>
    </dgm:pt>
    <dgm:pt modelId="{535EFA2F-14F3-4CB6-8C07-21741E6B72D6}" type="sibTrans" cxnId="{C029E5B5-3427-48E8-904B-AEDAF0C0FB23}">
      <dgm:prSet/>
      <dgm:spPr/>
      <dgm:t>
        <a:bodyPr/>
        <a:lstStyle/>
        <a:p>
          <a:endParaRPr lang="es-ES" sz="1800"/>
        </a:p>
      </dgm:t>
    </dgm:pt>
    <dgm:pt modelId="{06D51938-7E7D-4514-BF73-9834CA84EB0E}" type="par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ro-RO" sz="1800" b="1" dirty="0"/>
            <a:t>A înviat după moartea Sa ispășitoare (v. 10)</a:t>
          </a:r>
          <a:endParaRPr lang="es-ES" sz="1800" b="1" dirty="0"/>
        </a:p>
      </dgm:t>
    </dgm:pt>
    <dgm:pt modelId="{0756EBA2-2341-4E04-8A81-7C6E95A35EB8}" type="sibTrans" cxnId="{B924DCFA-CB7F-4CCE-AF57-B1160064C72C}">
      <dgm:prSet/>
      <dgm:spPr/>
      <dgm:t>
        <a:bodyPr/>
        <a:lstStyle/>
        <a:p>
          <a:endParaRPr lang="es-ES" sz="1800"/>
        </a:p>
      </dgm:t>
    </dgm:pt>
    <dgm:pt modelId="{2DD4180E-9E58-41E1-B518-AE10E8829094}" type="par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ro-RO" sz="1800" b="1" dirty="0"/>
            <a:t>Într-o zi va locui cu cei pe care i-a răscumpărat (v. 11)</a:t>
          </a:r>
          <a:endParaRPr lang="es-ES" sz="1800" b="1" dirty="0"/>
        </a:p>
      </dgm:t>
    </dgm:pt>
    <dgm:pt modelId="{099F6F00-4A8A-4EEB-93AB-78F9DE250298}" type="sibTrans" cxnId="{55AF1E61-DAF6-4BB7-AD4F-7F2D9A0FBB8E}">
      <dgm:prSet/>
      <dgm:spPr/>
      <dgm:t>
        <a:bodyPr/>
        <a:lstStyle/>
        <a:p>
          <a:endParaRPr lang="es-ES" sz="1800"/>
        </a:p>
      </dgm:t>
    </dgm:pt>
    <dgm:pt modelId="{05537A22-D189-4770-B207-2D979DAB1F35}" type="par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ro-RO" sz="1800" b="1" dirty="0"/>
            <a:t>Între timp, mijlocește pentru noi (v. 12)</a:t>
          </a:r>
          <a:endParaRPr lang="es-ES" sz="1800" b="1" dirty="0"/>
        </a:p>
      </dgm:t>
    </dgm:pt>
    <dgm:pt modelId="{2A7C9424-2497-4FFC-ADF3-A620F5D311EE}" type="sibTrans" cxnId="{A032D48D-ED10-4494-AED1-6F01C97C0125}">
      <dgm:prSet/>
      <dgm:spPr/>
      <dgm:t>
        <a:bodyPr/>
        <a:lstStyle/>
        <a:p>
          <a:endParaRPr lang="es-ES" sz="1800"/>
        </a:p>
      </dgm:t>
    </dgm:pt>
    <dgm:pt modelId="{4B1392BB-9B4A-4A66-914A-A563ACFA2EE5}" type="par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ro-RO" sz="1900" b="1" kern="1200" dirty="0"/>
            <a:t>Chiar în acel moment, Dumnezeu a încheiat un legământ cu Avram, trecând printre jertfe (Gen. 15:7-21)</a:t>
          </a:r>
          <a:endParaRPr lang="es-ES" sz="1900" b="1" kern="120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ro-RO" sz="1900" b="1" kern="1200" dirty="0"/>
            <a:t>Dumnezeu i-a schimbat numele lui și </a:t>
          </a:r>
          <a:r>
            <a:rPr lang="ro-RO" sz="1900" b="1" kern="1200" dirty="0" err="1"/>
            <a:t>Sarei</a:t>
          </a:r>
          <a:r>
            <a:rPr lang="ro-RO" sz="1900" b="1" kern="1200" dirty="0"/>
            <a:t> și l-a asigurat că urmașul său avea să fie fiul </a:t>
          </a:r>
          <a:r>
            <a:rPr lang="ro-RO" sz="1900" b="1" kern="1200" dirty="0" err="1"/>
            <a:t>Sarei</a:t>
          </a:r>
          <a:r>
            <a:rPr lang="ro-RO" sz="1900" b="1" kern="1200" dirty="0"/>
            <a:t> (Gen. 17:1-8, 15-16)</a:t>
          </a:r>
          <a:endParaRPr lang="es-ES" sz="1900" b="1" kern="120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ro-RO" sz="1900" b="1" kern="1200" dirty="0"/>
            <a:t>Dumnezeu i S-a arătat lui Avraam în mod fizic, împreună cu doi îngeri, și i-a vestit nașterea lui Isaac (Gen. 18:1-2, 10)</a:t>
          </a:r>
          <a:endParaRPr lang="es-ES" sz="1900" b="1" kern="120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ro-RO" sz="1900" b="1" kern="1200" dirty="0"/>
            <a:t>Dumnezeu i-a cerut lui Avraam să-l aducă jertfă pe fiul său, Isaac. Prin asigurarea unei jertfe înlocuitoare, i s-a arătat marele plan de mântuire (Gen. 22:1-3, 9-13)</a:t>
          </a:r>
          <a:endParaRPr lang="es-ES" sz="1900" b="1" kern="120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254211"/>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ro-RO" sz="1700" b="1" kern="1200" dirty="0"/>
            <a:t>La </a:t>
          </a:r>
          <a:r>
            <a:rPr lang="ro-RO" sz="1700" b="1" kern="1200" dirty="0" err="1"/>
            <a:t>Sihem</a:t>
          </a:r>
          <a:r>
            <a:rPr lang="ro-RO" sz="1700" b="1" kern="1200" dirty="0"/>
            <a:t> i s-a promis că urmașii lui vor moșteni țara Canaanului (Gen. 12:6-7)</a:t>
          </a:r>
          <a:endParaRPr lang="es-ES" sz="1700" b="1" kern="1200" dirty="0">
            <a:effectLst>
              <a:outerShdw blurRad="38100" dist="38100" dir="2700000" algn="tl">
                <a:srgbClr val="000000">
                  <a:alpha val="59000"/>
                </a:srgbClr>
              </a:outerShdw>
            </a:effectLst>
          </a:endParaRPr>
        </a:p>
      </dsp:txBody>
      <dsp:txXfrm>
        <a:off x="1237941" y="0"/>
        <a:ext cx="4324660" cy="1254211"/>
      </dsp:txXfrm>
    </dsp:sp>
    <dsp:sp modelId="{FDBE7BA9-F2C9-492E-83BA-2EED7B3E52A1}">
      <dsp:nvSpPr>
        <dsp:cNvPr id="0" name=""/>
        <dsp:cNvSpPr/>
      </dsp:nvSpPr>
      <dsp:spPr>
        <a:xfrm>
          <a:off x="125421" y="125421"/>
          <a:ext cx="1112520" cy="100336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379633"/>
          <a:ext cx="5562602" cy="1254211"/>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ro-RO" sz="1700" b="1" kern="1200" dirty="0"/>
            <a:t>La Betel, Dumnezeu Și-a reînnoit legământul, spunându-i că urmașii lui vor fi „ca pulberea pământului” (Gen. 13:14-18)</a:t>
          </a:r>
          <a:endParaRPr lang="es-ES" sz="1700" b="1" kern="1200" dirty="0">
            <a:effectLst>
              <a:outerShdw blurRad="38100" dist="38100" dir="2700000" algn="tl">
                <a:srgbClr val="000000">
                  <a:alpha val="59000"/>
                </a:srgbClr>
              </a:outerShdw>
            </a:effectLst>
          </a:endParaRPr>
        </a:p>
      </dsp:txBody>
      <dsp:txXfrm>
        <a:off x="1237941" y="1379633"/>
        <a:ext cx="4324660" cy="1254211"/>
      </dsp:txXfrm>
    </dsp:sp>
    <dsp:sp modelId="{64766CB8-A1C6-464D-9FA2-A493A09185E9}">
      <dsp:nvSpPr>
        <dsp:cNvPr id="0" name=""/>
        <dsp:cNvSpPr/>
      </dsp:nvSpPr>
      <dsp:spPr>
        <a:xfrm>
          <a:off x="125421" y="1505054"/>
          <a:ext cx="1112520" cy="100336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759266"/>
          <a:ext cx="5562602" cy="1254211"/>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ro-RO" sz="1700" b="1" kern="1200" dirty="0"/>
            <a:t>La </a:t>
          </a:r>
          <a:r>
            <a:rPr lang="ro-RO" sz="1700" b="1" kern="1200" dirty="0" err="1"/>
            <a:t>Mamre</a:t>
          </a:r>
          <a:r>
            <a:rPr lang="ro-RO" sz="1700" b="1" kern="1200" dirty="0"/>
            <a:t>, i s-a dat asigurarea că urmașii lui vor fi ca stelele. „Avram a crezut pe Domnul, și Domnul i-a socotit lucrul acesta ca neprihănire” (Gen. 15:1-6)</a:t>
          </a:r>
          <a:endParaRPr lang="es-ES" sz="1700" b="1" kern="1200" dirty="0">
            <a:effectLst>
              <a:outerShdw blurRad="38100" dist="38100" dir="2700000" algn="tl">
                <a:srgbClr val="000000">
                  <a:alpha val="59000"/>
                </a:srgbClr>
              </a:outerShdw>
            </a:effectLst>
          </a:endParaRPr>
        </a:p>
      </dsp:txBody>
      <dsp:txXfrm>
        <a:off x="1237941" y="2759266"/>
        <a:ext cx="4324660" cy="1254211"/>
      </dsp:txXfrm>
    </dsp:sp>
    <dsp:sp modelId="{EB2C40E9-8ADC-4E8F-B069-5B0EF8221EA8}">
      <dsp:nvSpPr>
        <dsp:cNvPr id="0" name=""/>
        <dsp:cNvSpPr/>
      </dsp:nvSpPr>
      <dsp:spPr>
        <a:xfrm>
          <a:off x="125421" y="2884687"/>
          <a:ext cx="1112520" cy="100336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Atracția Sa nu era fizică, ci spirituală</a:t>
          </a:r>
          <a:br>
            <a:rPr lang="es-ES" sz="1800" b="1" kern="1200" dirty="0"/>
          </a:br>
          <a:r>
            <a:rPr lang="ro-RO" sz="1800" b="1" kern="1200" dirty="0"/>
            <a:t>(v. 2)</a:t>
          </a:r>
          <a:endParaRPr lang="es-ES" sz="1800" b="1" kern="120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A fost disprețuit, zdrobit și respins</a:t>
          </a:r>
          <a:br>
            <a:rPr lang="es-ES" sz="1800" b="1" kern="1200" dirty="0"/>
          </a:br>
          <a:r>
            <a:rPr lang="ro-RO" sz="1800" b="1" kern="1200" dirty="0"/>
            <a:t>(v. 3)</a:t>
          </a:r>
          <a:endParaRPr lang="es-ES" sz="1800" b="1" kern="120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Deși a vindecat mulțimi, nu L-au primit (v. 4)</a:t>
          </a:r>
          <a:endParaRPr lang="es-ES" sz="1800" b="1" kern="120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Prin moartea Sa pe cruce ne oferă mântuirea (v. 5)</a:t>
          </a:r>
          <a:endParaRPr lang="es-ES" sz="1800" b="1" kern="120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Dumnezeu a pus asupra Lui toate păcatele noastre</a:t>
          </a:r>
          <a:br>
            <a:rPr lang="es-ES" sz="1800" b="1" kern="1200" dirty="0"/>
          </a:br>
          <a:r>
            <a:rPr lang="ro-RO" sz="1800" b="1" kern="1200" dirty="0"/>
            <a:t>(v. 6)</a:t>
          </a:r>
          <a:endParaRPr lang="es-ES" sz="1800" b="1" kern="120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Nu S-a apărat înaintea acuzatorilor Săi (v. 7)</a:t>
          </a:r>
          <a:endParaRPr lang="es-ES" sz="1800" b="1" kern="120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A fost judecat și condamnat la moarte (v. 8)</a:t>
          </a:r>
          <a:endParaRPr lang="es-ES" sz="1800" b="1" kern="120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A fost îngropat împreună cu cei bogați (v. 9a)</a:t>
          </a:r>
          <a:endParaRPr lang="es-ES" sz="1800" b="1" kern="120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Nu a păcătuit niciodată (v. 9b)</a:t>
          </a:r>
          <a:endParaRPr lang="es-ES" sz="1800" b="1" kern="120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A înviat după moartea Sa ispășitoare (v. 10)</a:t>
          </a:r>
          <a:endParaRPr lang="es-ES" sz="1800" b="1" kern="120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Într-o zi va locui cu cei pe care i-a răscumpărat (v. 11)</a:t>
          </a:r>
          <a:endParaRPr lang="es-ES" sz="1800" b="1" kern="120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dirty="0"/>
            <a:t>Între timp, mijlocește pentru noi (v. 12)</a:t>
          </a:r>
          <a:endParaRPr lang="es-ES" sz="1800" b="1" kern="120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6" y="3406798"/>
            <a:ext cx="4572625" cy="2677656"/>
          </a:xfrm>
          <a:prstGeom prst="rect">
            <a:avLst/>
          </a:prstGeom>
          <a:noFill/>
        </p:spPr>
        <p:txBody>
          <a:bodyPr wrap="square" rtlCol="0">
            <a:spAutoFit/>
          </a:bodyPr>
          <a:lstStyle/>
          <a:p>
            <a:pPr algn="ctr">
              <a:spcBef>
                <a:spcPts val="600"/>
              </a:spcBef>
            </a:pPr>
            <a:r>
              <a:rPr lang="ro-RO" sz="5600" b="1" dirty="0">
                <a:ln w="10160">
                  <a:solidFill>
                    <a:schemeClr val="accent5"/>
                  </a:solidFill>
                  <a:prstDash val="solid"/>
                </a:ln>
                <a:solidFill>
                  <a:srgbClr val="FFFFFF"/>
                </a:solidFill>
                <a:effectLst>
                  <a:outerShdw blurRad="38100" dist="22860" dir="5400000" algn="tl" rotWithShape="0">
                    <a:srgbClr val="000000"/>
                  </a:outerShdw>
                </a:effectLst>
              </a:rPr>
              <a:t>CHEMAREA LA ROLUL DE PROFET</a:t>
            </a:r>
            <a:endParaRPr lang="es-ES" sz="5600" b="1" dirty="0">
              <a:ln w="10160">
                <a:solidFill>
                  <a:schemeClr val="accent5"/>
                </a:solidFill>
                <a:prstDash val="solid"/>
              </a:ln>
              <a:solidFill>
                <a:srgbClr val="FFFFFF"/>
              </a:solidFill>
              <a:effectLst>
                <a:outerShdw blurRad="38100" dist="22860" dir="5400000" algn="tl" rotWithShape="0">
                  <a:srgbClr val="000000"/>
                </a:outerShdw>
              </a:effectLst>
            </a:endParaRP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ro-RO" sz="1600" b="1" dirty="0">
                <a:solidFill>
                  <a:srgbClr val="145423"/>
                </a:solidFill>
              </a:rPr>
              <a:t>Studiul </a:t>
            </a:r>
            <a:r>
              <a:rPr lang="es-ES" sz="1600" b="1" dirty="0">
                <a:solidFill>
                  <a:srgbClr val="145423"/>
                </a:solidFill>
              </a:rPr>
              <a:t>2 </a:t>
            </a:r>
            <a:r>
              <a:rPr lang="ro-RO" sz="1600" b="1" dirty="0">
                <a:solidFill>
                  <a:srgbClr val="145423"/>
                </a:solidFill>
              </a:rPr>
              <a:t>pentru </a:t>
            </a:r>
            <a:r>
              <a:rPr lang="es-ES" sz="1600" b="1" dirty="0">
                <a:solidFill>
                  <a:srgbClr val="145423"/>
                </a:solidFill>
              </a:rPr>
              <a:t>10 </a:t>
            </a:r>
            <a:r>
              <a:rPr lang="ro-RO" sz="1600" b="1" dirty="0">
                <a:solidFill>
                  <a:srgbClr val="145423"/>
                </a:solidFill>
              </a:rPr>
              <a:t>octombrie </a:t>
            </a:r>
            <a:r>
              <a:rPr lang="es-ES" sz="1600" b="1" dirty="0">
                <a:solidFill>
                  <a:srgbClr val="145423"/>
                </a:solidFill>
              </a:rPr>
              <a:t>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954655"/>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t>
            </a:r>
            <a:r>
              <a:rPr kumimoji="0" lang="ro-RO"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a:t>
            </a:r>
            <a:r>
              <a:rPr kumimoji="0" lang="es-E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m auzit glasul Domnului, întrebând: „Pe cine să trimit şi cine va merge pentru Noi?” Eu am răspuns: „Iată-mă, trimite-mă!”»</a:t>
            </a:r>
            <a:br>
              <a:rPr kumimoji="0" lang="es-E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kumimoji="0" lang="es-E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(Isa</a:t>
            </a:r>
            <a:r>
              <a:rPr kumimoji="0" lang="ro-RO"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ia</a:t>
            </a:r>
            <a:r>
              <a:rPr kumimoji="0" lang="es-E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6:8)</a:t>
            </a:r>
            <a:endParaRPr kumimoji="0" lang="es-E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25781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4781550"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s-ES" sz="2000" b="1" dirty="0">
                <a:solidFill>
                  <a:srgbClr val="373574"/>
                </a:solidFill>
              </a:rPr>
              <a:t>A</a:t>
            </a:r>
            <a:r>
              <a:rPr lang="ro-RO" sz="2000" b="1" dirty="0" err="1">
                <a:solidFill>
                  <a:srgbClr val="373574"/>
                </a:solidFill>
              </a:rPr>
              <a:t>vraam</a:t>
            </a:r>
            <a:r>
              <a:rPr lang="es-ES" sz="2000" b="1" dirty="0"/>
              <a:t>: </a:t>
            </a:r>
            <a:r>
              <a:rPr lang="ro-RO" sz="2000" b="1" dirty="0"/>
              <a:t>Profetul legământului</a:t>
            </a:r>
            <a:r>
              <a:rPr lang="es-ES" sz="2000" b="1" dirty="0"/>
              <a:t>.</a:t>
            </a:r>
          </a:p>
          <a:p>
            <a:pPr>
              <a:spcBef>
                <a:spcPts val="1800"/>
              </a:spcBef>
            </a:pPr>
            <a:r>
              <a:rPr lang="ro-RO" sz="2000" b="1" dirty="0">
                <a:solidFill>
                  <a:srgbClr val="723574"/>
                </a:solidFill>
              </a:rPr>
              <a:t>Ilie</a:t>
            </a:r>
            <a:r>
              <a:rPr lang="es-ES" sz="2000" b="1" dirty="0"/>
              <a:t>: </a:t>
            </a:r>
            <a:r>
              <a:rPr lang="ro-RO" sz="2000" b="1" dirty="0"/>
              <a:t>Profetul restaurării</a:t>
            </a:r>
            <a:endParaRPr lang="es-ES" sz="2000" b="1" dirty="0"/>
          </a:p>
          <a:p>
            <a:pPr>
              <a:spcBef>
                <a:spcPts val="1800"/>
              </a:spcBef>
            </a:pPr>
            <a:r>
              <a:rPr lang="es-ES" sz="2000" b="1" dirty="0">
                <a:solidFill>
                  <a:srgbClr val="98465F"/>
                </a:solidFill>
              </a:rPr>
              <a:t>Isa</a:t>
            </a:r>
            <a:r>
              <a:rPr lang="ro-RO" sz="2000" b="1" dirty="0">
                <a:solidFill>
                  <a:srgbClr val="98465F"/>
                </a:solidFill>
              </a:rPr>
              <a:t>ia</a:t>
            </a:r>
            <a:r>
              <a:rPr lang="ro-RO" sz="2000" b="1" dirty="0"/>
              <a:t>: Profetul mesianic</a:t>
            </a:r>
            <a:r>
              <a:rPr lang="es-ES" sz="2000" b="1" dirty="0"/>
              <a:t>.</a:t>
            </a:r>
          </a:p>
          <a:p>
            <a:pPr>
              <a:spcBef>
                <a:spcPts val="1800"/>
              </a:spcBef>
            </a:pPr>
            <a:r>
              <a:rPr lang="es-ES" sz="2000" b="1" dirty="0">
                <a:solidFill>
                  <a:srgbClr val="744235"/>
                </a:solidFill>
              </a:rPr>
              <a:t>Daniel</a:t>
            </a:r>
            <a:r>
              <a:rPr lang="es-ES" sz="2000" b="1" dirty="0"/>
              <a:t>: </a:t>
            </a:r>
            <a:r>
              <a:rPr lang="ro-RO" sz="2000" b="1" dirty="0"/>
              <a:t>Profetul viitorului</a:t>
            </a:r>
            <a:endParaRPr lang="es-ES" sz="2000" b="1" dirty="0"/>
          </a:p>
          <a:p>
            <a:pPr>
              <a:spcBef>
                <a:spcPts val="1800"/>
              </a:spcBef>
            </a:pPr>
            <a:r>
              <a:rPr lang="ro-RO" sz="2000" b="1" dirty="0">
                <a:solidFill>
                  <a:srgbClr val="746435"/>
                </a:solidFill>
              </a:rPr>
              <a:t>Ioan Botezătorul</a:t>
            </a:r>
            <a:r>
              <a:rPr lang="es-ES" sz="2000" b="1" dirty="0"/>
              <a:t>: </a:t>
            </a:r>
            <a:r>
              <a:rPr lang="ro-RO" sz="2000" b="1" dirty="0"/>
              <a:t>Profetul precursor</a:t>
            </a:r>
            <a:r>
              <a:rPr lang="es-ES" sz="2000" b="1" dirty="0"/>
              <a:t>.</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114538"/>
            <a:ext cx="8801101" cy="707886"/>
          </a:xfrm>
          <a:prstGeom prst="rect">
            <a:avLst/>
          </a:prstGeom>
          <a:noFill/>
        </p:spPr>
        <p:txBody>
          <a:bodyPr wrap="square" rtlCol="0">
            <a:spAutoFit/>
          </a:bodyPr>
          <a:lstStyle/>
          <a:p>
            <a:pPr>
              <a:spcBef>
                <a:spcPts val="600"/>
              </a:spcBef>
            </a:pPr>
            <a:r>
              <a:rPr lang="es-ES" sz="2000" b="1" dirty="0"/>
              <a:t>Aproximativ 1.900 de ani îi despart pe Avraam (primul profet al Vechiului Testament) de Ioan Botezătorul (primul profet al Noului Testament).</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s-ES" sz="1300" b="1" dirty="0"/>
                <a:t>±1.900</a:t>
              </a:r>
            </a:p>
            <a:p>
              <a:pPr algn="ctr">
                <a:lnSpc>
                  <a:spcPts val="1400"/>
                </a:lnSpc>
              </a:pPr>
              <a:r>
                <a:rPr lang="es-ES" sz="1300" b="1" dirty="0"/>
                <a:t>a</a:t>
              </a:r>
              <a:r>
                <a:rPr lang="ro-RO" sz="1300" b="1" dirty="0"/>
                <a:t>ni</a:t>
              </a:r>
              <a:endParaRPr lang="es-ES" sz="1300" b="1" dirty="0"/>
            </a:p>
          </p:txBody>
        </p:sp>
        <p:sp>
          <p:nvSpPr>
            <p:cNvPr id="7" name="CuadroTexto 6">
              <a:extLst>
                <a:ext uri="{FF2B5EF4-FFF2-40B4-BE49-F238E27FC236}">
                  <a16:creationId xmlns:a16="http://schemas.microsoft.com/office/drawing/2014/main" id="{F5508BFB-C3C1-E320-9BDD-89D76A0C4E2D}"/>
                </a:ext>
              </a:extLst>
            </p:cNvPr>
            <p:cNvSpPr txBox="1"/>
            <p:nvPr/>
          </p:nvSpPr>
          <p:spPr>
            <a:xfrm>
              <a:off x="676275" y="5915025"/>
              <a:ext cx="1038225" cy="523220"/>
            </a:xfrm>
            <a:prstGeom prst="rect">
              <a:avLst/>
            </a:prstGeom>
            <a:noFill/>
          </p:spPr>
          <p:txBody>
            <a:bodyPr wrap="square" rtlCol="0">
              <a:spAutoFit/>
            </a:bodyPr>
            <a:lstStyle/>
            <a:p>
              <a:pPr algn="ctr"/>
              <a:r>
                <a:rPr lang="es-ES" sz="1400" b="1" dirty="0">
                  <a:solidFill>
                    <a:schemeClr val="bg1"/>
                  </a:solidFill>
                  <a:effectLst>
                    <a:outerShdw blurRad="38100" dist="38100" dir="2700000" algn="tl">
                      <a:srgbClr val="000000">
                        <a:alpha val="43137"/>
                      </a:srgbClr>
                    </a:outerShdw>
                  </a:effectLst>
                </a:rPr>
                <a:t>A</a:t>
              </a:r>
              <a:r>
                <a:rPr lang="ro-RO" sz="1400" b="1" dirty="0">
                  <a:solidFill>
                    <a:schemeClr val="bg1"/>
                  </a:solidFill>
                  <a:effectLst>
                    <a:outerShdw blurRad="38100" dist="38100" dir="2700000" algn="tl">
                      <a:srgbClr val="000000">
                        <a:alpha val="43137"/>
                      </a:srgbClr>
                    </a:outerShdw>
                  </a:effectLst>
                </a:rPr>
                <a:t>VRAAM</a:t>
              </a:r>
              <a:endParaRPr lang="es-ES" sz="1400" b="1" dirty="0">
                <a:solidFill>
                  <a:schemeClr val="bg1"/>
                </a:solidFill>
                <a:effectLst>
                  <a:outerShdw blurRad="38100" dist="38100" dir="2700000" algn="tl">
                    <a:srgbClr val="000000">
                      <a:alpha val="43137"/>
                    </a:srgbClr>
                  </a:outerShdw>
                </a:effectLst>
              </a:endParaRPr>
            </a:p>
            <a:p>
              <a:pPr algn="ctr"/>
              <a:r>
                <a:rPr lang="es-ES" sz="1400" b="1" dirty="0">
                  <a:solidFill>
                    <a:schemeClr val="bg1"/>
                  </a:solidFill>
                  <a:effectLst>
                    <a:outerShdw blurRad="38100" dist="38100" dir="2700000" algn="tl">
                      <a:srgbClr val="000000">
                        <a:alpha val="43137"/>
                      </a:srgbClr>
                    </a:outerShdw>
                  </a:effectLst>
                </a:rPr>
                <a:t>s. XIX</a:t>
              </a:r>
              <a:r>
                <a:rPr lang="ro-RO" sz="1400" b="1" dirty="0">
                  <a:solidFill>
                    <a:schemeClr val="bg1"/>
                  </a:solidFill>
                  <a:effectLst>
                    <a:outerShdw blurRad="38100" dist="38100" dir="2700000" algn="tl">
                      <a:srgbClr val="000000">
                        <a:alpha val="43137"/>
                      </a:srgbClr>
                    </a:outerShdw>
                  </a:effectLst>
                </a:rPr>
                <a:t> </a:t>
              </a:r>
              <a:r>
                <a:rPr lang="ro-RO" sz="1400" b="1" dirty="0" err="1">
                  <a:solidFill>
                    <a:schemeClr val="bg1"/>
                  </a:solidFill>
                  <a:effectLst>
                    <a:outerShdw blurRad="38100" dist="38100" dir="2700000" algn="tl">
                      <a:srgbClr val="000000">
                        <a:alpha val="43137"/>
                      </a:srgbClr>
                    </a:outerShdw>
                  </a:effectLst>
                </a:rPr>
                <a:t>î.Hr</a:t>
              </a:r>
              <a:r>
                <a:rPr lang="es-ES" sz="1400" b="1" dirty="0">
                  <a:solidFill>
                    <a:schemeClr val="bg1"/>
                  </a:solidFill>
                  <a:effectLst>
                    <a:outerShdw blurRad="38100" dist="38100" dir="2700000" algn="tl">
                      <a:srgbClr val="000000">
                        <a:alpha val="43137"/>
                      </a:srgbClr>
                    </a:outerShdw>
                  </a:effectLst>
                </a:rPr>
                <a:t>.</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91000" y="5848350"/>
              <a:ext cx="1492045" cy="738664"/>
            </a:xfrm>
            <a:prstGeom prst="rect">
              <a:avLst/>
            </a:prstGeom>
            <a:noFill/>
          </p:spPr>
          <p:txBody>
            <a:bodyPr wrap="square" rtlCol="0">
              <a:spAutoFit/>
            </a:bodyPr>
            <a:lstStyle/>
            <a:p>
              <a:pPr algn="ctr"/>
              <a:r>
                <a:rPr lang="ro-RO" sz="1400" b="1" dirty="0">
                  <a:solidFill>
                    <a:schemeClr val="bg1"/>
                  </a:solidFill>
                  <a:effectLst>
                    <a:outerShdw blurRad="38100" dist="38100" dir="2700000" algn="tl">
                      <a:srgbClr val="000000">
                        <a:alpha val="43137"/>
                      </a:srgbClr>
                    </a:outerShdw>
                  </a:effectLst>
                </a:rPr>
                <a:t>IOAN BOTEZĂTORUL</a:t>
              </a:r>
              <a:endParaRPr lang="es-ES" sz="1400" b="1" dirty="0">
                <a:solidFill>
                  <a:schemeClr val="bg1"/>
                </a:solidFill>
                <a:effectLst>
                  <a:outerShdw blurRad="38100" dist="38100" dir="2700000" algn="tl">
                    <a:srgbClr val="000000">
                      <a:alpha val="43137"/>
                    </a:srgbClr>
                  </a:outerShdw>
                </a:effectLst>
              </a:endParaRPr>
            </a:p>
            <a:p>
              <a:pPr algn="ctr"/>
              <a:r>
                <a:rPr lang="es-ES" sz="1400" b="1" dirty="0">
                  <a:solidFill>
                    <a:schemeClr val="bg1"/>
                  </a:solidFill>
                  <a:effectLst>
                    <a:outerShdw blurRad="38100" dist="38100" dir="2700000" algn="tl">
                      <a:srgbClr val="000000">
                        <a:alpha val="43137"/>
                      </a:srgbClr>
                    </a:outerShdw>
                  </a:effectLst>
                </a:rPr>
                <a:t>s. I d.</a:t>
              </a:r>
              <a:r>
                <a:rPr lang="ro-RO" sz="1400" b="1" dirty="0">
                  <a:solidFill>
                    <a:schemeClr val="bg1"/>
                  </a:solidFill>
                  <a:effectLst>
                    <a:outerShdw blurRad="38100" dist="38100" dir="2700000" algn="tl">
                      <a:srgbClr val="000000">
                        <a:alpha val="43137"/>
                      </a:srgbClr>
                    </a:outerShdw>
                  </a:effectLst>
                </a:rPr>
                <a:t>Hr</a:t>
              </a:r>
              <a:r>
                <a:rPr lang="es-ES" sz="1400" b="1" dirty="0">
                  <a:solidFill>
                    <a:schemeClr val="bg1"/>
                  </a:solidFill>
                  <a:effectLst>
                    <a:outerShdw blurRad="38100" dist="38100" dir="2700000" algn="tl">
                      <a:srgbClr val="000000">
                        <a:alpha val="43137"/>
                      </a:srgbClr>
                    </a:outerShdw>
                  </a:effectLst>
                </a:rPr>
                <a:t>.</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515195"/>
            <a:ext cx="8786814" cy="400110"/>
          </a:xfrm>
          <a:prstGeom prst="rect">
            <a:avLst/>
          </a:prstGeom>
          <a:noFill/>
        </p:spPr>
        <p:txBody>
          <a:bodyPr wrap="square">
            <a:spAutoFit/>
          </a:bodyPr>
          <a:lstStyle/>
          <a:p>
            <a:pPr lvl="0">
              <a:spcBef>
                <a:spcPts val="600"/>
              </a:spcBef>
              <a:defRPr/>
            </a:pPr>
            <a:r>
              <a:rPr lang="es-ES" sz="2000" b="1" dirty="0">
                <a:solidFill>
                  <a:prstClr val="black"/>
                </a:solidFill>
              </a:rPr>
              <a:t>Cum au fost aleși acești profeți? Cum au răspuns chemării lor profetice?</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514921"/>
            <a:ext cx="8786814" cy="1015663"/>
          </a:xfrm>
          <a:prstGeom prst="rect">
            <a:avLst/>
          </a:prstGeom>
          <a:noFill/>
        </p:spPr>
        <p:txBody>
          <a:bodyPr wrap="square">
            <a:spAutoFit/>
          </a:bodyPr>
          <a:lstStyle/>
          <a:p>
            <a:pPr lvl="0">
              <a:spcBef>
                <a:spcPts val="600"/>
              </a:spcBef>
              <a:defRPr/>
            </a:pPr>
            <a:r>
              <a:rPr lang="es-ES" sz="2000" b="1" dirty="0">
                <a:solidFill>
                  <a:prstClr val="black"/>
                </a:solidFill>
              </a:rPr>
              <a:t>Între timp, alți profeți au fost chemați să restabilească comuniunea poporului cu Dumnezeu și să mențină așteptarea mesianică. Unii chiar au anunțat momentul exact al sosirii lui Mesia.</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820181"/>
            <a:ext cx="8801100" cy="707886"/>
          </a:xfrm>
          <a:prstGeom prst="rect">
            <a:avLst/>
          </a:prstGeom>
          <a:noFill/>
        </p:spPr>
        <p:txBody>
          <a:bodyPr wrap="square">
            <a:spAutoFit/>
          </a:bodyPr>
          <a:lstStyle/>
          <a:p>
            <a:pPr lvl="0">
              <a:spcBef>
                <a:spcPts val="600"/>
              </a:spcBef>
              <a:defRPr/>
            </a:pPr>
            <a:r>
              <a:rPr lang="es-ES" sz="2000" b="1" dirty="0">
                <a:solidFill>
                  <a:prstClr val="black"/>
                </a:solidFill>
              </a:rPr>
              <a:t>Prim</a:t>
            </a:r>
            <a:r>
              <a:rPr lang="ro-RO" sz="2000" b="1" dirty="0" err="1">
                <a:solidFill>
                  <a:prstClr val="black"/>
                </a:solidFill>
              </a:rPr>
              <a:t>ul</a:t>
            </a:r>
            <a:r>
              <a:rPr lang="es-ES" sz="2000" b="1" dirty="0">
                <a:solidFill>
                  <a:prstClr val="black"/>
                </a:solidFill>
              </a:rPr>
              <a:t> a anunțat legământul prin „sămânță”. A</a:t>
            </a:r>
            <a:r>
              <a:rPr lang="ro-RO" sz="2000" b="1" dirty="0">
                <a:solidFill>
                  <a:prstClr val="black"/>
                </a:solidFill>
              </a:rPr>
              <a:t>l doilea</a:t>
            </a:r>
            <a:r>
              <a:rPr lang="es-ES" sz="2000" b="1" dirty="0">
                <a:solidFill>
                  <a:prstClr val="black"/>
                </a:solidFill>
              </a:rPr>
              <a:t> a anunțat sosirea „sămânței” (Isus), care urma să împlinească legământul promis.</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s-ES" sz="4400" b="1" spc="300" dirty="0">
                <a:ln/>
                <a:solidFill>
                  <a:schemeClr val="accent3"/>
                </a:solidFill>
                <a:effectLst>
                  <a:outerShdw blurRad="50800" dist="63500" dir="13320000" algn="ctr" rotWithShape="0">
                    <a:schemeClr val="bg1"/>
                  </a:outerShdw>
                </a:effectLst>
              </a:rPr>
              <a:t>AVRAAM: PROFETUL LEGĂMÂNTULUI.</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75000"/>
                  </a:schemeClr>
                </a:solidFill>
                <a:latin typeface="Comic Sans MS" panose="030F0702030302020204" pitchFamily="66" charset="0"/>
              </a:rPr>
              <a:t>“Domnul zisese lui Avram: „Ieşi din ţara ta, din rudenia ta şi din casa tatălui tău şi vino în ţara pe care ţi-o voi arăta.»” </a:t>
            </a:r>
            <a:r>
              <a:rPr lang="es-ES" sz="1400" b="1" dirty="0">
                <a:solidFill>
                  <a:schemeClr val="accent1">
                    <a:lumMod val="75000"/>
                  </a:schemeClr>
                </a:solidFill>
                <a:latin typeface="Comic Sans MS" panose="030F0702030302020204" pitchFamily="66" charset="0"/>
              </a:rPr>
              <a:t>(G</a:t>
            </a:r>
            <a:r>
              <a:rPr lang="ro-RO" sz="1400" b="1" dirty="0" err="1">
                <a:solidFill>
                  <a:schemeClr val="accent1">
                    <a:lumMod val="75000"/>
                  </a:schemeClr>
                </a:solidFill>
                <a:latin typeface="Comic Sans MS" panose="030F0702030302020204" pitchFamily="66" charset="0"/>
              </a:rPr>
              <a:t>eneza</a:t>
            </a:r>
            <a:r>
              <a:rPr lang="es-ES" sz="1400" b="1" dirty="0">
                <a:solidFill>
                  <a:schemeClr val="accent1">
                    <a:lumMod val="75000"/>
                  </a:schemeClr>
                </a:solidFill>
                <a:latin typeface="Comic Sans MS" panose="030F0702030302020204" pitchFamily="66" charset="0"/>
              </a:rPr>
              <a:t> 12:1)</a:t>
            </a: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474593" cy="1323439"/>
          </a:xfrm>
          <a:prstGeom prst="rect">
            <a:avLst/>
          </a:prstGeom>
          <a:noFill/>
        </p:spPr>
        <p:txBody>
          <a:bodyPr wrap="square" rtlCol="0">
            <a:spAutoFit/>
          </a:bodyPr>
          <a:lstStyle/>
          <a:p>
            <a:pPr>
              <a:spcBef>
                <a:spcPts val="600"/>
              </a:spcBef>
            </a:pPr>
            <a:r>
              <a:rPr lang="es-ES" sz="2000" b="1" dirty="0"/>
              <a:t>Avraam este prima persoană numită „proroc” (Gen. 20:7). A fost chemat direct de Dumnezeu și i s-a cerut să părăsească idolatria și imoralitatea din jurul său, ca să plece într-un loc necunoscut (Gen.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612071" y="4838186"/>
            <a:ext cx="7579930" cy="1015663"/>
          </a:xfrm>
          <a:prstGeom prst="rect">
            <a:avLst/>
          </a:prstGeom>
          <a:noFill/>
        </p:spPr>
        <p:txBody>
          <a:bodyPr wrap="square">
            <a:spAutoFit/>
          </a:bodyPr>
          <a:lstStyle/>
          <a:p>
            <a:pPr>
              <a:spcBef>
                <a:spcPts val="600"/>
              </a:spcBef>
            </a:pPr>
            <a:r>
              <a:rPr lang="es-ES" sz="2000" b="1" dirty="0"/>
              <a:t>Cum a răspuns la chemare? „Prin credinţă Avraam, când a fost chemat să plece într-un loc pe care avea să-l ia ca moştenire, a ascultat şi a plecat fără să ştie unde se duce.” (Evrei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17282"/>
            <a:ext cx="4164252" cy="234239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0" y="2751705"/>
            <a:ext cx="6677325" cy="1323439"/>
          </a:xfrm>
          <a:prstGeom prst="rect">
            <a:avLst/>
          </a:prstGeom>
          <a:noFill/>
        </p:spPr>
        <p:txBody>
          <a:bodyPr wrap="square">
            <a:spAutoFit/>
          </a:bodyPr>
          <a:lstStyle/>
          <a:p>
            <a:pPr lvl="0">
              <a:spcBef>
                <a:spcPts val="600"/>
              </a:spcBef>
              <a:defRPr/>
            </a:pPr>
            <a:r>
              <a:rPr lang="es-ES" sz="2000" b="1" dirty="0">
                <a:solidFill>
                  <a:prstClr val="black"/>
                </a:solidFill>
              </a:rPr>
              <a:t>Împreună cu chemarea au venit și mai multe promisiuni. Avea să aibă binecuvântarea lui Dumnezeu, avea să fie făcut mare și, prin el, binecuvântarea avea să ajungă la „toate familiile pământului” (Gen.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53849"/>
            <a:ext cx="7579929" cy="1015663"/>
          </a:xfrm>
          <a:prstGeom prst="rect">
            <a:avLst/>
          </a:prstGeom>
          <a:noFill/>
        </p:spPr>
        <p:txBody>
          <a:bodyPr wrap="square">
            <a:spAutoFit/>
          </a:bodyPr>
          <a:lstStyle/>
          <a:p>
            <a:pPr lvl="0">
              <a:spcBef>
                <a:spcPts val="600"/>
              </a:spcBef>
              <a:defRPr/>
            </a:pPr>
            <a:r>
              <a:rPr lang="es-ES" sz="2000" b="1" dirty="0">
                <a:solidFill>
                  <a:prstClr val="black"/>
                </a:solidFill>
              </a:rPr>
              <a:t>Ca profet, Avraam nu a fost chemat să anunțe o catastrofă iminentă, ci să-L facă cunoscut pe Dumnezeul adevărat și să descopere promisiunea mântuirii prin Mesia.</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s-ES" sz="4400" b="1" spc="300" dirty="0">
                <a:ln/>
                <a:solidFill>
                  <a:schemeClr val="accent3"/>
                </a:solidFill>
                <a:effectLst>
                  <a:outerShdw blurRad="50800" dist="63500" dir="13320000" algn="ctr" rotWithShape="0">
                    <a:schemeClr val="bg1"/>
                  </a:outerShdw>
                </a:effectLst>
              </a:rPr>
              <a:t>AVRAAM: PROFETUL LEGĂMÂNTULUI.</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75000"/>
                  </a:schemeClr>
                </a:solidFill>
                <a:latin typeface="Comic Sans MS" panose="030F0702030302020204" pitchFamily="66" charset="0"/>
              </a:rPr>
              <a:t>“Domnul zisese lui Avram: „Ieşi din ţara ta, din rudenia ta şi din casa tatălui tău şi vino în ţara pe care ţi-o voi arăta.»” </a:t>
            </a:r>
            <a:r>
              <a:rPr lang="es-ES" sz="1400" b="1" dirty="0">
                <a:solidFill>
                  <a:schemeClr val="accent1">
                    <a:lumMod val="75000"/>
                  </a:schemeClr>
                </a:solidFill>
                <a:latin typeface="Comic Sans MS" panose="030F0702030302020204" pitchFamily="66" charset="0"/>
              </a:rPr>
              <a:t>(G</a:t>
            </a:r>
            <a:r>
              <a:rPr lang="ro-RO" sz="1400" b="1" dirty="0" err="1">
                <a:solidFill>
                  <a:schemeClr val="accent1">
                    <a:lumMod val="75000"/>
                  </a:schemeClr>
                </a:solidFill>
                <a:latin typeface="Comic Sans MS" panose="030F0702030302020204" pitchFamily="66" charset="0"/>
              </a:rPr>
              <a:t>eneza</a:t>
            </a:r>
            <a:r>
              <a:rPr lang="es-ES" sz="1400" b="1" dirty="0">
                <a:solidFill>
                  <a:schemeClr val="accent1">
                    <a:lumMod val="75000"/>
                  </a:schemeClr>
                </a:solidFill>
                <a:latin typeface="Comic Sans MS" panose="030F0702030302020204" pitchFamily="66" charset="0"/>
              </a:rPr>
              <a:t> 12:1)</a:t>
            </a: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3452218151"/>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1899511611"/>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pPr>
            <a:r>
              <a:rPr lang="es-ES" sz="2000" b="1" dirty="0"/>
              <a:t>În timpul șederii sale în Canaan, Avraam (al cărui nume inițial era Avram) a avut mai multe întâlniri cu Dumnezeu, în care a primit diverse mesaje:</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es-ES" sz="4400" b="1" spc="300" dirty="0">
                <a:ln w="12700">
                  <a:noFill/>
                  <a:prstDash val="solid"/>
                </a:ln>
                <a:solidFill>
                  <a:srgbClr val="FFFFFF"/>
                </a:solidFill>
                <a:effectLst>
                  <a:outerShdw blurRad="38100" dist="22860" dir="7800000" algn="tl" rotWithShape="0">
                    <a:schemeClr val="accent5">
                      <a:lumMod val="50000"/>
                      <a:alpha val="86000"/>
                    </a:schemeClr>
                  </a:outerShdw>
                </a:effectLst>
              </a:rPr>
              <a:t>ILIE: PROFETUL RESTAURĂRII.</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584775"/>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s-ES" sz="1600" b="1" dirty="0">
                <a:solidFill>
                  <a:schemeClr val="accent3">
                    <a:lumMod val="75000"/>
                  </a:schemeClr>
                </a:solidFill>
                <a:latin typeface="Comic Sans MS" panose="030F0702030302020204" pitchFamily="66" charset="0"/>
              </a:rPr>
              <a:t>“Atunci Ilie s-a apropiat de tot poporul şi a zis: „Până când vreţi să şchiopătaţi de amândouă picioarele? Dacă Domnul este Dumnezeu, mergeţi după El; iar dacă este Baal, mergeţi după Baal!” Poporul nu i-a răspuns nimic.” </a:t>
            </a:r>
            <a:r>
              <a:rPr lang="es-ES" sz="1200" b="1" dirty="0">
                <a:solidFill>
                  <a:schemeClr val="accent3">
                    <a:lumMod val="75000"/>
                  </a:schemeClr>
                </a:solidFill>
                <a:latin typeface="Comic Sans MS" panose="030F0702030302020204" pitchFamily="66" charset="0"/>
              </a:rPr>
              <a:t>(2</a:t>
            </a:r>
            <a:r>
              <a:rPr lang="ro-RO" sz="1200" b="1" dirty="0">
                <a:solidFill>
                  <a:schemeClr val="accent3">
                    <a:lumMod val="75000"/>
                  </a:schemeClr>
                </a:solidFill>
                <a:latin typeface="Comic Sans MS" panose="030F0702030302020204" pitchFamily="66" charset="0"/>
              </a:rPr>
              <a:t> Împărați </a:t>
            </a:r>
            <a:r>
              <a:rPr lang="es-ES" sz="1200" b="1" dirty="0">
                <a:solidFill>
                  <a:schemeClr val="accent3">
                    <a:lumMod val="75000"/>
                  </a:schemeClr>
                </a:solidFill>
                <a:latin typeface="Comic Sans MS" panose="030F0702030302020204" pitchFamily="66" charset="0"/>
              </a:rPr>
              <a:t>18:21)</a:t>
            </a:r>
            <a:endParaRPr lang="es-ES" sz="1600"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3" y="1330370"/>
            <a:ext cx="6591978" cy="1477328"/>
          </a:xfrm>
          <a:prstGeom prst="rect">
            <a:avLst/>
          </a:prstGeom>
          <a:noFill/>
        </p:spPr>
        <p:txBody>
          <a:bodyPr wrap="square" rtlCol="0">
            <a:spAutoFit/>
          </a:bodyPr>
          <a:lstStyle/>
          <a:p>
            <a:pPr>
              <a:spcBef>
                <a:spcPts val="600"/>
              </a:spcBef>
            </a:pPr>
            <a:r>
              <a:rPr lang="es-ES" b="1" dirty="0"/>
              <a:t>Ahab și Izabela aduseseră națiunea lui Israel într-o apostazie gravă. Doar câțiva Îi slujeau lui Dumnezeu; ceilalți se închinau lui Baal, Așerei și altor dumnezei. În acest context, Dumnezeu l-a chemat pe profetul Ilie ca să restabilească relația Sa cu poporul ales (1 Împ. 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241154"/>
            <a:ext cx="6591977" cy="1200329"/>
          </a:xfrm>
          <a:prstGeom prst="rect">
            <a:avLst/>
          </a:prstGeom>
          <a:noFill/>
        </p:spPr>
        <p:txBody>
          <a:bodyPr wrap="square">
            <a:spAutoFit/>
          </a:bodyPr>
          <a:lstStyle/>
          <a:p>
            <a:pPr>
              <a:spcBef>
                <a:spcPts val="600"/>
              </a:spcBef>
            </a:pPr>
            <a:r>
              <a:rPr lang="es-ES" b="1" dirty="0"/>
              <a:t>Mesajul profetului Ilie – părăsirea idolatriei și întoarcerea la Dumnezeu – va fi vestit din nou cu putere înainte de a Doua Venire. Scopul său principal: restaurarea altarului familial (Mal.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06196" y="2807698"/>
            <a:ext cx="6523010" cy="1477328"/>
          </a:xfrm>
          <a:prstGeom prst="rect">
            <a:avLst/>
          </a:prstGeom>
          <a:noFill/>
        </p:spPr>
        <p:txBody>
          <a:bodyPr wrap="square">
            <a:spAutoFit/>
          </a:bodyPr>
          <a:lstStyle/>
          <a:p>
            <a:pPr lvl="0">
              <a:spcBef>
                <a:spcPts val="600"/>
              </a:spcBef>
              <a:defRPr/>
            </a:pPr>
            <a:r>
              <a:rPr lang="es-ES" b="1" dirty="0">
                <a:solidFill>
                  <a:prstClr val="black"/>
                </a:solidFill>
              </a:rPr>
              <a:t>După câțiva ani de secetă, Ilie a adunat poporul Israel pe muntele Carmel ca să-i îndemne să se întoarcă la Dumnezeu, dar ei nu au reacționat (1 Împ. 18:21). A fost nevoie de o minune ca să-L recunoască pe Dumnezeul adevărat (1 Împ. 18:30-39).</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23960" y="5441483"/>
            <a:ext cx="6487481" cy="923330"/>
          </a:xfrm>
          <a:prstGeom prst="rect">
            <a:avLst/>
          </a:prstGeom>
          <a:noFill/>
        </p:spPr>
        <p:txBody>
          <a:bodyPr wrap="square">
            <a:spAutoFit/>
          </a:bodyPr>
          <a:lstStyle/>
          <a:p>
            <a:pPr lvl="0">
              <a:spcBef>
                <a:spcPts val="600"/>
              </a:spcBef>
              <a:defRPr/>
            </a:pPr>
            <a:r>
              <a:rPr lang="es-ES" b="1" dirty="0">
                <a:solidFill>
                  <a:prstClr val="black"/>
                </a:solidFill>
              </a:rPr>
              <a:t>Prin familie va fi restaurată închinarea în biserică, în comunități și în țări. Cine va face această lucrare? Tu și eu suntem Ilie de care are nevoie societatea de azi.</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ISAIA: PROFETUL MESIANIC.</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r>
              <a:rPr lang="es-E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“Noi rătăceam cu toţii ca nişte oi, fiecare îşi vedea de drumul lui, dar Domnul a făcut să cadă asupra Lui nelegiuirea noastră a tuturor.” </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(Isa</a:t>
            </a:r>
            <a:r>
              <a:rPr lang="ro-RO"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ia</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53:6)</a:t>
            </a:r>
          </a:p>
        </p:txBody>
      </p:sp>
      <p:sp>
        <p:nvSpPr>
          <p:cNvPr id="5" name="CuadroTexto 4">
            <a:extLst>
              <a:ext uri="{FF2B5EF4-FFF2-40B4-BE49-F238E27FC236}">
                <a16:creationId xmlns:a16="http://schemas.microsoft.com/office/drawing/2014/main" id="{2D0BAB78-C0A7-A054-775C-2C6206D64881}"/>
              </a:ext>
            </a:extLst>
          </p:cNvPr>
          <p:cNvSpPr txBox="1"/>
          <p:nvPr/>
        </p:nvSpPr>
        <p:spPr>
          <a:xfrm>
            <a:off x="3181565" y="1403928"/>
            <a:ext cx="6807133" cy="707886"/>
          </a:xfrm>
          <a:prstGeom prst="rect">
            <a:avLst/>
          </a:prstGeom>
          <a:noFill/>
        </p:spPr>
        <p:txBody>
          <a:bodyPr wrap="square" rtlCol="0">
            <a:spAutoFit/>
          </a:bodyPr>
          <a:lstStyle/>
          <a:p>
            <a:pPr>
              <a:spcBef>
                <a:spcPts val="600"/>
              </a:spcBef>
            </a:pPr>
            <a:r>
              <a:rPr lang="es-ES" sz="2000" b="1" dirty="0"/>
              <a:t>Isaia a fost chemat să ceară poporului să-și recunoască păcatul și să primească iertarea lui Dumnezeu (Is.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8247" y="2062586"/>
            <a:ext cx="8899527" cy="1323439"/>
          </a:xfrm>
          <a:prstGeom prst="rect">
            <a:avLst/>
          </a:prstGeom>
          <a:noFill/>
        </p:spPr>
        <p:txBody>
          <a:bodyPr wrap="square">
            <a:spAutoFit/>
          </a:bodyPr>
          <a:lstStyle/>
          <a:p>
            <a:pPr>
              <a:spcBef>
                <a:spcPts val="600"/>
              </a:spcBef>
            </a:pPr>
            <a:r>
              <a:rPr lang="es-ES" sz="2000" b="1" dirty="0"/>
              <a:t>La moartea împăratului Ozia, Isaia a primit o viziune impresionantă, pe care avea să și-o amintească în toată lucrarea sa: Dumnezeu era în Templul Său cel sfânt și, în timp ce ușorii ușilor se clătinau, inima profetului tremura din cauza propriei nevrednicii (Is.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510012" y="4895721"/>
            <a:ext cx="2674434" cy="1938992"/>
          </a:xfrm>
          <a:prstGeom prst="rect">
            <a:avLst/>
          </a:prstGeom>
          <a:noFill/>
        </p:spPr>
        <p:txBody>
          <a:bodyPr wrap="square">
            <a:spAutoFit/>
          </a:bodyPr>
          <a:lstStyle/>
          <a:p>
            <a:pPr>
              <a:spcBef>
                <a:spcPts val="600"/>
              </a:spcBef>
            </a:pPr>
            <a:r>
              <a:rPr lang="es-ES" sz="2000" b="1" dirty="0"/>
              <a:t>Nu întâmplător, cartea lui Isaia este numită „proto-evanghelia” (adică Evanghelia înainte de Evanghelie).</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8246" y="3995456"/>
            <a:ext cx="9043754" cy="707886"/>
          </a:xfrm>
          <a:prstGeom prst="rect">
            <a:avLst/>
          </a:prstGeom>
          <a:noFill/>
        </p:spPr>
        <p:txBody>
          <a:bodyPr wrap="square">
            <a:spAutoFit/>
          </a:bodyPr>
          <a:lstStyle/>
          <a:p>
            <a:pPr>
              <a:spcBef>
                <a:spcPts val="600"/>
              </a:spcBef>
            </a:pPr>
            <a:r>
              <a:rPr lang="it-IT" sz="2000" b="1" dirty="0"/>
              <a:t>Lunga sa lucrare nu a inclus doar chemarea la pocăință, ci a vestit mai ales lucrarea lui Isus, Mesia.</a:t>
            </a:r>
            <a:endParaRPr lang="es-ES" sz="2000" b="1" dirty="0"/>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a:pPr>
            <a:r>
              <a:rPr lang="es-ES" sz="2000" b="1" dirty="0">
                <a:solidFill>
                  <a:prstClr val="black"/>
                </a:solidFill>
              </a:rPr>
              <a:t>Fiind iertat, era pregătit să vestească fără teamă mesajul lui Dumnezeu: „Iată-mă, trimite-mă!” (Is. 6:6-8).</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ISAIA: PROFETUL MESIANIC.</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r>
              <a:rPr lang="es-E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“Noi rătăceam cu toţii ca nişte oi, fiecare îşi vedea de drumul lui, dar Domnul a făcut să cadă asupra Lui nelegiuirea noastră a tuturor.” </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(Isa</a:t>
            </a:r>
            <a:r>
              <a:rPr lang="ro-RO"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ia</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53:6)</a:t>
            </a: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2602143193"/>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es-ES" sz="2000" b="1" dirty="0"/>
              <a:t>Capitolul 53 din Isaia conține, cu multe detalii, explicarea planului de mântuire împlinit de Isus:</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ro-RO"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DANIEL: PROFETUL VIITORULUI</a:t>
            </a:r>
            <a:endParaRPr lang="es-ES"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endParaRP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6">
                    <a:lumMod val="75000"/>
                  </a:schemeClr>
                </a:solidFill>
                <a:latin typeface="Comic Sans MS" panose="030F0702030302020204" pitchFamily="66" charset="0"/>
              </a:rPr>
              <a:t>“PDar este în ceruri un Dumnezeu care descoperă tainele şi care face cunoscut împăratului Nebucadneţar ce se va întâmpla în vremurile de pe urmă.” </a:t>
            </a:r>
            <a:r>
              <a:rPr lang="es-ES" sz="1400" b="1" dirty="0">
                <a:solidFill>
                  <a:schemeClr val="accent6">
                    <a:lumMod val="75000"/>
                  </a:schemeClr>
                </a:solidFill>
                <a:latin typeface="Comic Sans MS" panose="030F0702030302020204" pitchFamily="66" charset="0"/>
              </a:rPr>
              <a:t>(Daniel 2:28a)</a:t>
            </a:r>
            <a:endParaRPr lang="es-ES" b="1"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186322"/>
            <a:ext cx="5286375" cy="2308324"/>
          </a:xfrm>
          <a:prstGeom prst="rect">
            <a:avLst/>
          </a:prstGeom>
          <a:noFill/>
        </p:spPr>
        <p:txBody>
          <a:bodyPr wrap="square" rtlCol="0">
            <a:spAutoFit/>
          </a:bodyPr>
          <a:lstStyle/>
          <a:p>
            <a:pPr>
              <a:spcBef>
                <a:spcPts val="600"/>
              </a:spcBef>
            </a:pPr>
            <a:r>
              <a:rPr lang="es-ES" b="1" dirty="0"/>
              <a:t>De la început, Daniel a fost cunoscut pentru credincioșia sa. A fost credincios în alimentație (Dan. 1:8); a fost credincios dându-I slavă lui Dumnezeu (Dan. 2:27-30); a fost credincios când i-a prezis răul lui Nebucadnețar (Dan. 4:19); a fost credincios când a declarat păcatul lui Belșațar (Dan. 5:22-23); a fost credincios în viața sa de rugăciune (Dan. 6:10).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52292" y="3376758"/>
            <a:ext cx="7421687" cy="923330"/>
          </a:xfrm>
          <a:prstGeom prst="rect">
            <a:avLst/>
          </a:prstGeom>
          <a:noFill/>
        </p:spPr>
        <p:txBody>
          <a:bodyPr wrap="square">
            <a:spAutoFit/>
          </a:bodyPr>
          <a:lstStyle/>
          <a:p>
            <a:pPr>
              <a:spcBef>
                <a:spcPts val="600"/>
              </a:spcBef>
            </a:pPr>
            <a:r>
              <a:rPr lang="es-ES" b="1" dirty="0"/>
              <a:t>Pe lângă mesajul pe care l-a transmis prin propria viață, a fost chemat să vestească ridicarea și căderea marilor imperii ale lumii: Babilon, Persia, Grecia, Roma și Europa (Dan. 2, 7-12).</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37203"/>
            <a:ext cx="3710842" cy="1477328"/>
          </a:xfrm>
          <a:prstGeom prst="rect">
            <a:avLst/>
          </a:prstGeom>
          <a:noFill/>
        </p:spPr>
        <p:txBody>
          <a:bodyPr wrap="square">
            <a:spAutoFit/>
          </a:bodyPr>
          <a:lstStyle/>
          <a:p>
            <a:pPr>
              <a:spcBef>
                <a:spcPts val="600"/>
              </a:spcBef>
            </a:pPr>
            <a:r>
              <a:rPr lang="es-ES" b="1" dirty="0"/>
              <a:t>Împletite cu profețiile despre imperii, Daniel a vestit Judecata (Dan. 7:9-10) și momentul exact al primei veniri a lui Isus</a:t>
            </a:r>
            <a:br>
              <a:rPr lang="es-ES" b="1" dirty="0"/>
            </a:br>
            <a:r>
              <a:rPr lang="es-ES" b="1" dirty="0"/>
              <a:t>(Dan.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spcBef>
                <a:spcPts val="600"/>
              </a:spcBef>
            </a:pPr>
            <a:r>
              <a:rPr lang="es-ES" b="1" dirty="0"/>
              <a:t>Profețiile sale ne ajută astăzi să vestim împlinirea părții care încă nu s-a împlinit: venirea Împărăției lui Dumnezeu (Dan.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C88A0CC-1140-88DC-8267-D8E7416B17C9}"/>
              </a:ext>
            </a:extLst>
          </p:cNvPr>
          <p:cNvSpPr txBox="1"/>
          <p:nvPr/>
        </p:nvSpPr>
        <p:spPr>
          <a:xfrm>
            <a:off x="4945626" y="2232947"/>
            <a:ext cx="4303149" cy="2862322"/>
          </a:xfrm>
          <a:prstGeom prst="rect">
            <a:avLst/>
          </a:prstGeom>
          <a:noFill/>
        </p:spPr>
        <p:txBody>
          <a:bodyPr wrap="square">
            <a:spAutoFit/>
          </a:bodyPr>
          <a:lstStyle/>
          <a:p>
            <a:pPr>
              <a:spcBef>
                <a:spcPts val="600"/>
              </a:spcBef>
            </a:pPr>
            <a:r>
              <a:rPr lang="es-ES" sz="2000" b="1" dirty="0"/>
              <a:t>Viața sa austeră și convingerea cu care declara păcatul și chema cu insistență la pocăință i-au determinat pe mulți să se boteze (Marcu 1:4-6). Lucrarea sa a marcat un moment de referință în Israel, pe care diavolul a putut să-l contracareze doar slab, provocând moartea profetului (Luca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584775"/>
          </a:xfrm>
          <a:prstGeom prst="rect">
            <a:avLst/>
          </a:prstGeom>
          <a:noFill/>
        </p:spPr>
        <p:txBody>
          <a:bodyPr wrap="square">
            <a:spAutoFit/>
            <a:scene3d>
              <a:camera prst="orthographicFront"/>
              <a:lightRig rig="threePt" dir="t"/>
            </a:scene3d>
            <a:sp3d extrusionH="57150">
              <a:bevelT h="25400" prst="softRound"/>
            </a:sp3d>
          </a:bodyPr>
          <a:lstStyle/>
          <a:p>
            <a:pPr algn="ctr"/>
            <a:r>
              <a:rPr lang="es-ES" sz="3200" b="1" dirty="0">
                <a:ln w="22225">
                  <a:noFill/>
                  <a:prstDash val="solid"/>
                </a:ln>
                <a:solidFill>
                  <a:schemeClr val="bg2">
                    <a:lumMod val="40000"/>
                    <a:lumOff val="60000"/>
                  </a:schemeClr>
                </a:solidFill>
                <a:effectLst>
                  <a:outerShdw blurRad="50800" dist="38100" dir="4200000" algn="ctr" rotWithShape="0">
                    <a:srgbClr val="FF0000"/>
                  </a:outerShdw>
                </a:effectLst>
              </a:rPr>
              <a:t>IOAN BOTEZĂTORUL: PROFETUL ÎNAINTE-MERGĂTOR.</a:t>
            </a:r>
          </a:p>
        </p:txBody>
      </p:sp>
      <p:sp>
        <p:nvSpPr>
          <p:cNvPr id="4" name="CuadroTexto 3">
            <a:extLst>
              <a:ext uri="{FF2B5EF4-FFF2-40B4-BE49-F238E27FC236}">
                <a16:creationId xmlns:a16="http://schemas.microsoft.com/office/drawing/2014/main" id="{47EF7D01-92EB-2208-25CA-BCF6A728F75A}"/>
              </a:ext>
            </a:extLst>
          </p:cNvPr>
          <p:cNvSpPr txBox="1"/>
          <p:nvPr/>
        </p:nvSpPr>
        <p:spPr>
          <a:xfrm>
            <a:off x="1247776" y="689087"/>
            <a:ext cx="8096250" cy="646331"/>
          </a:xfrm>
          <a:prstGeom prst="rect">
            <a:avLst/>
          </a:prstGeom>
          <a:noFill/>
        </p:spPr>
        <p:txBody>
          <a:bodyPr wrap="square">
            <a:spAutoFit/>
          </a:bodyPr>
          <a:lstStyle/>
          <a:p>
            <a:pPr algn="ctr"/>
            <a:r>
              <a:rPr lang="es-ES" b="1" dirty="0">
                <a:solidFill>
                  <a:srgbClr val="B9F5FD"/>
                </a:solidFill>
                <a:effectLst>
                  <a:outerShdw blurRad="38100" dist="38100" dir="2700000" algn="tl">
                    <a:srgbClr val="000000">
                      <a:alpha val="43137"/>
                    </a:srgbClr>
                  </a:outerShdw>
                </a:effectLst>
                <a:latin typeface="Comic Sans MS" panose="030F0702030302020204" pitchFamily="66" charset="0"/>
              </a:rPr>
              <a:t>„Eu”, a zis el [</a:t>
            </a:r>
            <a:r>
              <a:rPr lang="ro-RO" b="1" dirty="0">
                <a:solidFill>
                  <a:srgbClr val="B9F5FD"/>
                </a:solidFill>
                <a:effectLst>
                  <a:outerShdw blurRad="38100" dist="38100" dir="2700000" algn="tl">
                    <a:srgbClr val="000000">
                      <a:alpha val="43137"/>
                    </a:srgbClr>
                  </a:outerShdw>
                </a:effectLst>
                <a:latin typeface="Comic Sans MS" panose="030F0702030302020204" pitchFamily="66" charset="0"/>
              </a:rPr>
              <a:t>Io</a:t>
            </a:r>
            <a:r>
              <a:rPr lang="es-ES" b="1" dirty="0">
                <a:solidFill>
                  <a:srgbClr val="B9F5FD"/>
                </a:solidFill>
                <a:effectLst>
                  <a:outerShdw blurRad="38100" dist="38100" dir="2700000" algn="tl">
                    <a:srgbClr val="000000">
                      <a:alpha val="43137"/>
                    </a:srgbClr>
                  </a:outerShdw>
                </a:effectLst>
                <a:latin typeface="Comic Sans MS" panose="030F0702030302020204" pitchFamily="66" charset="0"/>
              </a:rPr>
              <a:t>an], „sunt glasul celui ce strigă în pustiu: „Neteziţi calea Domnului!”, cum a zis prorocul Isaia. </a:t>
            </a:r>
            <a:r>
              <a:rPr lang="es-ES" sz="1400" b="1" dirty="0">
                <a:solidFill>
                  <a:srgbClr val="B9F5FD"/>
                </a:solidFill>
                <a:effectLst>
                  <a:outerShdw blurRad="38100" dist="38100" dir="2700000" algn="tl">
                    <a:srgbClr val="000000">
                      <a:alpha val="43137"/>
                    </a:srgbClr>
                  </a:outerShdw>
                </a:effectLst>
                <a:latin typeface="Comic Sans MS" panose="030F0702030302020204" pitchFamily="66" charset="0"/>
              </a:rPr>
              <a:t>(</a:t>
            </a:r>
            <a:r>
              <a:rPr lang="ro-RO" sz="1400" b="1" dirty="0">
                <a:solidFill>
                  <a:srgbClr val="B9F5FD"/>
                </a:solidFill>
                <a:effectLst>
                  <a:outerShdw blurRad="38100" dist="38100" dir="2700000" algn="tl">
                    <a:srgbClr val="000000">
                      <a:alpha val="43137"/>
                    </a:srgbClr>
                  </a:outerShdw>
                </a:effectLst>
                <a:latin typeface="Comic Sans MS" panose="030F0702030302020204" pitchFamily="66" charset="0"/>
              </a:rPr>
              <a:t>Io</a:t>
            </a:r>
            <a:r>
              <a:rPr lang="es-ES" sz="1400" b="1" dirty="0">
                <a:solidFill>
                  <a:srgbClr val="B9F5FD"/>
                </a:solidFill>
                <a:effectLst>
                  <a:outerShdw blurRad="38100" dist="38100" dir="2700000" algn="tl">
                    <a:srgbClr val="000000">
                      <a:alpha val="43137"/>
                    </a:srgbClr>
                  </a:outerShdw>
                </a:effectLst>
                <a:latin typeface="Comic Sans MS" panose="030F0702030302020204" pitchFamily="66" charset="0"/>
              </a:rPr>
              <a:t>an 1:23)</a:t>
            </a: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541936" cy="1015663"/>
          </a:xfrm>
          <a:prstGeom prst="rect">
            <a:avLst/>
          </a:prstGeom>
          <a:noFill/>
        </p:spPr>
        <p:txBody>
          <a:bodyPr wrap="square" rtlCol="0">
            <a:spAutoFit/>
          </a:bodyPr>
          <a:lstStyle/>
          <a:p>
            <a:pPr>
              <a:spcBef>
                <a:spcPts val="600"/>
              </a:spcBef>
            </a:pPr>
            <a:r>
              <a:rPr lang="es-ES" sz="2000" b="1" dirty="0"/>
              <a:t>La fel ca alți profeți – precum Samuel sau Ieremia –, Ioan a fost pus deoparte încă dinainte de naștere. A fost chemat să facă lucrarea lui Ilie, ca înainte-mergător al lui Mesia (Luca 1:13-17).</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28517"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pPr>
            <a:r>
              <a:rPr lang="es-ES" sz="2000" b="1" dirty="0"/>
              <a:t>Nu este un drum presărat cu trandafiri. Se cer credincioșie, convingere și dedicare. Siguranța nu este garantată, dar viața veșnică da (a noastră și a celor care primesc astăzi mesajul).</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pPr>
            <a:r>
              <a:rPr lang="es-ES" sz="2000" b="1" dirty="0"/>
              <a:t>Lucrarea lui Ioan (care este și lucrarea lui Ilie) este acum lucrarea noastră. Suntem chemați să pregătim venirea lui Isus, vestind tuturor evanghelia pocăinței și mântuirea prin moartea ispășitoare a lui Isus.</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154984"/>
          </a:xfrm>
          <a:prstGeom prst="rect">
            <a:avLst/>
          </a:prstGeom>
          <a:noFill/>
        </p:spPr>
        <p:txBody>
          <a:bodyPr wrap="square">
            <a:spAutoFit/>
          </a:bodyPr>
          <a:lstStyle/>
          <a:p>
            <a:pPr>
              <a:spcBef>
                <a:spcPts val="600"/>
              </a:spcBef>
            </a:pPr>
            <a:r>
              <a:rPr lang="es-ES" sz="2400" b="1" dirty="0">
                <a:solidFill>
                  <a:schemeClr val="accent5">
                    <a:lumMod val="50000"/>
                  </a:schemeClr>
                </a:solidFill>
                <a:latin typeface="Constantia" panose="02030602050306030303" pitchFamily="18" charset="0"/>
              </a:rPr>
              <a:t>“Soliile de sfat și de mustrare, date prin proorocii care au explicat planul Său veșnic în favoarea omenirii, sunt de o deosebită valoare pentru biserica lui Dumnezeu de pe pământ din zilele noastre pentru păzitorii viei Sale. În învățăturile proorocilor, dragostea Lui pentru neamul omenesc pierdut</a:t>
            </a:r>
            <a:r>
              <a:rPr lang="ro-RO" sz="2400" b="1" dirty="0">
                <a:solidFill>
                  <a:schemeClr val="accent5">
                    <a:lumMod val="50000"/>
                  </a:schemeClr>
                </a:solidFill>
                <a:latin typeface="Constantia" panose="02030602050306030303" pitchFamily="18" charset="0"/>
              </a:rPr>
              <a:t> ... </a:t>
            </a:r>
            <a:r>
              <a:rPr lang="es-ES" sz="2400" b="1" dirty="0">
                <a:solidFill>
                  <a:schemeClr val="accent5">
                    <a:lumMod val="50000"/>
                  </a:schemeClr>
                </a:solidFill>
                <a:latin typeface="Constantia" panose="02030602050306030303" pitchFamily="18" charset="0"/>
              </a:rPr>
              <a:t>a fost subiectul soliilor lui Dumnezeu către biserica Sa de-a lungul veacurilor care au trecut. Și astăzi solia lui Dumnezeu către biserica Sa către aceia care ocupă via Sa ca ispravnici credincioși nu este alta decât aceea rostită prin proorocul din vechime:„În ziua aceea, cântați o cântare asupra viei celei mai alese: Eu, Domnul, sunt Păzitorul ei, Eu o ud în fiecare clipă; Eu o păzesc zi și noapte, ca să nu o vatăme nimeni”. (Isaia 27, 2.3.)”</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8609942" y="5634498"/>
            <a:ext cx="2809680" cy="338554"/>
          </a:xfrm>
          <a:prstGeom prst="rect">
            <a:avLst/>
          </a:prstGeom>
          <a:noFill/>
        </p:spPr>
        <p:txBody>
          <a:bodyPr wrap="none" rtlCol="0">
            <a:spAutoFit/>
          </a:bodyPr>
          <a:lstStyle/>
          <a:p>
            <a:pPr algn="r"/>
            <a:r>
              <a:rPr lang="es-ES" sz="1600" b="1" dirty="0">
                <a:solidFill>
                  <a:schemeClr val="accent5">
                    <a:lumMod val="50000"/>
                  </a:schemeClr>
                </a:solidFill>
              </a:rPr>
              <a:t>E. G. W. (</a:t>
            </a:r>
            <a:r>
              <a:rPr lang="ro-RO" sz="1600" b="1" dirty="0">
                <a:solidFill>
                  <a:schemeClr val="accent5">
                    <a:lumMod val="50000"/>
                  </a:schemeClr>
                </a:solidFill>
              </a:rPr>
              <a:t>Profeți și regi</a:t>
            </a:r>
            <a:r>
              <a:rPr lang="es-ES" sz="1600" b="1" dirty="0">
                <a:solidFill>
                  <a:schemeClr val="accent5">
                    <a:lumMod val="50000"/>
                  </a:schemeClr>
                </a:solidFill>
              </a:rPr>
              <a:t>, p. </a:t>
            </a:r>
            <a:r>
              <a:rPr lang="ro-RO" sz="1600" b="1" dirty="0">
                <a:solidFill>
                  <a:schemeClr val="accent5">
                    <a:lumMod val="50000"/>
                  </a:schemeClr>
                </a:solidFill>
              </a:rPr>
              <a:t>22</a:t>
            </a:r>
            <a:r>
              <a:rPr lang="es-ES" sz="1600" b="1" dirty="0">
                <a:solidFill>
                  <a:schemeClr val="accent5">
                    <a:lumMod val="50000"/>
                  </a:schemeClr>
                </a:solidFill>
              </a:rPr>
              <a:t>)</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es-ES" sz="3600" b="1" dirty="0">
                <a:ln w="6600">
                  <a:solidFill>
                    <a:srgbClr val="FF66F9"/>
                  </a:solidFill>
                  <a:prstDash val="solid"/>
                </a:ln>
                <a:solidFill>
                  <a:srgbClr val="FFFFFF"/>
                </a:solidFill>
                <a:effectLst>
                  <a:outerShdw dist="38100" dir="2700000" algn="tl" rotWithShape="0">
                    <a:srgbClr val="FF66F9"/>
                  </a:outerShdw>
                </a:effectLst>
              </a:rPr>
              <a:t>ANEX</a:t>
            </a:r>
            <a:r>
              <a:rPr lang="ro-RO" sz="3600" b="1" dirty="0">
                <a:ln w="6600">
                  <a:solidFill>
                    <a:srgbClr val="FF66F9"/>
                  </a:solidFill>
                  <a:prstDash val="solid"/>
                </a:ln>
                <a:solidFill>
                  <a:srgbClr val="FFFFFF"/>
                </a:solidFill>
                <a:effectLst>
                  <a:outerShdw dist="38100" dir="2700000" algn="tl" rotWithShape="0">
                    <a:srgbClr val="FF66F9"/>
                  </a:outerShdw>
                </a:effectLst>
              </a:rPr>
              <a:t>Ă</a:t>
            </a:r>
            <a:r>
              <a:rPr lang="es-ES" sz="3600" b="1" dirty="0">
                <a:ln w="6600">
                  <a:solidFill>
                    <a:srgbClr val="FF66F9"/>
                  </a:solidFill>
                  <a:prstDash val="solid"/>
                </a:ln>
                <a:solidFill>
                  <a:srgbClr val="FFFFFF"/>
                </a:solidFill>
                <a:effectLst>
                  <a:outerShdw dist="38100" dir="2700000" algn="tl" rotWithShape="0">
                    <a:srgbClr val="FF66F9"/>
                  </a:outerShdw>
                </a:effectLst>
              </a:rPr>
              <a:t>:</a:t>
            </a:r>
            <a:r>
              <a:rPr lang="es-ES" sz="3600" b="1" dirty="0">
                <a:ln w="6600">
                  <a:solidFill>
                    <a:schemeClr val="accent2"/>
                  </a:solidFill>
                  <a:prstDash val="solid"/>
                </a:ln>
                <a:solidFill>
                  <a:srgbClr val="FFFFFF"/>
                </a:solidFill>
                <a:effectLst>
                  <a:outerShdw dist="38100" dir="2700000" algn="tl" rotWithShape="0">
                    <a:schemeClr val="accent2"/>
                  </a:outerShdw>
                </a:effectLst>
              </a:rPr>
              <a:t> </a:t>
            </a:r>
            <a:r>
              <a:rPr lang="it-IT"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rPr>
              <a:t>CHEMAREA PROFETICĂ A LUI ELLEN G. WHITE</a:t>
            </a:r>
            <a:endParaRPr lang="es-ES"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spcBef>
                <a:spcPts val="600"/>
              </a:spcBef>
            </a:pPr>
            <a:r>
              <a:rPr lang="ro-RO" sz="2000" b="1" dirty="0"/>
              <a:t>E</a:t>
            </a:r>
            <a:r>
              <a:rPr lang="es-ES" sz="2000" b="1" dirty="0"/>
              <a:t>llen Gould Harmon a primit prima sa viziune în decembrie 1844, când avea 17 ani.</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72431" y="2867680"/>
            <a:ext cx="10814669" cy="1323439"/>
          </a:xfrm>
          <a:prstGeom prst="rect">
            <a:avLst/>
          </a:prstGeom>
          <a:noFill/>
        </p:spPr>
        <p:txBody>
          <a:bodyPr wrap="square">
            <a:spAutoFit/>
          </a:bodyPr>
          <a:lstStyle/>
          <a:p>
            <a:pPr lvl="0">
              <a:spcBef>
                <a:spcPts val="600"/>
              </a:spcBef>
              <a:defRPr/>
            </a:pPr>
            <a:r>
              <a:rPr lang="es-ES" sz="2000" b="1" dirty="0">
                <a:solidFill>
                  <a:prstClr val="black"/>
                </a:solidFill>
              </a:rPr>
              <a:t>Prin această viziune, Dumnezeu le dădea credincioșilor siguranța că se aflau pe drumul cel bun. Deși la început puțini au crezut-o pe Ellen, cu timpul a fost acceptată ca profet. Mesajele ei au încurajat și au călăuzit poporul adventist încă de la începuturile sale și continuă să o facă și astăzi.</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CuadroTexto 5">
            <a:extLst>
              <a:ext uri="{FF2B5EF4-FFF2-40B4-BE49-F238E27FC236}">
                <a16:creationId xmlns:a16="http://schemas.microsoft.com/office/drawing/2014/main" id="{37FFD5FF-9A9E-C3EF-9479-848903660298}"/>
              </a:ext>
            </a:extLst>
          </p:cNvPr>
          <p:cNvSpPr txBox="1"/>
          <p:nvPr/>
        </p:nvSpPr>
        <p:spPr>
          <a:xfrm>
            <a:off x="281475" y="1676397"/>
            <a:ext cx="11652869" cy="1323439"/>
          </a:xfrm>
          <a:prstGeom prst="rect">
            <a:avLst/>
          </a:prstGeom>
          <a:noFill/>
        </p:spPr>
        <p:txBody>
          <a:bodyPr wrap="square">
            <a:spAutoFit/>
          </a:bodyPr>
          <a:lstStyle/>
          <a:p>
            <a:pPr lvl="0">
              <a:spcBef>
                <a:spcPts val="600"/>
              </a:spcBef>
              <a:defRPr/>
            </a:pPr>
            <a:r>
              <a:rPr lang="es-ES" sz="2000" b="1" dirty="0">
                <a:solidFill>
                  <a:prstClr val="black"/>
                </a:solidFill>
              </a:rPr>
              <a:t>În acest context, i s-a arătat lui Ellen un drum care mergea de pe acest pământ până la Ierusalimul ceresc și pe credincioșii adventiști care înaintau spre Cetatea Sfântă, călăuziți de Isus. Dacă privirea lor rămânea ațintită asupra lui Isus, înaintau pe drum. Dacă își abăteau privirea, cădeau de pe el.</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1" y="1082749"/>
            <a:ext cx="11661913" cy="707886"/>
          </a:xfrm>
          <a:prstGeom prst="rect">
            <a:avLst/>
          </a:prstGeom>
          <a:noFill/>
        </p:spPr>
        <p:txBody>
          <a:bodyPr wrap="square">
            <a:spAutoFit/>
          </a:bodyPr>
          <a:lstStyle/>
          <a:p>
            <a:pPr lvl="0">
              <a:spcBef>
                <a:spcPts val="600"/>
              </a:spcBef>
              <a:defRPr/>
            </a:pPr>
            <a:r>
              <a:rPr lang="es-ES" sz="2000" b="1" dirty="0">
                <a:solidFill>
                  <a:prstClr val="black"/>
                </a:solidFill>
              </a:rPr>
              <a:t>William Miller interpretase profeția din Daniel 8:14 ca anunțând întoarcerea lui Isus în 1843. Ulterior, a fost stabilită data de 22 octombrie 1844. Dar Isus nu a venit.</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685</TotalTime>
  <Words>2003</Words>
  <Application>Microsoft Office PowerPoint</Application>
  <PresentationFormat>Panorámica</PresentationFormat>
  <Paragraphs>81</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Aptos</vt:lpstr>
      <vt:lpstr>Comic Sans MS</vt:lpstr>
      <vt:lpstr>Constantia</vt:lpstr>
      <vt:lpstr>Aptos Display</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108</cp:revision>
  <dcterms:created xsi:type="dcterms:W3CDTF">2026-09-11T15:58:36Z</dcterms:created>
  <dcterms:modified xsi:type="dcterms:W3CDTF">2026-09-27T14:13:52Z</dcterms:modified>
</cp:coreProperties>
</file>