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ambria" panose="02040503050406030204" pitchFamily="18" charset="0"/>
      <p:regular r:id="rId12"/>
      <p:bold r:id="rId13"/>
      <p:italic r:id="rId14"/>
      <p:boldItalic r:id="rId15"/>
    </p:embeddedFon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ro-RO" b="1" dirty="0">
              <a:effectLst>
                <a:outerShdw blurRad="38100" dist="38100" dir="2700000" algn="tl">
                  <a:srgbClr val="000000">
                    <a:alpha val="43137"/>
                  </a:srgbClr>
                </a:outerShdw>
              </a:effectLst>
            </a:rPr>
            <a:t>Cine era chemat la lucrarea profetică?</a:t>
          </a:r>
          <a:endParaRPr lang="es-ES" dirty="0">
            <a:effectLst>
              <a:outerShdw blurRad="38100" dist="38100" dir="2700000" algn="tl">
                <a:srgbClr val="000000">
                  <a:alpha val="43137"/>
                </a:srgbClr>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ro-RO" b="1" dirty="0">
              <a:effectLst>
                <a:outerShdw blurRad="38100" dist="38100" dir="2700000" algn="tl">
                  <a:srgbClr val="000000">
                    <a:alpha val="43137"/>
                  </a:srgbClr>
                </a:outerShdw>
              </a:effectLst>
            </a:rPr>
            <a:t>Cum se purtau profeții?</a:t>
          </a:r>
          <a:endParaRPr lang="es-ES" dirty="0">
            <a:effectLst>
              <a:outerShdw blurRad="38100" dist="38100" dir="2700000" algn="tl">
                <a:srgbClr val="000000">
                  <a:alpha val="43137"/>
                </a:srgbClr>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ro-RO" b="1" dirty="0">
              <a:effectLst>
                <a:outerShdw blurRad="38100" dist="38100" dir="2700000" algn="tl">
                  <a:srgbClr val="000000">
                    <a:alpha val="43137"/>
                  </a:srgbClr>
                </a:outerShdw>
              </a:effectLst>
            </a:rPr>
            <a:t>Ce lucrare făceau profeții?</a:t>
          </a:r>
          <a:endParaRPr lang="es-ES" dirty="0">
            <a:effectLst>
              <a:outerShdw blurRad="38100" dist="38100" dir="2700000" algn="tl">
                <a:srgbClr val="000000">
                  <a:alpha val="43137"/>
                </a:srgbClr>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ro-RO" b="1" dirty="0">
              <a:effectLst>
                <a:outerShdw blurRad="38100" dist="38100" dir="2700000" algn="tl">
                  <a:srgbClr val="000000">
                    <a:alpha val="43137"/>
                  </a:srgbClr>
                </a:outerShdw>
              </a:effectLst>
            </a:rPr>
            <a:t>Ce femei au avut darul profeției?</a:t>
          </a:r>
          <a:endParaRPr lang="es-ES" dirty="0">
            <a:effectLst>
              <a:outerShdw blurRad="38100" dist="38100" dir="2700000" algn="tl">
                <a:srgbClr val="000000">
                  <a:alpha val="43137"/>
                </a:srgbClr>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ro-RO" b="1" dirty="0">
              <a:effectLst>
                <a:outerShdw blurRad="38100" dist="38100" dir="2700000" algn="tl">
                  <a:srgbClr val="000000">
                    <a:alpha val="43137"/>
                  </a:srgbClr>
                </a:outerShdw>
              </a:effectLst>
            </a:rPr>
            <a:t>Ce caracteristici aveau falșii profeți?</a:t>
          </a:r>
          <a:endParaRPr lang="es-ES" dirty="0">
            <a:effectLst>
              <a:outerShdw blurRad="38100" dist="38100" dir="2700000" algn="tl">
                <a:srgbClr val="000000">
                  <a:alpha val="43137"/>
                </a:srgbClr>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 qsCatId="3D" csTypeId="urn:microsoft.com/office/officeart/2005/8/colors/colorful5" csCatId="colorful" phldr="1"/>
      <dgm:spPr/>
      <dgm:t>
        <a:bodyPr/>
        <a:lstStyle/>
        <a:p>
          <a:endParaRPr lang="es-ES"/>
        </a:p>
      </dgm:t>
    </dgm:pt>
    <dgm:pt modelId="{32A1EF6E-710A-4AC6-97AB-7552837DB366}">
      <dgm:prSet/>
      <dgm:spPr/>
      <dgm:t>
        <a:bodyPr/>
        <a:lstStyle/>
        <a:p>
          <a:r>
            <a:rPr lang="ro-RO" b="1">
              <a:effectLst>
                <a:outerShdw blurRad="38100" dist="38100" dir="2700000" algn="tl">
                  <a:srgbClr val="000000">
                    <a:alpha val="43137"/>
                  </a:srgbClr>
                </a:outerShdw>
              </a:effectLst>
            </a:rPr>
            <a:t>Față de împărați:</a:t>
          </a:r>
          <a:endParaRPr lang="es-ES" b="1"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2CE0433A-C085-42AE-8C2D-3F95CC3BB116}">
      <dgm:prSet/>
      <dgm:spPr/>
      <dgm:t>
        <a:bodyPr/>
        <a:lstStyle/>
        <a:p>
          <a:pPr>
            <a:buFont typeface="+mj-lt"/>
            <a:buNone/>
          </a:pPr>
          <a:r>
            <a:rPr lang="ro-RO" b="1" dirty="0"/>
            <a:t>   	Îi ungeau (1 </a:t>
          </a:r>
          <a:r>
            <a:rPr lang="ro-RO" b="1" dirty="0" err="1"/>
            <a:t>Împ</a:t>
          </a:r>
          <a:r>
            <a:rPr lang="ro-RO" b="1" dirty="0"/>
            <a:t>. 19:16)</a:t>
          </a:r>
        </a:p>
      </dgm:t>
    </dgm:pt>
    <dgm:pt modelId="{A30ABB42-9EC2-454E-ABAB-741A3CC6DAEF}" type="parTrans" cxnId="{F62051D5-64E6-4EED-A161-AA49CCFCF00F}">
      <dgm:prSet/>
      <dgm:spPr/>
      <dgm:t>
        <a:bodyPr/>
        <a:lstStyle/>
        <a:p>
          <a:endParaRPr lang="ro-RO"/>
        </a:p>
      </dgm:t>
    </dgm:pt>
    <dgm:pt modelId="{400E94A4-3A63-4E1B-89BD-7F51CE08D983}" type="sibTrans" cxnId="{F62051D5-64E6-4EED-A161-AA49CCFCF00F}">
      <dgm:prSet/>
      <dgm:spPr/>
      <dgm:t>
        <a:bodyPr/>
        <a:lstStyle/>
        <a:p>
          <a:endParaRPr lang="ro-RO"/>
        </a:p>
      </dgm:t>
    </dgm:pt>
    <dgm:pt modelId="{87113FCC-458E-4A60-B328-C62EA5DC7F73}">
      <dgm:prSet/>
      <dgm:spPr/>
      <dgm:t>
        <a:bodyPr/>
        <a:lstStyle/>
        <a:p>
          <a:pPr>
            <a:buFont typeface="+mj-lt"/>
            <a:buNone/>
          </a:pPr>
          <a:r>
            <a:rPr lang="ro-RO" b="1" dirty="0"/>
            <a:t>  	Îi încurajau când făceau binele (2 </a:t>
          </a:r>
          <a:r>
            <a:rPr lang="ro-RO" b="1" dirty="0" err="1"/>
            <a:t>Cron</a:t>
          </a:r>
          <a:r>
            <a:rPr lang="ro-RO" b="1" dirty="0"/>
            <a:t>. 15:8)</a:t>
          </a:r>
        </a:p>
      </dgm:t>
    </dgm:pt>
    <dgm:pt modelId="{B1453B24-B399-4812-A5A9-20347EBD028D}" type="parTrans" cxnId="{15236F15-5835-4895-BA77-C2174C121BB0}">
      <dgm:prSet/>
      <dgm:spPr/>
      <dgm:t>
        <a:bodyPr/>
        <a:lstStyle/>
        <a:p>
          <a:endParaRPr lang="ro-RO"/>
        </a:p>
      </dgm:t>
    </dgm:pt>
    <dgm:pt modelId="{B22B7EA0-83B0-444D-A5D5-FCADC89C6C21}" type="sibTrans" cxnId="{15236F15-5835-4895-BA77-C2174C121BB0}">
      <dgm:prSet/>
      <dgm:spPr/>
      <dgm:t>
        <a:bodyPr/>
        <a:lstStyle/>
        <a:p>
          <a:endParaRPr lang="ro-RO"/>
        </a:p>
      </dgm:t>
    </dgm:pt>
    <dgm:pt modelId="{DDECF5C5-AB36-4C87-991F-061657816DEE}">
      <dgm:prSet/>
      <dgm:spPr/>
      <dgm:t>
        <a:bodyPr/>
        <a:lstStyle/>
        <a:p>
          <a:pPr>
            <a:buFont typeface="+mj-lt"/>
            <a:buNone/>
          </a:pPr>
          <a:r>
            <a:rPr lang="ro-RO" b="1" dirty="0"/>
            <a:t>  	Îi mustrau când făceau răul (1 </a:t>
          </a:r>
          <a:r>
            <a:rPr lang="ro-RO" b="1" dirty="0" err="1"/>
            <a:t>Împ</a:t>
          </a:r>
          <a:r>
            <a:rPr lang="ro-RO" b="1" dirty="0"/>
            <a:t>. 21:20)</a:t>
          </a:r>
        </a:p>
      </dgm:t>
    </dgm:pt>
    <dgm:pt modelId="{2F18D650-91F6-462C-BD04-9B6FF2196733}" type="parTrans" cxnId="{EB346A6E-1BFF-460C-A841-1C1D0D73D73A}">
      <dgm:prSet/>
      <dgm:spPr/>
      <dgm:t>
        <a:bodyPr/>
        <a:lstStyle/>
        <a:p>
          <a:endParaRPr lang="ro-RO"/>
        </a:p>
      </dgm:t>
    </dgm:pt>
    <dgm:pt modelId="{0BE053BB-3E3F-44F2-9F48-8CC7F8256DAD}" type="sibTrans" cxnId="{EB346A6E-1BFF-460C-A841-1C1D0D73D73A}">
      <dgm:prSet/>
      <dgm:spPr/>
      <dgm:t>
        <a:bodyPr/>
        <a:lstStyle/>
        <a:p>
          <a:endParaRPr lang="ro-RO"/>
        </a:p>
      </dgm:t>
    </dgm:pt>
    <dgm:pt modelId="{6B5B8DD9-0234-4FB1-A914-392C0A207F0D}">
      <dgm:prSet/>
      <dgm:spPr/>
      <dgm:t>
        <a:bodyPr/>
        <a:lstStyle/>
        <a:p>
          <a:pPr>
            <a:buFont typeface="Calibri" panose="020F0502020204030204" pitchFamily="34" charset="0"/>
            <a:buChar char="—"/>
          </a:pPr>
          <a:r>
            <a:rPr lang="ro-RO" b="1">
              <a:effectLst>
                <a:outerShdw blurRad="38100" dist="38100" dir="2700000" algn="tl">
                  <a:srgbClr val="000000">
                    <a:alpha val="43137"/>
                  </a:srgbClr>
                </a:outerShdw>
              </a:effectLst>
            </a:rPr>
            <a:t>Față de preoți:</a:t>
          </a:r>
        </a:p>
      </dgm:t>
    </dgm:pt>
    <dgm:pt modelId="{FA75815E-DEA8-4479-B66A-20C117C78F15}" type="parTrans" cxnId="{7E27CFCB-37B5-41DC-A764-759F995D969F}">
      <dgm:prSet/>
      <dgm:spPr/>
      <dgm:t>
        <a:bodyPr/>
        <a:lstStyle/>
        <a:p>
          <a:endParaRPr lang="ro-RO"/>
        </a:p>
      </dgm:t>
    </dgm:pt>
    <dgm:pt modelId="{58275E93-0CD4-48FD-9503-75E962507C38}" type="sibTrans" cxnId="{7E27CFCB-37B5-41DC-A764-759F995D969F}">
      <dgm:prSet/>
      <dgm:spPr/>
      <dgm:t>
        <a:bodyPr/>
        <a:lstStyle/>
        <a:p>
          <a:endParaRPr lang="ro-RO"/>
        </a:p>
      </dgm:t>
    </dgm:pt>
    <dgm:pt modelId="{C1013931-6F4E-41A5-9108-171B1D746AC5}">
      <dgm:prSet/>
      <dgm:spPr/>
      <dgm:t>
        <a:bodyPr/>
        <a:lstStyle/>
        <a:p>
          <a:pPr>
            <a:buFont typeface="+mj-lt"/>
            <a:buNone/>
          </a:pPr>
          <a:r>
            <a:rPr lang="ro-RO" b="1" dirty="0"/>
            <a:t>	Îi mustrau când făceau răul (Mal. 2:1-2)</a:t>
          </a:r>
        </a:p>
      </dgm:t>
    </dgm:pt>
    <dgm:pt modelId="{624A3DC1-751B-4207-BD60-75B6B157460F}" type="parTrans" cxnId="{516CAC58-B04F-4E0A-8E98-A3FB0EFF9556}">
      <dgm:prSet/>
      <dgm:spPr/>
      <dgm:t>
        <a:bodyPr/>
        <a:lstStyle/>
        <a:p>
          <a:endParaRPr lang="ro-RO"/>
        </a:p>
      </dgm:t>
    </dgm:pt>
    <dgm:pt modelId="{D125D4F6-C199-42BD-8DDA-7E06EE935D35}" type="sibTrans" cxnId="{516CAC58-B04F-4E0A-8E98-A3FB0EFF9556}">
      <dgm:prSet/>
      <dgm:spPr/>
      <dgm:t>
        <a:bodyPr/>
        <a:lstStyle/>
        <a:p>
          <a:endParaRPr lang="ro-RO"/>
        </a:p>
      </dgm:t>
    </dgm:pt>
    <dgm:pt modelId="{8CA82C36-0005-4D7E-BCEA-BC40084A47A0}">
      <dgm:prSet/>
      <dgm:spPr/>
      <dgm:t>
        <a:bodyPr/>
        <a:lstStyle/>
        <a:p>
          <a:pPr>
            <a:buFont typeface="Calibri" panose="020F0502020204030204" pitchFamily="34" charset="0"/>
            <a:buChar char="—"/>
          </a:pPr>
          <a:r>
            <a:rPr lang="ro-RO" b="1">
              <a:effectLst>
                <a:outerShdw blurRad="38100" dist="38100" dir="2700000" algn="tl">
                  <a:srgbClr val="000000">
                    <a:alpha val="43137"/>
                  </a:srgbClr>
                </a:outerShdw>
              </a:effectLst>
            </a:rPr>
            <a:t>Față de popor:</a:t>
          </a:r>
        </a:p>
      </dgm:t>
    </dgm:pt>
    <dgm:pt modelId="{95110526-D688-41D6-BE97-53A2DBECA78F}" type="parTrans" cxnId="{5B08753C-02B0-4AAF-9A41-C42D03015BFA}">
      <dgm:prSet/>
      <dgm:spPr/>
      <dgm:t>
        <a:bodyPr/>
        <a:lstStyle/>
        <a:p>
          <a:endParaRPr lang="ro-RO"/>
        </a:p>
      </dgm:t>
    </dgm:pt>
    <dgm:pt modelId="{D186B990-6E58-48CE-9925-C801C9D29641}" type="sibTrans" cxnId="{5B08753C-02B0-4AAF-9A41-C42D03015BFA}">
      <dgm:prSet/>
      <dgm:spPr/>
      <dgm:t>
        <a:bodyPr/>
        <a:lstStyle/>
        <a:p>
          <a:endParaRPr lang="ro-RO"/>
        </a:p>
      </dgm:t>
    </dgm:pt>
    <dgm:pt modelId="{427E51A9-AA7C-4D69-8793-1C39DBE10720}">
      <dgm:prSet/>
      <dgm:spPr/>
      <dgm:t>
        <a:bodyPr/>
        <a:lstStyle/>
        <a:p>
          <a:pPr>
            <a:buFont typeface="Calibri" panose="020F0502020204030204" pitchFamily="34" charset="0"/>
            <a:buChar char="—"/>
          </a:pPr>
          <a:r>
            <a:rPr lang="ro-RO" b="1">
              <a:effectLst>
                <a:outerShdw blurRad="38100" dist="38100" dir="2700000" algn="tl">
                  <a:srgbClr val="000000">
                    <a:alpha val="43137"/>
                  </a:srgbClr>
                </a:outerShdw>
              </a:effectLst>
            </a:rPr>
            <a:t>Față de noi:</a:t>
          </a:r>
        </a:p>
      </dgm:t>
    </dgm:pt>
    <dgm:pt modelId="{7FC111BD-458E-419A-965D-5A5C67001884}" type="parTrans" cxnId="{C7ECC434-E40F-48FB-8F7D-C1793EE77E25}">
      <dgm:prSet/>
      <dgm:spPr/>
      <dgm:t>
        <a:bodyPr/>
        <a:lstStyle/>
        <a:p>
          <a:endParaRPr lang="ro-RO"/>
        </a:p>
      </dgm:t>
    </dgm:pt>
    <dgm:pt modelId="{908E50FF-F31F-4163-A40B-8FB88D104324}" type="sibTrans" cxnId="{C7ECC434-E40F-48FB-8F7D-C1793EE77E25}">
      <dgm:prSet/>
      <dgm:spPr/>
      <dgm:t>
        <a:bodyPr/>
        <a:lstStyle/>
        <a:p>
          <a:endParaRPr lang="ro-RO"/>
        </a:p>
      </dgm:t>
    </dgm:pt>
    <dgm:pt modelId="{F14BBBFF-645F-4E92-9795-3930CE143144}">
      <dgm:prSet/>
      <dgm:spPr/>
      <dgm:t>
        <a:bodyPr/>
        <a:lstStyle/>
        <a:p>
          <a:pPr>
            <a:buFont typeface="+mj-lt"/>
            <a:buNone/>
          </a:pPr>
          <a:r>
            <a:rPr lang="ro-RO" b="1" dirty="0"/>
            <a:t>	Și-au pus mesajele în scris (2 </a:t>
          </a:r>
          <a:r>
            <a:rPr lang="ro-RO" b="1" dirty="0" err="1"/>
            <a:t>Cron</a:t>
          </a:r>
          <a:r>
            <a:rPr lang="ro-RO" b="1" dirty="0"/>
            <a:t>. 13:22)</a:t>
          </a:r>
        </a:p>
      </dgm:t>
    </dgm:pt>
    <dgm:pt modelId="{D49B67D0-28AF-47AB-A6B5-CAD5151C7316}" type="parTrans" cxnId="{E94D965C-65E7-4444-94AD-07415164B26B}">
      <dgm:prSet/>
      <dgm:spPr/>
      <dgm:t>
        <a:bodyPr/>
        <a:lstStyle/>
        <a:p>
          <a:endParaRPr lang="ro-RO"/>
        </a:p>
      </dgm:t>
    </dgm:pt>
    <dgm:pt modelId="{76952768-6B23-40FE-959D-E80DB8F691C4}" type="sibTrans" cxnId="{E94D965C-65E7-4444-94AD-07415164B26B}">
      <dgm:prSet/>
      <dgm:spPr/>
      <dgm:t>
        <a:bodyPr/>
        <a:lstStyle/>
        <a:p>
          <a:endParaRPr lang="ro-RO"/>
        </a:p>
      </dgm:t>
    </dgm:pt>
    <dgm:pt modelId="{E73CC37A-E432-4E0F-A9F0-0A56027C0675}">
      <dgm:prSet/>
      <dgm:spPr/>
      <dgm:t>
        <a:bodyPr/>
        <a:lstStyle/>
        <a:p>
          <a:pPr>
            <a:buFont typeface="+mj-lt"/>
            <a:buNone/>
          </a:pPr>
          <a:r>
            <a:rPr lang="ro-RO" b="1" dirty="0"/>
            <a:t>	Îi învățau căile lui Dumnezeu (Mica 6:8)</a:t>
          </a:r>
        </a:p>
      </dgm:t>
    </dgm:pt>
    <dgm:pt modelId="{3EF31A63-EDD8-435D-8297-B0CF3E4FCA71}" type="sibTrans" cxnId="{D5DCA6D5-5602-4C81-B39E-83C09114D3A3}">
      <dgm:prSet/>
      <dgm:spPr/>
      <dgm:t>
        <a:bodyPr/>
        <a:lstStyle/>
        <a:p>
          <a:endParaRPr lang="ro-RO"/>
        </a:p>
      </dgm:t>
    </dgm:pt>
    <dgm:pt modelId="{3307ADF5-A4A4-4E62-98F5-55701F1AD1A2}" type="parTrans" cxnId="{D5DCA6D5-5602-4C81-B39E-83C09114D3A3}">
      <dgm:prSet/>
      <dgm:spPr/>
      <dgm:t>
        <a:bodyPr/>
        <a:lstStyle/>
        <a:p>
          <a:endParaRPr lang="ro-RO"/>
        </a:p>
      </dgm:t>
    </dgm:pt>
    <dgm:pt modelId="{3BAEAC67-888C-49CE-A845-CCBFCA919F2B}">
      <dgm:prSet/>
      <dgm:spPr/>
      <dgm:t>
        <a:bodyPr/>
        <a:lstStyle/>
        <a:p>
          <a:pPr>
            <a:buFont typeface="+mj-lt"/>
            <a:buNone/>
          </a:pPr>
          <a:r>
            <a:rPr lang="ro-RO" b="1" dirty="0"/>
            <a:t>Le arătau păcatul (</a:t>
          </a:r>
          <a:r>
            <a:rPr lang="ro-RO" b="1" dirty="0" err="1"/>
            <a:t>Is</a:t>
          </a:r>
          <a:r>
            <a:rPr lang="ro-RO" b="1" dirty="0"/>
            <a:t>. 58:1)</a:t>
          </a:r>
        </a:p>
      </dgm:t>
    </dgm:pt>
    <dgm:pt modelId="{1BE64410-BF5E-4F9C-98D8-9E0488310FB2}" type="sibTrans" cxnId="{4514D0E3-2BF6-4426-B487-3DD6103AE597}">
      <dgm:prSet/>
      <dgm:spPr/>
      <dgm:t>
        <a:bodyPr/>
        <a:lstStyle/>
        <a:p>
          <a:endParaRPr lang="ro-RO"/>
        </a:p>
      </dgm:t>
    </dgm:pt>
    <dgm:pt modelId="{CB105102-E0A3-4459-8516-E30B843B4DD8}" type="parTrans" cxnId="{4514D0E3-2BF6-4426-B487-3DD6103AE597}">
      <dgm:prSet/>
      <dgm:spPr/>
      <dgm:t>
        <a:bodyPr/>
        <a:lstStyle/>
        <a:p>
          <a:endParaRPr lang="ro-RO"/>
        </a:p>
      </dgm:t>
    </dgm:pt>
    <dgm:pt modelId="{B90ABF93-B223-4671-8447-ACB94B04A2F1}">
      <dgm:prSet/>
      <dgm:spPr/>
      <dgm:t>
        <a:bodyPr/>
        <a:lstStyle/>
        <a:p>
          <a:pPr>
            <a:buFont typeface="+mj-lt"/>
            <a:buNone/>
          </a:pPr>
          <a:r>
            <a:rPr lang="ro-RO" b="1" dirty="0"/>
            <a:t>Îi chemau la pocăință (</a:t>
          </a:r>
          <a:r>
            <a:rPr lang="ro-RO" b="1" dirty="0" err="1"/>
            <a:t>Ezec</a:t>
          </a:r>
          <a:r>
            <a:rPr lang="ro-RO" b="1" dirty="0"/>
            <a:t>. 18:32)</a:t>
          </a:r>
        </a:p>
      </dgm:t>
    </dgm:pt>
    <dgm:pt modelId="{B25A6791-A386-4DCD-9AE7-A271B92BFB34}" type="sibTrans" cxnId="{810CCE48-369E-42F3-9286-5D758D2D0A4F}">
      <dgm:prSet/>
      <dgm:spPr/>
      <dgm:t>
        <a:bodyPr/>
        <a:lstStyle/>
        <a:p>
          <a:endParaRPr lang="ro-RO"/>
        </a:p>
      </dgm:t>
    </dgm:pt>
    <dgm:pt modelId="{BE4770E4-C1A0-429C-ABCA-E72B0B54C670}" type="parTrans" cxnId="{810CCE48-369E-42F3-9286-5D758D2D0A4F}">
      <dgm:prSet/>
      <dgm:spPr/>
      <dgm:t>
        <a:bodyPr/>
        <a:lstStyle/>
        <a:p>
          <a:endParaRPr lang="ro-RO"/>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dgm:presLayoutVars>
          <dgm:bulletEnabled val="1"/>
        </dgm:presLayoutVars>
      </dgm:prSet>
      <dgm:spPr/>
    </dgm:pt>
    <dgm:pt modelId="{68BDA093-722F-42A7-B7A1-4DCC974723B9}" type="pres">
      <dgm:prSet presAssocID="{638D59FC-3C2F-4087-82E5-3957CCEF5BC3}" presName="space" presStyleCnt="0"/>
      <dgm:spPr/>
    </dgm:pt>
    <dgm:pt modelId="{DBDFF343-0DB9-46C6-9199-46FD94D42BB6}" type="pres">
      <dgm:prSet presAssocID="{6B5B8DD9-0234-4FB1-A914-392C0A207F0D}" presName="composite" presStyleCnt="0"/>
      <dgm:spPr/>
    </dgm:pt>
    <dgm:pt modelId="{D833FB95-16D1-4FB2-9F33-3F1CC36BC26E}" type="pres">
      <dgm:prSet presAssocID="{6B5B8DD9-0234-4FB1-A914-392C0A207F0D}" presName="parTx" presStyleLbl="alignNode1" presStyleIdx="1" presStyleCnt="4">
        <dgm:presLayoutVars>
          <dgm:chMax val="0"/>
          <dgm:chPref val="0"/>
          <dgm:bulletEnabled val="1"/>
        </dgm:presLayoutVars>
      </dgm:prSet>
      <dgm:spPr/>
    </dgm:pt>
    <dgm:pt modelId="{F03B0855-6E3A-4933-8BE6-CB60EFDB0889}" type="pres">
      <dgm:prSet presAssocID="{6B5B8DD9-0234-4FB1-A914-392C0A207F0D}" presName="desTx" presStyleLbl="alignAccFollowNode1" presStyleIdx="1" presStyleCnt="4">
        <dgm:presLayoutVars>
          <dgm:bulletEnabled val="1"/>
        </dgm:presLayoutVars>
      </dgm:prSet>
      <dgm:spPr/>
    </dgm:pt>
    <dgm:pt modelId="{7AFC8304-BEBE-4A8E-9A42-CE466252E6E6}" type="pres">
      <dgm:prSet presAssocID="{58275E93-0CD4-48FD-9503-75E962507C38}" presName="space" presStyleCnt="0"/>
      <dgm:spPr/>
    </dgm:pt>
    <dgm:pt modelId="{2CCFBDAB-EFD2-42E0-8767-80F97762E78D}" type="pres">
      <dgm:prSet presAssocID="{8CA82C36-0005-4D7E-BCEA-BC40084A47A0}" presName="composite" presStyleCnt="0"/>
      <dgm:spPr/>
    </dgm:pt>
    <dgm:pt modelId="{BA4ECD9C-5B67-4F4D-91B2-125059C68EC0}" type="pres">
      <dgm:prSet presAssocID="{8CA82C36-0005-4D7E-BCEA-BC40084A47A0}" presName="parTx" presStyleLbl="alignNode1" presStyleIdx="2" presStyleCnt="4">
        <dgm:presLayoutVars>
          <dgm:chMax val="0"/>
          <dgm:chPref val="0"/>
          <dgm:bulletEnabled val="1"/>
        </dgm:presLayoutVars>
      </dgm:prSet>
      <dgm:spPr/>
    </dgm:pt>
    <dgm:pt modelId="{6BADE6A7-DC50-4786-8576-C0E47E241805}" type="pres">
      <dgm:prSet presAssocID="{8CA82C36-0005-4D7E-BCEA-BC40084A47A0}" presName="desTx" presStyleLbl="alignAccFollowNode1" presStyleIdx="2" presStyleCnt="4">
        <dgm:presLayoutVars>
          <dgm:bulletEnabled val="1"/>
        </dgm:presLayoutVars>
      </dgm:prSet>
      <dgm:spPr/>
    </dgm:pt>
    <dgm:pt modelId="{153750D0-11EC-495D-AFF9-216636AB849A}" type="pres">
      <dgm:prSet presAssocID="{D186B990-6E58-48CE-9925-C801C9D29641}" presName="space" presStyleCnt="0"/>
      <dgm:spPr/>
    </dgm:pt>
    <dgm:pt modelId="{32B05CAE-F565-46EE-86B3-30D174ECCC80}" type="pres">
      <dgm:prSet presAssocID="{427E51A9-AA7C-4D69-8793-1C39DBE10720}" presName="composite" presStyleCnt="0"/>
      <dgm:spPr/>
    </dgm:pt>
    <dgm:pt modelId="{5696E135-277A-4D9A-A48D-4D8ED81288C5}" type="pres">
      <dgm:prSet presAssocID="{427E51A9-AA7C-4D69-8793-1C39DBE10720}" presName="parTx" presStyleLbl="alignNode1" presStyleIdx="3" presStyleCnt="4">
        <dgm:presLayoutVars>
          <dgm:chMax val="0"/>
          <dgm:chPref val="0"/>
          <dgm:bulletEnabled val="1"/>
        </dgm:presLayoutVars>
      </dgm:prSet>
      <dgm:spPr/>
    </dgm:pt>
    <dgm:pt modelId="{DB8684ED-27F2-4B5B-8D11-45DDB73227FB}" type="pres">
      <dgm:prSet presAssocID="{427E51A9-AA7C-4D69-8793-1C39DBE10720}" presName="desTx" presStyleLbl="alignAccFollowNode1" presStyleIdx="3" presStyleCnt="4">
        <dgm:presLayoutVars>
          <dgm:bulletEnabled val="1"/>
        </dgm:presLayoutVars>
      </dgm:prSet>
      <dgm:spPr/>
    </dgm:pt>
  </dgm:ptLst>
  <dgm:cxnLst>
    <dgm:cxn modelId="{0A90530E-715B-46E3-937E-DFCE63B98B19}" type="presOf" srcId="{B90ABF93-B223-4671-8447-ACB94B04A2F1}" destId="{6BADE6A7-DC50-4786-8576-C0E47E241805}" srcOrd="0" destOrd="2" presId="urn:microsoft.com/office/officeart/2005/8/layout/hList1"/>
    <dgm:cxn modelId="{15236F15-5835-4895-BA77-C2174C121BB0}" srcId="{32A1EF6E-710A-4AC6-97AB-7552837DB366}" destId="{87113FCC-458E-4A60-B328-C62EA5DC7F73}" srcOrd="1" destOrd="0" parTransId="{B1453B24-B399-4812-A5A9-20347EBD028D}" sibTransId="{B22B7EA0-83B0-444D-A5D5-FCADC89C6C21}"/>
    <dgm:cxn modelId="{C7ECC434-E40F-48FB-8F7D-C1793EE77E25}" srcId="{D90057AC-8CF6-436E-B0AC-091266B00293}" destId="{427E51A9-AA7C-4D69-8793-1C39DBE10720}" srcOrd="3" destOrd="0" parTransId="{7FC111BD-458E-419A-965D-5A5C67001884}" sibTransId="{908E50FF-F31F-4163-A40B-8FB88D104324}"/>
    <dgm:cxn modelId="{5B08753C-02B0-4AAF-9A41-C42D03015BFA}" srcId="{D90057AC-8CF6-436E-B0AC-091266B00293}" destId="{8CA82C36-0005-4D7E-BCEA-BC40084A47A0}" srcOrd="2" destOrd="0" parTransId="{95110526-D688-41D6-BE97-53A2DBECA78F}" sibTransId="{D186B990-6E58-48CE-9925-C801C9D29641}"/>
    <dgm:cxn modelId="{5F5BE33E-278D-4792-A466-5088E3E110A5}" type="presOf" srcId="{6B5B8DD9-0234-4FB1-A914-392C0A207F0D}" destId="{D833FB95-16D1-4FB2-9F33-3F1CC36BC26E}" srcOrd="0" destOrd="0" presId="urn:microsoft.com/office/officeart/2005/8/layout/hList1"/>
    <dgm:cxn modelId="{E94D965C-65E7-4444-94AD-07415164B26B}" srcId="{427E51A9-AA7C-4D69-8793-1C39DBE10720}" destId="{F14BBBFF-645F-4E92-9795-3930CE143144}" srcOrd="0" destOrd="0" parTransId="{D49B67D0-28AF-47AB-A6B5-CAD5151C7316}" sibTransId="{76952768-6B23-40FE-959D-E80DB8F691C4}"/>
    <dgm:cxn modelId="{A9093245-1204-4826-B39D-5F20902AA7E9}" type="presOf" srcId="{F14BBBFF-645F-4E92-9795-3930CE143144}" destId="{DB8684ED-27F2-4B5B-8D11-45DDB73227FB}" srcOrd="0" destOrd="0" presId="urn:microsoft.com/office/officeart/2005/8/layout/hList1"/>
    <dgm:cxn modelId="{810CCE48-369E-42F3-9286-5D758D2D0A4F}" srcId="{E73CC37A-E432-4E0F-A9F0-0A56027C0675}" destId="{B90ABF93-B223-4671-8447-ACB94B04A2F1}" srcOrd="1" destOrd="0" parTransId="{BE4770E4-C1A0-429C-ABCA-E72B0B54C670}" sibTransId="{B25A6791-A386-4DCD-9AE7-A271B92BFB34}"/>
    <dgm:cxn modelId="{EB346A6E-1BFF-460C-A841-1C1D0D73D73A}" srcId="{32A1EF6E-710A-4AC6-97AB-7552837DB366}" destId="{DDECF5C5-AB36-4C87-991F-061657816DEE}" srcOrd="2" destOrd="0" parTransId="{2F18D650-91F6-462C-BD04-9B6FF2196733}" sibTransId="{0BE053BB-3E3F-44F2-9F48-8CC7F8256DAD}"/>
    <dgm:cxn modelId="{34C57B70-27C6-41F6-893E-B328F59C817A}" type="presOf" srcId="{C1013931-6F4E-41A5-9108-171B1D746AC5}" destId="{F03B0855-6E3A-4933-8BE6-CB60EFDB0889}" srcOrd="0" destOrd="0" presId="urn:microsoft.com/office/officeart/2005/8/layout/hList1"/>
    <dgm:cxn modelId="{BC1BBA76-AF6B-4477-90F9-97C789919BA0}" type="presOf" srcId="{427E51A9-AA7C-4D69-8793-1C39DBE10720}" destId="{5696E135-277A-4D9A-A48D-4D8ED81288C5}" srcOrd="0" destOrd="0" presId="urn:microsoft.com/office/officeart/2005/8/layout/hList1"/>
    <dgm:cxn modelId="{516CAC58-B04F-4E0A-8E98-A3FB0EFF9556}" srcId="{6B5B8DD9-0234-4FB1-A914-392C0A207F0D}" destId="{C1013931-6F4E-41A5-9108-171B1D746AC5}" srcOrd="0" destOrd="0" parTransId="{624A3DC1-751B-4207-BD60-75B6B157460F}" sibTransId="{D125D4F6-C199-42BD-8DDA-7E06EE935D35}"/>
    <dgm:cxn modelId="{E35C0BA1-8AEC-4E65-862F-0CE52FF0048D}" type="presOf" srcId="{E73CC37A-E432-4E0F-A9F0-0A56027C0675}" destId="{6BADE6A7-DC50-4786-8576-C0E47E241805}" srcOrd="0" destOrd="0" presId="urn:microsoft.com/office/officeart/2005/8/layout/hList1"/>
    <dgm:cxn modelId="{0D544DAA-EFE7-4E2B-9019-C44C388BCA46}" type="presOf" srcId="{32A1EF6E-710A-4AC6-97AB-7552837DB366}" destId="{05340BC9-8879-4DCD-BB02-8927DB5F7B5D}" srcOrd="0" destOrd="0" presId="urn:microsoft.com/office/officeart/2005/8/layout/hList1"/>
    <dgm:cxn modelId="{DA9C31C7-C433-4AD5-BB50-E4D6D2E4A2CB}" type="presOf" srcId="{DDECF5C5-AB36-4C87-991F-061657816DEE}" destId="{CF1B35E5-5757-45D6-95F2-5BF0798F1D58}" srcOrd="0" destOrd="2" presId="urn:microsoft.com/office/officeart/2005/8/layout/hList1"/>
    <dgm:cxn modelId="{7E27CFCB-37B5-41DC-A764-759F995D969F}" srcId="{D90057AC-8CF6-436E-B0AC-091266B00293}" destId="{6B5B8DD9-0234-4FB1-A914-392C0A207F0D}" srcOrd="1" destOrd="0" parTransId="{FA75815E-DEA8-4479-B66A-20C117C78F15}" sibTransId="{58275E93-0CD4-48FD-9503-75E962507C38}"/>
    <dgm:cxn modelId="{7FEB1FD1-2CDF-456B-A56B-5939ECE6F09B}" type="presOf" srcId="{2CE0433A-C085-42AE-8C2D-3F95CC3BB116}" destId="{CF1B35E5-5757-45D6-95F2-5BF0798F1D58}" srcOrd="0" destOrd="0" presId="urn:microsoft.com/office/officeart/2005/8/layout/hList1"/>
    <dgm:cxn modelId="{F62051D5-64E6-4EED-A161-AA49CCFCF00F}" srcId="{32A1EF6E-710A-4AC6-97AB-7552837DB366}" destId="{2CE0433A-C085-42AE-8C2D-3F95CC3BB116}" srcOrd="0" destOrd="0" parTransId="{A30ABB42-9EC2-454E-ABAB-741A3CC6DAEF}" sibTransId="{400E94A4-3A63-4E1B-89BD-7F51CE08D983}"/>
    <dgm:cxn modelId="{D5DCA6D5-5602-4C81-B39E-83C09114D3A3}" srcId="{8CA82C36-0005-4D7E-BCEA-BC40084A47A0}" destId="{E73CC37A-E432-4E0F-A9F0-0A56027C0675}" srcOrd="0" destOrd="0" parTransId="{3307ADF5-A4A4-4E62-98F5-55701F1AD1A2}" sibTransId="{3EF31A63-EDD8-435D-8297-B0CF3E4FCA71}"/>
    <dgm:cxn modelId="{464E3FE3-374A-47F6-B0D1-AABF3FB14376}" type="presOf" srcId="{D90057AC-8CF6-436E-B0AC-091266B00293}" destId="{681415A1-17BD-4D9A-B07E-9F06791D259D}" srcOrd="0" destOrd="0" presId="urn:microsoft.com/office/officeart/2005/8/layout/hList1"/>
    <dgm:cxn modelId="{4514D0E3-2BF6-4426-B487-3DD6103AE597}" srcId="{E73CC37A-E432-4E0F-A9F0-0A56027C0675}" destId="{3BAEAC67-888C-49CE-A845-CCBFCA919F2B}" srcOrd="0" destOrd="0" parTransId="{CB105102-E0A3-4459-8516-E30B843B4DD8}" sibTransId="{1BE64410-BF5E-4F9C-98D8-9E0488310FB2}"/>
    <dgm:cxn modelId="{73952BEB-E849-424C-A00E-5FD4D91313B9}" type="presOf" srcId="{87113FCC-458E-4A60-B328-C62EA5DC7F73}" destId="{CF1B35E5-5757-45D6-95F2-5BF0798F1D58}" srcOrd="0" destOrd="1" presId="urn:microsoft.com/office/officeart/2005/8/layout/hList1"/>
    <dgm:cxn modelId="{A1D67AEE-BD63-4976-81A8-E30E56C46F7D}" type="presOf" srcId="{8CA82C36-0005-4D7E-BCEA-BC40084A47A0}" destId="{BA4ECD9C-5B67-4F4D-91B2-125059C68EC0}" srcOrd="0" destOrd="0" presId="urn:microsoft.com/office/officeart/2005/8/layout/hList1"/>
    <dgm:cxn modelId="{355685EF-E22B-425B-BBED-FAF3B876D347}" type="presOf" srcId="{3BAEAC67-888C-49CE-A845-CCBFCA919F2B}" destId="{6BADE6A7-DC50-4786-8576-C0E47E241805}" srcOrd="0" destOrd="1"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4CDD2338-6160-47C0-8E13-22F63A51B5F9}" type="presParOf" srcId="{681415A1-17BD-4D9A-B07E-9F06791D259D}" destId="{30C09DD5-96C1-42CE-B10E-781A9C28E698}" srcOrd="0" destOrd="0" presId="urn:microsoft.com/office/officeart/2005/8/layout/hList1"/>
    <dgm:cxn modelId="{FB82BDB7-C264-4DFF-A1C5-51D41EC28925}" type="presParOf" srcId="{30C09DD5-96C1-42CE-B10E-781A9C28E698}" destId="{05340BC9-8879-4DCD-BB02-8927DB5F7B5D}" srcOrd="0" destOrd="0" presId="urn:microsoft.com/office/officeart/2005/8/layout/hList1"/>
    <dgm:cxn modelId="{9EDC43FE-3ABC-4413-B478-28075549FEF1}" type="presParOf" srcId="{30C09DD5-96C1-42CE-B10E-781A9C28E698}" destId="{CF1B35E5-5757-45D6-95F2-5BF0798F1D58}" srcOrd="1" destOrd="0" presId="urn:microsoft.com/office/officeart/2005/8/layout/hList1"/>
    <dgm:cxn modelId="{17976937-98B5-44F6-97A0-83394710E18A}" type="presParOf" srcId="{681415A1-17BD-4D9A-B07E-9F06791D259D}" destId="{68BDA093-722F-42A7-B7A1-4DCC974723B9}" srcOrd="1" destOrd="0" presId="urn:microsoft.com/office/officeart/2005/8/layout/hList1"/>
    <dgm:cxn modelId="{8F5629C2-00D9-48BA-8645-77DC04D48A6F}" type="presParOf" srcId="{681415A1-17BD-4D9A-B07E-9F06791D259D}" destId="{DBDFF343-0DB9-46C6-9199-46FD94D42BB6}" srcOrd="2" destOrd="0" presId="urn:microsoft.com/office/officeart/2005/8/layout/hList1"/>
    <dgm:cxn modelId="{4DCCE8CF-F9F4-4AB9-9472-1DC4DE94B542}" type="presParOf" srcId="{DBDFF343-0DB9-46C6-9199-46FD94D42BB6}" destId="{D833FB95-16D1-4FB2-9F33-3F1CC36BC26E}" srcOrd="0" destOrd="0" presId="urn:microsoft.com/office/officeart/2005/8/layout/hList1"/>
    <dgm:cxn modelId="{4D6F8CA5-0FB7-4B9B-95D3-9B3FDBE3058B}" type="presParOf" srcId="{DBDFF343-0DB9-46C6-9199-46FD94D42BB6}" destId="{F03B0855-6E3A-4933-8BE6-CB60EFDB0889}" srcOrd="1" destOrd="0" presId="urn:microsoft.com/office/officeart/2005/8/layout/hList1"/>
    <dgm:cxn modelId="{6B52AB44-526D-47F3-B88E-49939A634D54}" type="presParOf" srcId="{681415A1-17BD-4D9A-B07E-9F06791D259D}" destId="{7AFC8304-BEBE-4A8E-9A42-CE466252E6E6}" srcOrd="3" destOrd="0" presId="urn:microsoft.com/office/officeart/2005/8/layout/hList1"/>
    <dgm:cxn modelId="{101B4797-C58F-4DE7-997F-BA1B917C2C0C}" type="presParOf" srcId="{681415A1-17BD-4D9A-B07E-9F06791D259D}" destId="{2CCFBDAB-EFD2-42E0-8767-80F97762E78D}" srcOrd="4" destOrd="0" presId="urn:microsoft.com/office/officeart/2005/8/layout/hList1"/>
    <dgm:cxn modelId="{1A342618-6784-4828-9CBD-253D38BB3888}" type="presParOf" srcId="{2CCFBDAB-EFD2-42E0-8767-80F97762E78D}" destId="{BA4ECD9C-5B67-4F4D-91B2-125059C68EC0}" srcOrd="0" destOrd="0" presId="urn:microsoft.com/office/officeart/2005/8/layout/hList1"/>
    <dgm:cxn modelId="{D9F14390-D407-4E0D-AD24-23D0BC44FE96}" type="presParOf" srcId="{2CCFBDAB-EFD2-42E0-8767-80F97762E78D}" destId="{6BADE6A7-DC50-4786-8576-C0E47E241805}" srcOrd="1" destOrd="0" presId="urn:microsoft.com/office/officeart/2005/8/layout/hList1"/>
    <dgm:cxn modelId="{1DB46C0E-9D41-401E-BA35-533058233999}" type="presParOf" srcId="{681415A1-17BD-4D9A-B07E-9F06791D259D}" destId="{153750D0-11EC-495D-AFF9-216636AB849A}" srcOrd="5" destOrd="0" presId="urn:microsoft.com/office/officeart/2005/8/layout/hList1"/>
    <dgm:cxn modelId="{38A42755-9FC6-4026-88E2-46001E376BEC}" type="presParOf" srcId="{681415A1-17BD-4D9A-B07E-9F06791D259D}" destId="{32B05CAE-F565-46EE-86B3-30D174ECCC80}" srcOrd="6" destOrd="0" presId="urn:microsoft.com/office/officeart/2005/8/layout/hList1"/>
    <dgm:cxn modelId="{75886A4D-6E17-4784-BA71-4CB8918A5F89}" type="presParOf" srcId="{32B05CAE-F565-46EE-86B3-30D174ECCC80}" destId="{5696E135-277A-4D9A-A48D-4D8ED81288C5}" srcOrd="0" destOrd="0" presId="urn:microsoft.com/office/officeart/2005/8/layout/hList1"/>
    <dgm:cxn modelId="{C4A1A1FB-8ADA-4A2F-9DF4-8ED370433345}" type="presParOf" srcId="{32B05CAE-F565-46EE-86B3-30D174ECCC80}" destId="{DB8684ED-27F2-4B5B-8D11-45DDB73227FB}"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 qsCatId="simple" csTypeId="urn:microsoft.com/office/officeart/2005/8/colors/colorful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ro-RO" sz="1400" b="1" dirty="0">
              <a:solidFill>
                <a:schemeClr val="tx1"/>
              </a:solidFill>
              <a:latin typeface="Cambria" panose="02040503050406030204" pitchFamily="18" charset="0"/>
              <a:ea typeface="Cambria" panose="02040503050406030204" pitchFamily="18" charset="0"/>
            </a:rPr>
            <a:t>Își inventau propriile profeții (</a:t>
          </a:r>
          <a:r>
            <a:rPr lang="ro-RO" sz="1400" b="1" dirty="0" err="1">
              <a:solidFill>
                <a:schemeClr val="tx1"/>
              </a:solidFill>
              <a:latin typeface="Cambria" panose="02040503050406030204" pitchFamily="18" charset="0"/>
              <a:ea typeface="Cambria" panose="02040503050406030204" pitchFamily="18" charset="0"/>
            </a:rPr>
            <a:t>Ezec</a:t>
          </a:r>
          <a:r>
            <a:rPr lang="ro-RO" sz="1400" b="1" dirty="0">
              <a:solidFill>
                <a:schemeClr val="tx1"/>
              </a:solidFill>
              <a:latin typeface="Cambria" panose="02040503050406030204" pitchFamily="18" charset="0"/>
              <a:ea typeface="Cambria" panose="02040503050406030204" pitchFamily="18" charset="0"/>
            </a:rPr>
            <a:t>. 13:2, 17)</a:t>
          </a:r>
          <a:endParaRPr lang="es-ES" sz="1400" b="1" dirty="0">
            <a:solidFill>
              <a:schemeClr val="tx1"/>
            </a:solidFill>
            <a:latin typeface="Cambria" panose="02040503050406030204" pitchFamily="18" charset="0"/>
            <a:ea typeface="Cambria" panose="02040503050406030204" pitchFamily="18" charset="0"/>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92A686E2-78A6-42DC-9759-EFB107222748}">
      <dgm:prSet custT="1"/>
      <dgm:spPr/>
      <dgm:t>
        <a:bodyPr/>
        <a:lstStyle/>
        <a:p>
          <a:pPr>
            <a:buFont typeface="Calibri" panose="020F0502020204030204" pitchFamily="34" charset="0"/>
            <a:buChar char="—"/>
          </a:pPr>
          <a:r>
            <a:rPr lang="ro-RO" sz="1400" b="1" dirty="0">
              <a:latin typeface="Cambria" panose="02040503050406030204" pitchFamily="18" charset="0"/>
              <a:ea typeface="Cambria" panose="02040503050406030204" pitchFamily="18" charset="0"/>
            </a:rPr>
            <a:t>Spuneau ce voiau oamenii să audă (</a:t>
          </a:r>
          <a:r>
            <a:rPr lang="ro-RO" sz="1400" b="1" dirty="0" err="1">
              <a:latin typeface="Cambria" panose="02040503050406030204" pitchFamily="18" charset="0"/>
              <a:ea typeface="Cambria" panose="02040503050406030204" pitchFamily="18" charset="0"/>
            </a:rPr>
            <a:t>Ezec</a:t>
          </a:r>
          <a:r>
            <a:rPr lang="ro-RO" sz="1400" b="1" dirty="0">
              <a:latin typeface="Cambria" panose="02040503050406030204" pitchFamily="18" charset="0"/>
              <a:ea typeface="Cambria" panose="02040503050406030204" pitchFamily="18" charset="0"/>
            </a:rPr>
            <a:t>. 13:16)</a:t>
          </a:r>
        </a:p>
      </dgm:t>
    </dgm:pt>
    <dgm:pt modelId="{7F958935-2FD3-4C8C-AC7D-17A280ED28E5}" type="parTrans" cxnId="{3E65FDB8-7792-410A-9254-2ADFAAB17B6D}">
      <dgm:prSet/>
      <dgm:spPr/>
      <dgm:t>
        <a:bodyPr/>
        <a:lstStyle/>
        <a:p>
          <a:endParaRPr lang="ro-RO"/>
        </a:p>
      </dgm:t>
    </dgm:pt>
    <dgm:pt modelId="{F8F5CDBE-36C9-4EDA-87E4-0A818F2E68DC}" type="sibTrans" cxnId="{3E65FDB8-7792-410A-9254-2ADFAAB17B6D}">
      <dgm:prSet/>
      <dgm:spPr/>
      <dgm:t>
        <a:bodyPr/>
        <a:lstStyle/>
        <a:p>
          <a:endParaRPr lang="ro-RO"/>
        </a:p>
      </dgm:t>
    </dgm:pt>
    <dgm:pt modelId="{EEA674A7-C0B1-4A87-96C8-346150C19376}">
      <dgm:prSet custT="1"/>
      <dgm:spPr/>
      <dgm:t>
        <a:bodyPr/>
        <a:lstStyle/>
        <a:p>
          <a:pPr>
            <a:buFont typeface="Calibri" panose="020F0502020204030204" pitchFamily="34" charset="0"/>
            <a:buChar char="—"/>
          </a:pPr>
          <a:r>
            <a:rPr lang="ro-RO" sz="1400" b="1">
              <a:latin typeface="Cambria" panose="02040503050406030204" pitchFamily="18" charset="0"/>
              <a:ea typeface="Cambria" panose="02040503050406030204" pitchFamily="18" charset="0"/>
            </a:rPr>
            <a:t>Nu vorbeau împotriva păcatului (Ezec. 13:22)</a:t>
          </a:r>
        </a:p>
      </dgm:t>
    </dgm:pt>
    <dgm:pt modelId="{1EF35B7B-8DD1-4AAB-AF84-60D803CD9319}" type="parTrans" cxnId="{3BB4134C-5C98-420B-B304-92B9536DE869}">
      <dgm:prSet/>
      <dgm:spPr/>
      <dgm:t>
        <a:bodyPr/>
        <a:lstStyle/>
        <a:p>
          <a:endParaRPr lang="ro-RO"/>
        </a:p>
      </dgm:t>
    </dgm:pt>
    <dgm:pt modelId="{8FBFC059-1B8F-4331-A6E8-1E98EDC237F3}" type="sibTrans" cxnId="{3BB4134C-5C98-420B-B304-92B9536DE869}">
      <dgm:prSet/>
      <dgm:spPr/>
      <dgm:t>
        <a:bodyPr/>
        <a:lstStyle/>
        <a:p>
          <a:endParaRPr lang="ro-RO"/>
        </a:p>
      </dgm:t>
    </dgm:pt>
    <dgm:pt modelId="{6DC45397-0A9F-4799-BF3A-A798AABB4B2D}">
      <dgm:prSet custT="1"/>
      <dgm:spPr/>
      <dgm:t>
        <a:bodyPr/>
        <a:lstStyle/>
        <a:p>
          <a:pPr>
            <a:buFont typeface="Calibri" panose="020F0502020204030204" pitchFamily="34" charset="0"/>
            <a:buChar char="—"/>
          </a:pPr>
          <a:r>
            <a:rPr lang="ro-RO" sz="1400" b="1" dirty="0">
              <a:latin typeface="Cambria" panose="02040503050406030204" pitchFamily="18" charset="0"/>
              <a:ea typeface="Cambria" panose="02040503050406030204" pitchFamily="18" charset="0"/>
            </a:rPr>
            <a:t>Urmăreau un câștig personal (</a:t>
          </a:r>
          <a:r>
            <a:rPr lang="ro-RO" sz="1400" b="1" dirty="0" err="1">
              <a:latin typeface="Cambria" panose="02040503050406030204" pitchFamily="18" charset="0"/>
              <a:ea typeface="Cambria" panose="02040503050406030204" pitchFamily="18" charset="0"/>
            </a:rPr>
            <a:t>Ezec</a:t>
          </a:r>
          <a:r>
            <a:rPr lang="ro-RO" sz="1400" b="1" dirty="0">
              <a:latin typeface="Cambria" panose="02040503050406030204" pitchFamily="18" charset="0"/>
              <a:ea typeface="Cambria" panose="02040503050406030204" pitchFamily="18" charset="0"/>
            </a:rPr>
            <a:t>. 13:19)</a:t>
          </a:r>
        </a:p>
      </dgm:t>
    </dgm:pt>
    <dgm:pt modelId="{60DBFBAB-7F8E-40AD-BB06-EBB73BB5053F}" type="parTrans" cxnId="{825F33D1-2F27-4822-9899-98B922B487EA}">
      <dgm:prSet/>
      <dgm:spPr/>
      <dgm:t>
        <a:bodyPr/>
        <a:lstStyle/>
        <a:p>
          <a:endParaRPr lang="ro-RO"/>
        </a:p>
      </dgm:t>
    </dgm:pt>
    <dgm:pt modelId="{8A10603A-D41E-4E37-8FA4-865BF94F8B04}" type="sibTrans" cxnId="{825F33D1-2F27-4822-9899-98B922B487EA}">
      <dgm:prSet/>
      <dgm:spPr/>
      <dgm:t>
        <a:bodyPr/>
        <a:lstStyle/>
        <a:p>
          <a:endParaRPr lang="ro-RO"/>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2E46530-4F24-426B-88D3-9D654EDAE441}" type="presOf" srcId="{8FBFC059-1B8F-4331-A6E8-1E98EDC237F3}" destId="{30D20B0F-EAAD-4BFC-9880-3CA89F455507}" srcOrd="0" destOrd="0" presId="urn:microsoft.com/office/officeart/2005/8/layout/vProcess5"/>
    <dgm:cxn modelId="{62990131-0718-4F8B-AED5-AA4117A35B34}" type="presOf" srcId="{6DC45397-0A9F-4799-BF3A-A798AABB4B2D}" destId="{646086EF-A582-43F2-A0F8-BDACD0A14D75}" srcOrd="0" destOrd="0" presId="urn:microsoft.com/office/officeart/2005/8/layout/vProcess5"/>
    <dgm:cxn modelId="{75021E43-2A04-4946-B4CD-6379FB69F2C3}" type="presOf" srcId="{6DC45397-0A9F-4799-BF3A-A798AABB4B2D}" destId="{9BCF41CE-D3FC-452A-BBF2-D560AC7F94D2}" srcOrd="1" destOrd="0" presId="urn:microsoft.com/office/officeart/2005/8/layout/vProcess5"/>
    <dgm:cxn modelId="{F77B4844-025A-4A84-A989-084B927C2D0E}" type="presOf" srcId="{EEA674A7-C0B1-4A87-96C8-346150C19376}"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3BB4134C-5C98-420B-B304-92B9536DE869}" srcId="{A2A1CFD8-806F-4AE3-8C16-8303F908D830}" destId="{EEA674A7-C0B1-4A87-96C8-346150C19376}" srcOrd="2" destOrd="0" parTransId="{1EF35B7B-8DD1-4AAB-AF84-60D803CD9319}" sibTransId="{8FBFC059-1B8F-4331-A6E8-1E98EDC237F3}"/>
    <dgm:cxn modelId="{D578494D-7F19-4A89-AF56-03C15E19819A}" type="presOf" srcId="{A2A1CFD8-806F-4AE3-8C16-8303F908D830}" destId="{BE452FEA-F9EB-4182-A9BE-5A6B06F8A45C}"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ACC80EA8-FD60-432F-853F-49C3F5A72E92}" type="presOf" srcId="{EEA674A7-C0B1-4A87-96C8-346150C19376}" destId="{644D4322-20C0-4BC5-B361-96DEF3A3933E}" srcOrd="0" destOrd="0" presId="urn:microsoft.com/office/officeart/2005/8/layout/vProcess5"/>
    <dgm:cxn modelId="{7DB6FCB7-DE8F-4EBB-AD10-651A5E4AA1DB}" type="presOf" srcId="{92A686E2-78A6-42DC-9759-EFB107222748}" destId="{04AD4EBF-EABB-46AC-B934-5A3283D7F22F}" srcOrd="1" destOrd="0" presId="urn:microsoft.com/office/officeart/2005/8/layout/vProcess5"/>
    <dgm:cxn modelId="{3E65FDB8-7792-410A-9254-2ADFAAB17B6D}" srcId="{A2A1CFD8-806F-4AE3-8C16-8303F908D830}" destId="{92A686E2-78A6-42DC-9759-EFB107222748}" srcOrd="1" destOrd="0" parTransId="{7F958935-2FD3-4C8C-AC7D-17A280ED28E5}" sibTransId="{F8F5CDBE-36C9-4EDA-87E4-0A818F2E68DC}"/>
    <dgm:cxn modelId="{825F33D1-2F27-4822-9899-98B922B487EA}" srcId="{A2A1CFD8-806F-4AE3-8C16-8303F908D830}" destId="{6DC45397-0A9F-4799-BF3A-A798AABB4B2D}" srcOrd="3" destOrd="0" parTransId="{60DBFBAB-7F8E-40AD-BB06-EBB73BB5053F}" sibTransId="{8A10603A-D41E-4E37-8FA4-865BF94F8B04}"/>
    <dgm:cxn modelId="{24CC9ADC-9ED6-4618-82F6-5D45C6991DAD}" type="presOf" srcId="{32992B69-6C87-4FF0-A7D2-1E0CF03A026B}" destId="{4B4772F1-FB15-4228-A470-91FB4F6698FC}" srcOrd="1" destOrd="0" presId="urn:microsoft.com/office/officeart/2005/8/layout/vProcess5"/>
    <dgm:cxn modelId="{00912DE5-C781-4BB2-BDEE-964D45C3FCC3}" type="presOf" srcId="{92A686E2-78A6-42DC-9759-EFB107222748}" destId="{9EED3436-14B9-4328-AE94-23419D8B7768}" srcOrd="0" destOrd="0" presId="urn:microsoft.com/office/officeart/2005/8/layout/vProcess5"/>
    <dgm:cxn modelId="{9AF1CFEC-FBFE-4263-9447-4130AA405B37}" type="presOf" srcId="{F8F5CDBE-36C9-4EDA-87E4-0A818F2E68DC}" destId="{0A7D6550-1042-453A-9DE8-0B3E644AA13B}"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o-RO" sz="1800" b="1" kern="1200" dirty="0">
              <a:effectLst>
                <a:outerShdw blurRad="38100" dist="38100" dir="2700000" algn="tl">
                  <a:srgbClr val="000000">
                    <a:alpha val="43137"/>
                  </a:srgbClr>
                </a:outerShdw>
              </a:effectLst>
            </a:rPr>
            <a:t>Cine era chemat la lucrarea profetică?</a:t>
          </a:r>
          <a:endParaRPr lang="es-ES" sz="1800" kern="1200" dirty="0">
            <a:effectLst>
              <a:outerShdw blurRad="38100" dist="38100" dir="2700000" algn="tl">
                <a:srgbClr val="000000">
                  <a:alpha val="43137"/>
                </a:srgbClr>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o-RO" sz="1800" b="1" kern="1200" dirty="0">
              <a:effectLst>
                <a:outerShdw blurRad="38100" dist="38100" dir="2700000" algn="tl">
                  <a:srgbClr val="000000">
                    <a:alpha val="43137"/>
                  </a:srgbClr>
                </a:outerShdw>
              </a:effectLst>
            </a:rPr>
            <a:t>Cum se purtau profeții?</a:t>
          </a:r>
          <a:endParaRPr lang="es-ES" sz="1800" kern="1200" dirty="0">
            <a:effectLst>
              <a:outerShdw blurRad="38100" dist="38100" dir="2700000" algn="tl">
                <a:srgbClr val="000000">
                  <a:alpha val="43137"/>
                </a:srgbClr>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o-RO" sz="1800" b="1" kern="1200" dirty="0">
              <a:effectLst>
                <a:outerShdw blurRad="38100" dist="38100" dir="2700000" algn="tl">
                  <a:srgbClr val="000000">
                    <a:alpha val="43137"/>
                  </a:srgbClr>
                </a:outerShdw>
              </a:effectLst>
            </a:rPr>
            <a:t>Ce lucrare făceau profeții?</a:t>
          </a:r>
          <a:endParaRPr lang="es-ES" sz="1800" kern="1200" dirty="0">
            <a:effectLst>
              <a:outerShdw blurRad="38100" dist="38100" dir="2700000" algn="tl">
                <a:srgbClr val="000000">
                  <a:alpha val="43137"/>
                </a:srgbClr>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o-RO" sz="1800" b="1" kern="1200" dirty="0">
              <a:effectLst>
                <a:outerShdw blurRad="38100" dist="38100" dir="2700000" algn="tl">
                  <a:srgbClr val="000000">
                    <a:alpha val="43137"/>
                  </a:srgbClr>
                </a:outerShdw>
              </a:effectLst>
            </a:rPr>
            <a:t>Ce femei au avut darul profeției?</a:t>
          </a:r>
          <a:endParaRPr lang="es-ES" sz="1800" kern="1200" dirty="0">
            <a:effectLst>
              <a:outerShdw blurRad="38100" dist="38100" dir="2700000" algn="tl">
                <a:srgbClr val="000000">
                  <a:alpha val="43137"/>
                </a:srgbClr>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o-RO" sz="1800" b="1" kern="1200" dirty="0">
              <a:effectLst>
                <a:outerShdw blurRad="38100" dist="38100" dir="2700000" algn="tl">
                  <a:srgbClr val="000000">
                    <a:alpha val="43137"/>
                  </a:srgbClr>
                </a:outerShdw>
              </a:effectLst>
            </a:rPr>
            <a:t>Ce caracteristici aveau falșii profeți?</a:t>
          </a:r>
          <a:endParaRPr lang="es-ES" sz="1800" kern="1200" dirty="0">
            <a:effectLst>
              <a:outerShdw blurRad="38100" dist="38100" dir="2700000" algn="tl">
                <a:srgbClr val="000000">
                  <a:alpha val="43137"/>
                </a:srgbClr>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21167"/>
          <a:ext cx="2618690" cy="662400"/>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ro-RO" sz="2300" b="1" kern="1200">
              <a:effectLst>
                <a:outerShdw blurRad="38100" dist="38100" dir="2700000" algn="tl">
                  <a:srgbClr val="000000">
                    <a:alpha val="43137"/>
                  </a:srgbClr>
                </a:outerShdw>
              </a:effectLst>
            </a:rPr>
            <a:t>Față de împărați:</a:t>
          </a:r>
          <a:endParaRPr lang="es-ES" sz="2300" b="1" kern="1200" dirty="0">
            <a:effectLst>
              <a:outerShdw blurRad="38100" dist="38100" dir="2700000" algn="tl">
                <a:srgbClr val="000000">
                  <a:alpha val="43137"/>
                </a:srgbClr>
              </a:outerShdw>
            </a:effectLst>
          </a:endParaRPr>
        </a:p>
      </dsp:txBody>
      <dsp:txXfrm>
        <a:off x="4355" y="21167"/>
        <a:ext cx="2618690" cy="662400"/>
      </dsp:txXfrm>
    </dsp:sp>
    <dsp:sp modelId="{CF1B35E5-5757-45D6-95F2-5BF0798F1D58}">
      <dsp:nvSpPr>
        <dsp:cNvPr id="0" name=""/>
        <dsp:cNvSpPr/>
      </dsp:nvSpPr>
      <dsp:spPr>
        <a:xfrm>
          <a:off x="4355" y="683567"/>
          <a:ext cx="2618690" cy="3346154"/>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Font typeface="+mj-lt"/>
            <a:buNone/>
          </a:pPr>
          <a:r>
            <a:rPr lang="ro-RO" sz="2300" b="1" kern="1200" dirty="0"/>
            <a:t>   	Îi ungeau (1 </a:t>
          </a:r>
          <a:r>
            <a:rPr lang="ro-RO" sz="2300" b="1" kern="1200" dirty="0" err="1"/>
            <a:t>Împ</a:t>
          </a:r>
          <a:r>
            <a:rPr lang="ro-RO" sz="2300" b="1" kern="1200" dirty="0"/>
            <a:t>. 19:16)</a:t>
          </a:r>
        </a:p>
        <a:p>
          <a:pPr marL="228600" lvl="1" indent="-228600" algn="l" defTabSz="1022350">
            <a:lnSpc>
              <a:spcPct val="90000"/>
            </a:lnSpc>
            <a:spcBef>
              <a:spcPct val="0"/>
            </a:spcBef>
            <a:spcAft>
              <a:spcPct val="15000"/>
            </a:spcAft>
            <a:buFont typeface="+mj-lt"/>
            <a:buNone/>
          </a:pPr>
          <a:r>
            <a:rPr lang="ro-RO" sz="2300" b="1" kern="1200" dirty="0"/>
            <a:t>  	Îi încurajau când făceau binele (2 </a:t>
          </a:r>
          <a:r>
            <a:rPr lang="ro-RO" sz="2300" b="1" kern="1200" dirty="0" err="1"/>
            <a:t>Cron</a:t>
          </a:r>
          <a:r>
            <a:rPr lang="ro-RO" sz="2300" b="1" kern="1200" dirty="0"/>
            <a:t>. 15:8)</a:t>
          </a:r>
        </a:p>
        <a:p>
          <a:pPr marL="228600" lvl="1" indent="-228600" algn="l" defTabSz="1022350">
            <a:lnSpc>
              <a:spcPct val="90000"/>
            </a:lnSpc>
            <a:spcBef>
              <a:spcPct val="0"/>
            </a:spcBef>
            <a:spcAft>
              <a:spcPct val="15000"/>
            </a:spcAft>
            <a:buFont typeface="+mj-lt"/>
            <a:buNone/>
          </a:pPr>
          <a:r>
            <a:rPr lang="ro-RO" sz="2300" b="1" kern="1200" dirty="0"/>
            <a:t>  	Îi mustrau când făceau răul (1 </a:t>
          </a:r>
          <a:r>
            <a:rPr lang="ro-RO" sz="2300" b="1" kern="1200" dirty="0" err="1"/>
            <a:t>Împ</a:t>
          </a:r>
          <a:r>
            <a:rPr lang="ro-RO" sz="2300" b="1" kern="1200" dirty="0"/>
            <a:t>. 21:20)</a:t>
          </a:r>
        </a:p>
      </dsp:txBody>
      <dsp:txXfrm>
        <a:off x="4355" y="683567"/>
        <a:ext cx="2618690" cy="3346154"/>
      </dsp:txXfrm>
    </dsp:sp>
    <dsp:sp modelId="{D833FB95-16D1-4FB2-9F33-3F1CC36BC26E}">
      <dsp:nvSpPr>
        <dsp:cNvPr id="0" name=""/>
        <dsp:cNvSpPr/>
      </dsp:nvSpPr>
      <dsp:spPr>
        <a:xfrm>
          <a:off x="2989662" y="21167"/>
          <a:ext cx="2618690" cy="662400"/>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Font typeface="Calibri" panose="020F0502020204030204" pitchFamily="34" charset="0"/>
            <a:buNone/>
          </a:pPr>
          <a:r>
            <a:rPr lang="ro-RO" sz="2300" b="1" kern="1200">
              <a:effectLst>
                <a:outerShdw blurRad="38100" dist="38100" dir="2700000" algn="tl">
                  <a:srgbClr val="000000">
                    <a:alpha val="43137"/>
                  </a:srgbClr>
                </a:outerShdw>
              </a:effectLst>
            </a:rPr>
            <a:t>Față de preoți:</a:t>
          </a:r>
        </a:p>
      </dsp:txBody>
      <dsp:txXfrm>
        <a:off x="2989662" y="21167"/>
        <a:ext cx="2618690" cy="662400"/>
      </dsp:txXfrm>
    </dsp:sp>
    <dsp:sp modelId="{F03B0855-6E3A-4933-8BE6-CB60EFDB0889}">
      <dsp:nvSpPr>
        <dsp:cNvPr id="0" name=""/>
        <dsp:cNvSpPr/>
      </dsp:nvSpPr>
      <dsp:spPr>
        <a:xfrm>
          <a:off x="2989662" y="683567"/>
          <a:ext cx="2618690" cy="3346154"/>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Font typeface="+mj-lt"/>
            <a:buNone/>
          </a:pPr>
          <a:r>
            <a:rPr lang="ro-RO" sz="2300" b="1" kern="1200" dirty="0"/>
            <a:t>	Îi mustrau când făceau răul (Mal. 2:1-2)</a:t>
          </a:r>
        </a:p>
      </dsp:txBody>
      <dsp:txXfrm>
        <a:off x="2989662" y="683567"/>
        <a:ext cx="2618690" cy="3346154"/>
      </dsp:txXfrm>
    </dsp:sp>
    <dsp:sp modelId="{BA4ECD9C-5B67-4F4D-91B2-125059C68EC0}">
      <dsp:nvSpPr>
        <dsp:cNvPr id="0" name=""/>
        <dsp:cNvSpPr/>
      </dsp:nvSpPr>
      <dsp:spPr>
        <a:xfrm>
          <a:off x="5974969" y="21167"/>
          <a:ext cx="2618690" cy="662400"/>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Font typeface="Calibri" panose="020F0502020204030204" pitchFamily="34" charset="0"/>
            <a:buNone/>
          </a:pPr>
          <a:r>
            <a:rPr lang="ro-RO" sz="2300" b="1" kern="1200">
              <a:effectLst>
                <a:outerShdw blurRad="38100" dist="38100" dir="2700000" algn="tl">
                  <a:srgbClr val="000000">
                    <a:alpha val="43137"/>
                  </a:srgbClr>
                </a:outerShdw>
              </a:effectLst>
            </a:rPr>
            <a:t>Față de popor:</a:t>
          </a:r>
        </a:p>
      </dsp:txBody>
      <dsp:txXfrm>
        <a:off x="5974969" y="21167"/>
        <a:ext cx="2618690" cy="662400"/>
      </dsp:txXfrm>
    </dsp:sp>
    <dsp:sp modelId="{6BADE6A7-DC50-4786-8576-C0E47E241805}">
      <dsp:nvSpPr>
        <dsp:cNvPr id="0" name=""/>
        <dsp:cNvSpPr/>
      </dsp:nvSpPr>
      <dsp:spPr>
        <a:xfrm>
          <a:off x="5974969" y="683567"/>
          <a:ext cx="2618690" cy="3346154"/>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Font typeface="+mj-lt"/>
            <a:buNone/>
          </a:pPr>
          <a:r>
            <a:rPr lang="ro-RO" sz="2300" b="1" kern="1200" dirty="0"/>
            <a:t>	Îi învățau căile lui Dumnezeu (Mica 6:8)</a:t>
          </a:r>
        </a:p>
        <a:p>
          <a:pPr marL="457200" lvl="2" indent="-228600" algn="l" defTabSz="1022350">
            <a:lnSpc>
              <a:spcPct val="90000"/>
            </a:lnSpc>
            <a:spcBef>
              <a:spcPct val="0"/>
            </a:spcBef>
            <a:spcAft>
              <a:spcPct val="15000"/>
            </a:spcAft>
            <a:buFont typeface="+mj-lt"/>
            <a:buNone/>
          </a:pPr>
          <a:r>
            <a:rPr lang="ro-RO" sz="2300" b="1" kern="1200" dirty="0"/>
            <a:t>Le arătau păcatul (</a:t>
          </a:r>
          <a:r>
            <a:rPr lang="ro-RO" sz="2300" b="1" kern="1200" dirty="0" err="1"/>
            <a:t>Is</a:t>
          </a:r>
          <a:r>
            <a:rPr lang="ro-RO" sz="2300" b="1" kern="1200" dirty="0"/>
            <a:t>. 58:1)</a:t>
          </a:r>
        </a:p>
        <a:p>
          <a:pPr marL="457200" lvl="2" indent="-228600" algn="l" defTabSz="1022350">
            <a:lnSpc>
              <a:spcPct val="90000"/>
            </a:lnSpc>
            <a:spcBef>
              <a:spcPct val="0"/>
            </a:spcBef>
            <a:spcAft>
              <a:spcPct val="15000"/>
            </a:spcAft>
            <a:buFont typeface="+mj-lt"/>
            <a:buNone/>
          </a:pPr>
          <a:r>
            <a:rPr lang="ro-RO" sz="2300" b="1" kern="1200" dirty="0"/>
            <a:t>Îi chemau la pocăință (</a:t>
          </a:r>
          <a:r>
            <a:rPr lang="ro-RO" sz="2300" b="1" kern="1200" dirty="0" err="1"/>
            <a:t>Ezec</a:t>
          </a:r>
          <a:r>
            <a:rPr lang="ro-RO" sz="2300" b="1" kern="1200" dirty="0"/>
            <a:t>. 18:32)</a:t>
          </a:r>
        </a:p>
      </dsp:txBody>
      <dsp:txXfrm>
        <a:off x="5974969" y="683567"/>
        <a:ext cx="2618690" cy="3346154"/>
      </dsp:txXfrm>
    </dsp:sp>
    <dsp:sp modelId="{5696E135-277A-4D9A-A48D-4D8ED81288C5}">
      <dsp:nvSpPr>
        <dsp:cNvPr id="0" name=""/>
        <dsp:cNvSpPr/>
      </dsp:nvSpPr>
      <dsp:spPr>
        <a:xfrm>
          <a:off x="8960276" y="21167"/>
          <a:ext cx="2618690" cy="662400"/>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Font typeface="Calibri" panose="020F0502020204030204" pitchFamily="34" charset="0"/>
            <a:buNone/>
          </a:pPr>
          <a:r>
            <a:rPr lang="ro-RO" sz="2300" b="1" kern="1200">
              <a:effectLst>
                <a:outerShdw blurRad="38100" dist="38100" dir="2700000" algn="tl">
                  <a:srgbClr val="000000">
                    <a:alpha val="43137"/>
                  </a:srgbClr>
                </a:outerShdw>
              </a:effectLst>
            </a:rPr>
            <a:t>Față de noi:</a:t>
          </a:r>
        </a:p>
      </dsp:txBody>
      <dsp:txXfrm>
        <a:off x="8960276" y="21167"/>
        <a:ext cx="2618690" cy="662400"/>
      </dsp:txXfrm>
    </dsp:sp>
    <dsp:sp modelId="{DB8684ED-27F2-4B5B-8D11-45DDB73227FB}">
      <dsp:nvSpPr>
        <dsp:cNvPr id="0" name=""/>
        <dsp:cNvSpPr/>
      </dsp:nvSpPr>
      <dsp:spPr>
        <a:xfrm>
          <a:off x="8960276" y="683567"/>
          <a:ext cx="2618690" cy="3346154"/>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Font typeface="+mj-lt"/>
            <a:buNone/>
          </a:pPr>
          <a:r>
            <a:rPr lang="ro-RO" sz="2300" b="1" kern="1200" dirty="0"/>
            <a:t>	Și-au pus mesajele în scris (2 </a:t>
          </a:r>
          <a:r>
            <a:rPr lang="ro-RO" sz="2300" b="1" kern="1200" dirty="0" err="1"/>
            <a:t>Cron</a:t>
          </a:r>
          <a:r>
            <a:rPr lang="ro-RO" sz="2300" b="1" kern="1200" dirty="0"/>
            <a:t>. 13:22)</a:t>
          </a:r>
        </a:p>
      </dsp:txBody>
      <dsp:txXfrm>
        <a:off x="8960276" y="683567"/>
        <a:ext cx="2618690" cy="3346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103620"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o-RO" sz="1400" b="1" kern="1200" dirty="0">
              <a:solidFill>
                <a:schemeClr val="tx1"/>
              </a:solidFill>
              <a:latin typeface="Cambria" panose="02040503050406030204" pitchFamily="18" charset="0"/>
              <a:ea typeface="Cambria" panose="02040503050406030204" pitchFamily="18" charset="0"/>
            </a:rPr>
            <a:t>Își inventau propriile profeții (</a:t>
          </a:r>
          <a:r>
            <a:rPr lang="ro-RO" sz="1400" b="1" kern="1200" dirty="0" err="1">
              <a:solidFill>
                <a:schemeClr val="tx1"/>
              </a:solidFill>
              <a:latin typeface="Cambria" panose="02040503050406030204" pitchFamily="18" charset="0"/>
              <a:ea typeface="Cambria" panose="02040503050406030204" pitchFamily="18" charset="0"/>
            </a:rPr>
            <a:t>Ezec</a:t>
          </a:r>
          <a:r>
            <a:rPr lang="ro-RO" sz="1400" b="1" kern="1200" dirty="0">
              <a:solidFill>
                <a:schemeClr val="tx1"/>
              </a:solidFill>
              <a:latin typeface="Cambria" panose="02040503050406030204" pitchFamily="18" charset="0"/>
              <a:ea typeface="Cambria" panose="02040503050406030204" pitchFamily="18" charset="0"/>
            </a:rPr>
            <a:t>. 13:2, 17)</a:t>
          </a:r>
          <a:endParaRPr lang="es-ES" sz="1400" b="1" kern="1200" dirty="0">
            <a:solidFill>
              <a:schemeClr val="tx1"/>
            </a:solidFill>
            <a:latin typeface="Cambria" panose="02040503050406030204" pitchFamily="18" charset="0"/>
            <a:ea typeface="Cambria" panose="02040503050406030204" pitchFamily="18" charset="0"/>
          </a:endParaRPr>
        </a:p>
      </dsp:txBody>
      <dsp:txXfrm>
        <a:off x="9610" y="9610"/>
        <a:ext cx="5721847" cy="308882"/>
      </dsp:txXfrm>
    </dsp:sp>
    <dsp:sp modelId="{9EED3436-14B9-4328-AE94-23419D8B7768}">
      <dsp:nvSpPr>
        <dsp:cNvPr id="0" name=""/>
        <dsp:cNvSpPr/>
      </dsp:nvSpPr>
      <dsp:spPr>
        <a:xfrm>
          <a:off x="511178" y="387758"/>
          <a:ext cx="6103620" cy="328102"/>
        </a:xfrm>
        <a:prstGeom prst="roundRect">
          <a:avLst>
            <a:gd name="adj" fmla="val 10000"/>
          </a:avLst>
        </a:prstGeom>
        <a:gradFill rotWithShape="0">
          <a:gsLst>
            <a:gs pos="0">
              <a:schemeClr val="accent4">
                <a:hueOff val="3289142"/>
                <a:satOff val="2771"/>
                <a:lumOff val="-3529"/>
                <a:alphaOff val="0"/>
                <a:satMod val="103000"/>
                <a:lumMod val="102000"/>
                <a:tint val="94000"/>
              </a:schemeClr>
            </a:gs>
            <a:gs pos="50000">
              <a:schemeClr val="accent4">
                <a:hueOff val="3289142"/>
                <a:satOff val="2771"/>
                <a:lumOff val="-3529"/>
                <a:alphaOff val="0"/>
                <a:satMod val="110000"/>
                <a:lumMod val="100000"/>
                <a:shade val="100000"/>
              </a:schemeClr>
            </a:gs>
            <a:gs pos="100000">
              <a:schemeClr val="accent4">
                <a:hueOff val="3289142"/>
                <a:satOff val="2771"/>
                <a:lumOff val="-352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Calibri" panose="020F0502020204030204" pitchFamily="34" charset="0"/>
            <a:buNone/>
          </a:pPr>
          <a:r>
            <a:rPr lang="ro-RO" sz="1400" b="1" kern="1200" dirty="0">
              <a:latin typeface="Cambria" panose="02040503050406030204" pitchFamily="18" charset="0"/>
              <a:ea typeface="Cambria" panose="02040503050406030204" pitchFamily="18" charset="0"/>
            </a:rPr>
            <a:t>Spuneau ce voiau oamenii să audă (</a:t>
          </a:r>
          <a:r>
            <a:rPr lang="ro-RO" sz="1400" b="1" kern="1200" dirty="0" err="1">
              <a:latin typeface="Cambria" panose="02040503050406030204" pitchFamily="18" charset="0"/>
              <a:ea typeface="Cambria" panose="02040503050406030204" pitchFamily="18" charset="0"/>
            </a:rPr>
            <a:t>Ezec</a:t>
          </a:r>
          <a:r>
            <a:rPr lang="ro-RO" sz="1400" b="1" kern="1200" dirty="0">
              <a:latin typeface="Cambria" panose="02040503050406030204" pitchFamily="18" charset="0"/>
              <a:ea typeface="Cambria" panose="02040503050406030204" pitchFamily="18" charset="0"/>
            </a:rPr>
            <a:t>. 13:16)</a:t>
          </a:r>
        </a:p>
      </dsp:txBody>
      <dsp:txXfrm>
        <a:off x="520788" y="397368"/>
        <a:ext cx="5359955" cy="308882"/>
      </dsp:txXfrm>
    </dsp:sp>
    <dsp:sp modelId="{644D4322-20C0-4BC5-B361-96DEF3A3933E}">
      <dsp:nvSpPr>
        <dsp:cNvPr id="0" name=""/>
        <dsp:cNvSpPr/>
      </dsp:nvSpPr>
      <dsp:spPr>
        <a:xfrm>
          <a:off x="1014726" y="775516"/>
          <a:ext cx="6103620" cy="328102"/>
        </a:xfrm>
        <a:prstGeom prst="roundRect">
          <a:avLst>
            <a:gd name="adj" fmla="val 10000"/>
          </a:avLst>
        </a:prstGeom>
        <a:gradFill rotWithShape="0">
          <a:gsLst>
            <a:gs pos="0">
              <a:schemeClr val="accent4">
                <a:hueOff val="6578285"/>
                <a:satOff val="5541"/>
                <a:lumOff val="-7059"/>
                <a:alphaOff val="0"/>
                <a:satMod val="103000"/>
                <a:lumMod val="102000"/>
                <a:tint val="94000"/>
              </a:schemeClr>
            </a:gs>
            <a:gs pos="50000">
              <a:schemeClr val="accent4">
                <a:hueOff val="6578285"/>
                <a:satOff val="5541"/>
                <a:lumOff val="-7059"/>
                <a:alphaOff val="0"/>
                <a:satMod val="110000"/>
                <a:lumMod val="100000"/>
                <a:shade val="100000"/>
              </a:schemeClr>
            </a:gs>
            <a:gs pos="100000">
              <a:schemeClr val="accent4">
                <a:hueOff val="6578285"/>
                <a:satOff val="5541"/>
                <a:lumOff val="-70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Calibri" panose="020F0502020204030204" pitchFamily="34" charset="0"/>
            <a:buNone/>
          </a:pPr>
          <a:r>
            <a:rPr lang="ro-RO" sz="1400" b="1" kern="1200">
              <a:latin typeface="Cambria" panose="02040503050406030204" pitchFamily="18" charset="0"/>
              <a:ea typeface="Cambria" panose="02040503050406030204" pitchFamily="18" charset="0"/>
            </a:rPr>
            <a:t>Nu vorbeau împotriva păcatului (Ezec. 13:22)</a:t>
          </a:r>
        </a:p>
      </dsp:txBody>
      <dsp:txXfrm>
        <a:off x="1024336" y="785126"/>
        <a:ext cx="5367585" cy="308882"/>
      </dsp:txXfrm>
    </dsp:sp>
    <dsp:sp modelId="{646086EF-A582-43F2-A0F8-BDACD0A14D75}">
      <dsp:nvSpPr>
        <dsp:cNvPr id="0" name=""/>
        <dsp:cNvSpPr/>
      </dsp:nvSpPr>
      <dsp:spPr>
        <a:xfrm>
          <a:off x="1525905" y="1163274"/>
          <a:ext cx="6103620" cy="328102"/>
        </a:xfrm>
        <a:prstGeom prst="roundRect">
          <a:avLst>
            <a:gd name="adj" fmla="val 10000"/>
          </a:avLst>
        </a:prstGeom>
        <a:gradFill rotWithShape="0">
          <a:gsLst>
            <a:gs pos="0">
              <a:schemeClr val="accent4">
                <a:hueOff val="9867426"/>
                <a:satOff val="8312"/>
                <a:lumOff val="-10588"/>
                <a:alphaOff val="0"/>
                <a:satMod val="103000"/>
                <a:lumMod val="102000"/>
                <a:tint val="94000"/>
              </a:schemeClr>
            </a:gs>
            <a:gs pos="50000">
              <a:schemeClr val="accent4">
                <a:hueOff val="9867426"/>
                <a:satOff val="8312"/>
                <a:lumOff val="-10588"/>
                <a:alphaOff val="0"/>
                <a:satMod val="110000"/>
                <a:lumMod val="100000"/>
                <a:shade val="100000"/>
              </a:schemeClr>
            </a:gs>
            <a:gs pos="100000">
              <a:schemeClr val="accent4">
                <a:hueOff val="9867426"/>
                <a:satOff val="8312"/>
                <a:lumOff val="-1058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Font typeface="Calibri" panose="020F0502020204030204" pitchFamily="34" charset="0"/>
            <a:buNone/>
          </a:pPr>
          <a:r>
            <a:rPr lang="ro-RO" sz="1400" b="1" kern="1200" dirty="0">
              <a:latin typeface="Cambria" panose="02040503050406030204" pitchFamily="18" charset="0"/>
              <a:ea typeface="Cambria" panose="02040503050406030204" pitchFamily="18" charset="0"/>
            </a:rPr>
            <a:t>Urmăreau un câștig personal (</a:t>
          </a:r>
          <a:r>
            <a:rPr lang="ro-RO" sz="1400" b="1" kern="1200" dirty="0" err="1">
              <a:latin typeface="Cambria" panose="02040503050406030204" pitchFamily="18" charset="0"/>
              <a:ea typeface="Cambria" panose="02040503050406030204" pitchFamily="18" charset="0"/>
            </a:rPr>
            <a:t>Ezec</a:t>
          </a:r>
          <a:r>
            <a:rPr lang="ro-RO" sz="1400" b="1" kern="1200" dirty="0">
              <a:latin typeface="Cambria" panose="02040503050406030204" pitchFamily="18" charset="0"/>
              <a:ea typeface="Cambria" panose="02040503050406030204" pitchFamily="18" charset="0"/>
            </a:rPr>
            <a:t>. 13:19)</a:t>
          </a:r>
        </a:p>
      </dsp:txBody>
      <dsp:txXfrm>
        <a:off x="1535515" y="1172884"/>
        <a:ext cx="5359955" cy="308882"/>
      </dsp:txXfrm>
    </dsp:sp>
    <dsp:sp modelId="{78472FAB-D2AC-4A01-9250-D3424753C9CC}">
      <dsp:nvSpPr>
        <dsp:cNvPr id="0" name=""/>
        <dsp:cNvSpPr/>
      </dsp:nvSpPr>
      <dsp:spPr>
        <a:xfrm>
          <a:off x="5890353"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5938338" y="251297"/>
        <a:ext cx="117296" cy="160483"/>
      </dsp:txXfrm>
    </dsp:sp>
    <dsp:sp modelId="{0A7D6550-1042-453A-9DE8-0B3E644AA13B}">
      <dsp:nvSpPr>
        <dsp:cNvPr id="0" name=""/>
        <dsp:cNvSpPr/>
      </dsp:nvSpPr>
      <dsp:spPr>
        <a:xfrm>
          <a:off x="6401532" y="639055"/>
          <a:ext cx="213266" cy="213266"/>
        </a:xfrm>
        <a:prstGeom prst="downArrow">
          <a:avLst>
            <a:gd name="adj1" fmla="val 55000"/>
            <a:gd name="adj2" fmla="val 45000"/>
          </a:avLst>
        </a:prstGeom>
        <a:solidFill>
          <a:schemeClr val="accent4">
            <a:tint val="40000"/>
            <a:alpha val="90000"/>
            <a:hueOff val="5015950"/>
            <a:satOff val="-2050"/>
            <a:lumOff val="-564"/>
            <a:alphaOff val="0"/>
          </a:schemeClr>
        </a:solidFill>
        <a:ln w="12700" cap="flat" cmpd="sng" algn="ctr">
          <a:solidFill>
            <a:schemeClr val="accent4">
              <a:tint val="40000"/>
              <a:alpha val="90000"/>
              <a:hueOff val="5015950"/>
              <a:satOff val="-2050"/>
              <a:lumOff val="-56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ro-RO" sz="900" kern="1200"/>
        </a:p>
      </dsp:txBody>
      <dsp:txXfrm>
        <a:off x="6449517" y="639055"/>
        <a:ext cx="117296" cy="160483"/>
      </dsp:txXfrm>
    </dsp:sp>
    <dsp:sp modelId="{30D20B0F-EAAD-4BFC-9880-3CA89F455507}">
      <dsp:nvSpPr>
        <dsp:cNvPr id="0" name=""/>
        <dsp:cNvSpPr/>
      </dsp:nvSpPr>
      <dsp:spPr>
        <a:xfrm>
          <a:off x="6905080" y="1026813"/>
          <a:ext cx="213266" cy="213266"/>
        </a:xfrm>
        <a:prstGeom prst="downArrow">
          <a:avLst>
            <a:gd name="adj1" fmla="val 55000"/>
            <a:gd name="adj2" fmla="val 45000"/>
          </a:avLst>
        </a:prstGeom>
        <a:solidFill>
          <a:schemeClr val="accent4">
            <a:tint val="40000"/>
            <a:alpha val="90000"/>
            <a:hueOff val="10031901"/>
            <a:satOff val="-4099"/>
            <a:lumOff val="-1128"/>
            <a:alphaOff val="0"/>
          </a:schemeClr>
        </a:solidFill>
        <a:ln w="12700" cap="flat" cmpd="sng" algn="ctr">
          <a:solidFill>
            <a:schemeClr val="accent4">
              <a:tint val="40000"/>
              <a:alpha val="90000"/>
              <a:hueOff val="10031901"/>
              <a:satOff val="-4099"/>
              <a:lumOff val="-1128"/>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ro-RO" sz="900" kern="1200"/>
        </a:p>
      </dsp:txBody>
      <dsp:txXfrm>
        <a:off x="6953065"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ro-RO" sz="4400" b="1" spc="300" dirty="0">
                <a:ln w="13462">
                  <a:noFill/>
                  <a:prstDash val="solid"/>
                </a:ln>
                <a:solidFill>
                  <a:schemeClr val="accent2">
                    <a:lumMod val="60000"/>
                    <a:lumOff val="40000"/>
                  </a:schemeClr>
                </a:solidFill>
                <a:effectLst>
                  <a:outerShdw dist="50800" dir="2700000" algn="bl" rotWithShape="0">
                    <a:srgbClr val="663300"/>
                  </a:outerShdw>
                </a:effectLst>
              </a:rPr>
              <a:t>PROFEȚII DIN VECHIUL TESTAMENT</a:t>
            </a:r>
            <a:endParaRPr lang="es-ES" sz="4400" b="1" spc="30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251656" cy="584775"/>
          </a:xfrm>
          <a:prstGeom prst="rect">
            <a:avLst/>
          </a:prstGeom>
          <a:noFill/>
        </p:spPr>
        <p:txBody>
          <a:bodyPr wrap="square" rtlCol="0">
            <a:spAutoFit/>
          </a:bodyPr>
          <a:lstStyle/>
          <a:p>
            <a:pPr algn="ctr"/>
            <a:r>
              <a:rPr lang="ro-RO" sz="1600" b="1" dirty="0">
                <a:solidFill>
                  <a:srgbClr val="D5CDC0"/>
                </a:solidFill>
                <a:effectLst>
                  <a:outerShdw blurRad="38100" dist="38100" dir="2700000" algn="tl">
                    <a:srgbClr val="000000">
                      <a:alpha val="43137"/>
                    </a:srgbClr>
                  </a:outerShdw>
                </a:effectLst>
              </a:rPr>
              <a:t>Studiul</a:t>
            </a:r>
            <a:r>
              <a:rPr lang="es-ES" sz="1600" b="1" dirty="0">
                <a:solidFill>
                  <a:srgbClr val="D5CDC0"/>
                </a:solidFill>
                <a:effectLst>
                  <a:outerShdw blurRad="38100" dist="38100" dir="2700000" algn="tl">
                    <a:srgbClr val="000000">
                      <a:alpha val="43137"/>
                    </a:srgbClr>
                  </a:outerShdw>
                </a:effectLst>
              </a:rPr>
              <a:t> 3 </a:t>
            </a:r>
            <a:r>
              <a:rPr lang="ro-RO" sz="1600" b="1" dirty="0">
                <a:solidFill>
                  <a:srgbClr val="D5CDC0"/>
                </a:solidFill>
                <a:effectLst>
                  <a:outerShdw blurRad="38100" dist="38100" dir="2700000" algn="tl">
                    <a:srgbClr val="000000">
                      <a:alpha val="43137"/>
                    </a:srgbClr>
                  </a:outerShdw>
                </a:effectLst>
              </a:rPr>
              <a:t>pentru </a:t>
            </a:r>
          </a:p>
          <a:p>
            <a:pPr algn="ctr"/>
            <a:r>
              <a:rPr lang="es-ES" sz="1600" b="1" dirty="0">
                <a:solidFill>
                  <a:srgbClr val="D5CDC0"/>
                </a:solidFill>
                <a:effectLst>
                  <a:outerShdw blurRad="38100" dist="38100" dir="2700000" algn="tl">
                    <a:srgbClr val="000000">
                      <a:alpha val="43137"/>
                    </a:srgbClr>
                  </a:outerShdw>
                </a:effectLst>
              </a:rPr>
              <a:t>17 </a:t>
            </a:r>
            <a:r>
              <a:rPr lang="ro-RO" sz="1600" b="1" dirty="0">
                <a:solidFill>
                  <a:srgbClr val="D5CDC0"/>
                </a:solidFill>
                <a:effectLst>
                  <a:outerShdw blurRad="38100" dist="38100" dir="2700000" algn="tl">
                    <a:srgbClr val="000000">
                      <a:alpha val="43137"/>
                    </a:srgbClr>
                  </a:outerShdw>
                </a:effectLst>
              </a:rPr>
              <a:t>octombrie </a:t>
            </a:r>
            <a:r>
              <a:rPr lang="es-ES" sz="1600" b="1" dirty="0">
                <a:solidFill>
                  <a:srgbClr val="D5CDC0"/>
                </a:solidFill>
                <a:effectLst>
                  <a:outerShdw blurRad="38100" dist="38100" dir="2700000" algn="tl">
                    <a:srgbClr val="000000">
                      <a:alpha val="43137"/>
                    </a:srgbClr>
                  </a:outerShdw>
                </a:effectLst>
              </a:rPr>
              <a:t>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366623"/>
            <a:ext cx="3641070" cy="6124754"/>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 doua zi, au pornit dis-de-dimineaţă spre pustiul Tecoa. La plecarea lor, Iosafat a venit şi a zis: „Ascultaţi-mă, Iuda şi locuitorii Ierusalimului! Încredeţi-vă în Domnul Dumnezeul vostru, şi veţi fi întăriţi; încredeţi-vă în prorocii Lui, şi veţi izbuti.»</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Cr</a:t>
            </a:r>
            <a:r>
              <a:rPr kumimoji="0" lang="ro-RO" sz="18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onici</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666520589"/>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es-ES" sz="2000" b="1" dirty="0"/>
              <a:t>În vremurile Vechiului Testament, oamenii care primeau mesaje de la Dumnezeu pentru a le comunica altora erau numiți văzători sau profeți (1 Samuel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es-ES" sz="2000" b="1" dirty="0">
                <a:solidFill>
                  <a:prstClr val="black"/>
                </a:solidFill>
              </a:rPr>
              <a:t>Dar au existat și profeți falși care au rostit „viziuni din inimile lor” (Ieremia 23:16).</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lvl="0">
              <a:spcBef>
                <a:spcPts val="600"/>
              </a:spcBef>
              <a:defRPr/>
            </a:pPr>
            <a:r>
              <a:rPr lang="es-ES" sz="2000" b="1" dirty="0">
                <a:solidFill>
                  <a:prstClr val="black"/>
                </a:solidFill>
              </a:rPr>
              <a:t>Ei aveau capacitatea de a cunoaște lucruri ascunse și chiar pe cele care aveau să vină (1 Samuel 9:6), dar lucrarea lor nu se limita la aceasta; ea cuprindea mult mai mult. Această abilitate, desigur, nu venea de la ei înșiși, ci de la Dumnezeu.</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s-ES" sz="3600" b="1" dirty="0">
                <a:ln w="22225">
                  <a:noFill/>
                  <a:prstDash val="solid"/>
                </a:ln>
                <a:solidFill>
                  <a:srgbClr val="FFFF75"/>
                </a:solidFill>
                <a:effectLst>
                  <a:outerShdw blurRad="38100" dist="38100" dir="2700000" algn="tl">
                    <a:srgbClr val="000000">
                      <a:alpha val="43137"/>
                    </a:srgbClr>
                  </a:outerShdw>
                </a:effectLst>
              </a:rPr>
              <a:t>CINE ERA CHEMAT LA LUCRAREA PROFETICĂ?</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es-E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“Ilie era un om supus aceloraşi slăbiciuni ca şi noi; şi s-a rugat cu stăruinţă să nu plouă, şi n-a plouat deloc în ţară trei ani şi şase luni.” </a:t>
            </a:r>
            <a:r>
              <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ro-RO"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Iacov</a:t>
            </a:r>
            <a:r>
              <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254332" cy="1631216"/>
          </a:xfrm>
          <a:prstGeom prst="rect">
            <a:avLst/>
          </a:prstGeom>
          <a:noFill/>
        </p:spPr>
        <p:txBody>
          <a:bodyPr wrap="square" rtlCol="0">
            <a:spAutoFit/>
          </a:bodyPr>
          <a:lstStyle/>
          <a:p>
            <a:pPr>
              <a:spcBef>
                <a:spcPts val="600"/>
              </a:spcBef>
            </a:pPr>
            <a:r>
              <a:rPr lang="es-ES" sz="2000" b="1" dirty="0"/>
              <a:t>Putem cădea în greșeala de a crede că profeții erau niște „supraoameni”. Dar Moise se scuza spunând că nu are ușurința cuvântului (Ex. 4:10); Isaia spunea că are buze necurate (Is. 6:5); Ieremia credea că era prea tânăr pentru această lucrare (Ier.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3663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263802" y="4319688"/>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561441" y="4029551"/>
            <a:ext cx="4613436" cy="1323439"/>
          </a:xfrm>
          <a:prstGeom prst="rect">
            <a:avLst/>
          </a:prstGeom>
          <a:noFill/>
        </p:spPr>
        <p:txBody>
          <a:bodyPr wrap="square">
            <a:spAutoFit/>
          </a:bodyPr>
          <a:lstStyle/>
          <a:p>
            <a:pPr>
              <a:spcBef>
                <a:spcPts val="600"/>
              </a:spcBef>
            </a:pPr>
            <a:r>
              <a:rPr lang="es-ES" sz="2000" b="1" dirty="0"/>
              <a:t>După ce a fost protagonistul unei mari minuni, Ilie s-a prăbușit cu totul în fața amenințării cu moartea venite de la împărăteasa Izabela (1 Împ.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323439"/>
          </a:xfrm>
          <a:prstGeom prst="rect">
            <a:avLst/>
          </a:prstGeom>
          <a:noFill/>
        </p:spPr>
        <p:txBody>
          <a:bodyPr wrap="square">
            <a:spAutoFit/>
          </a:bodyPr>
          <a:lstStyle/>
          <a:p>
            <a:pPr lvl="0">
              <a:spcBef>
                <a:spcPts val="600"/>
              </a:spcBef>
              <a:defRPr/>
            </a:pPr>
            <a:r>
              <a:rPr lang="es-ES" sz="2000" b="1" dirty="0">
                <a:solidFill>
                  <a:prstClr val="black"/>
                </a:solidFill>
              </a:rPr>
              <a:t>Despre Ilie, care a îndrăznit să-l amenințe pe împăratul Ahab cu o mare secetă din cauza nelegiuirii lui, se spune că „era un om supus acelorași slăbiciuni ca și noi” (Iac.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561441" y="5365760"/>
            <a:ext cx="4781485" cy="1323439"/>
          </a:xfrm>
          <a:prstGeom prst="rect">
            <a:avLst/>
          </a:prstGeom>
          <a:noFill/>
        </p:spPr>
        <p:txBody>
          <a:bodyPr wrap="square">
            <a:spAutoFit/>
          </a:bodyPr>
          <a:lstStyle/>
          <a:p>
            <a:pPr lvl="0">
              <a:spcBef>
                <a:spcPts val="600"/>
              </a:spcBef>
              <a:defRPr/>
            </a:pPr>
            <a:r>
              <a:rPr lang="es-ES" sz="2000" b="1" dirty="0">
                <a:solidFill>
                  <a:prstClr val="black"/>
                </a:solidFill>
              </a:rPr>
              <a:t>Este clar că Dumnezeu nu Își alege profeții pentru că sunt desăvârșiți. Ce vede în ei? Iubirea lor pentru Dumnezeu și disponibilitatea lor de a-L asculta.</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CUM SE PURTAU PROFEȚII?</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471487" y="731341"/>
            <a:ext cx="11249023" cy="369332"/>
          </a:xfrm>
          <a:prstGeom prst="rect">
            <a:avLst/>
          </a:prstGeom>
          <a:noFill/>
        </p:spPr>
        <p:txBody>
          <a:bodyPr wrap="square">
            <a:spAutoFit/>
          </a:bodyPr>
          <a:lstStyle/>
          <a:p>
            <a:pPr algn="ct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it-IT"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Mica a răspuns: „Viu este Domnul, că voi vesti ce-mi va spune Domnul.”</a:t>
            </a: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ro-RO"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Împărați </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es-ES" sz="2000" b="1" dirty="0"/>
              <a:t>Ca purtători de cuvânt ai lui Dumnezeu, profeții și prorocițele se străduiau să trăiască la înălțimea chemării lor (1 Sam. 12:3-4). Poporul îi cunoștea ca „om al lui Dumnezeu”, „om cu vază”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938992"/>
          </a:xfrm>
          <a:prstGeom prst="rect">
            <a:avLst/>
          </a:prstGeom>
          <a:noFill/>
        </p:spPr>
        <p:txBody>
          <a:bodyPr wrap="square">
            <a:spAutoFit/>
          </a:bodyPr>
          <a:lstStyle/>
          <a:p>
            <a:pPr>
              <a:spcBef>
                <a:spcPts val="600"/>
              </a:spcBef>
            </a:pPr>
            <a:r>
              <a:rPr lang="es-ES" sz="2000" b="1" dirty="0"/>
              <a:t>Mica s-a înfățișat înaintea a doi împărați, a 400 de profeți care dădeau un mesaj favorabil și a unui sol care îl sfătuia să se adapteze împrejurărilor (1 Împ. 22:10-13). Totuși, a rămas neclintit și a refuzat să spună altceva decât ce i-ar fi descoperit Dumnezeu (1 Împ.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es-ES" sz="2000" b="1" dirty="0">
                <a:solidFill>
                  <a:prstClr val="black"/>
                </a:solidFill>
              </a:rPr>
              <a:t>Cei care nu voiau să le primească mesajul îi urau și îi amenințau (1 Împ. 22:8, 27). Dar, în ciuda presiunilor la care erau supuși, profeții își transmiteau mesajul cu credincioșie.</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01155"/>
            <a:ext cx="6524736" cy="1015663"/>
          </a:xfrm>
          <a:prstGeom prst="rect">
            <a:avLst/>
          </a:prstGeom>
          <a:noFill/>
        </p:spPr>
        <p:txBody>
          <a:bodyPr wrap="square">
            <a:spAutoFit/>
          </a:bodyPr>
          <a:lstStyle/>
          <a:p>
            <a:pPr lvl="0">
              <a:spcBef>
                <a:spcPts val="600"/>
              </a:spcBef>
              <a:defRPr/>
            </a:pPr>
            <a:r>
              <a:rPr lang="es-ES" sz="2000" b="1" dirty="0">
                <a:solidFill>
                  <a:prstClr val="black"/>
                </a:solidFill>
              </a:rPr>
              <a:t>Nu erau desăvârșiți, dar erau bărbați și femei ai rugăciunii, credincioși Cuvântului, slujitori ai lui Dumnezeu și ai poporului Său (1 Sam. 12:23; Ier. 42:4).</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Ce lucrare făceau profeții?</a:t>
            </a:r>
          </a:p>
        </p:txBody>
      </p:sp>
      <p:sp>
        <p:nvSpPr>
          <p:cNvPr id="5" name="CuadroTexto 4">
            <a:extLst>
              <a:ext uri="{FF2B5EF4-FFF2-40B4-BE49-F238E27FC236}">
                <a16:creationId xmlns:a16="http://schemas.microsoft.com/office/drawing/2014/main" id="{B6B2CB3D-0415-2CF4-4D47-DB2D18500F34}"/>
              </a:ext>
            </a:extLst>
          </p:cNvPr>
          <p:cNvSpPr txBox="1"/>
          <p:nvPr/>
        </p:nvSpPr>
        <p:spPr>
          <a:xfrm>
            <a:off x="535859" y="602713"/>
            <a:ext cx="11191875" cy="646331"/>
          </a:xfrm>
          <a:prstGeom prst="rect">
            <a:avLst/>
          </a:prstGeom>
          <a:noFill/>
        </p:spPr>
        <p:txBody>
          <a:bodyPr wrap="square">
            <a:spAutoFit/>
          </a:bodyPr>
          <a:lstStyle/>
          <a:p>
            <a:pPr algn="ctr"/>
            <a:r>
              <a:rPr lang="es-ES" b="1" dirty="0">
                <a:solidFill>
                  <a:schemeClr val="tx2">
                    <a:lumMod val="20000"/>
                    <a:lumOff val="80000"/>
                  </a:schemeClr>
                </a:solidFill>
                <a:effectLst>
                  <a:glow rad="101600">
                    <a:srgbClr val="436C00"/>
                  </a:glow>
                </a:effectLst>
                <a:latin typeface="Comic Sans MS" panose="030F0702030302020204" pitchFamily="66" charset="0"/>
              </a:rPr>
              <a:t>“Să ungi şi pe Iehu, fiul lui Nimşi, ca împărat al lui Israel; şi să ungi pe Elisei, fiul lui Şafat, din Abel-Mehola, ca proroc în locul tău.” </a:t>
            </a:r>
            <a:r>
              <a:rPr lang="es-ES" sz="1400" b="1" dirty="0">
                <a:solidFill>
                  <a:schemeClr val="tx2">
                    <a:lumMod val="20000"/>
                    <a:lumOff val="80000"/>
                  </a:schemeClr>
                </a:solidFill>
                <a:effectLst>
                  <a:glow rad="101600">
                    <a:srgbClr val="436C00"/>
                  </a:glow>
                </a:effectLst>
                <a:latin typeface="Comic Sans MS" panose="030F0702030302020204" pitchFamily="66" charset="0"/>
              </a:rPr>
              <a:t>(1</a:t>
            </a:r>
            <a:r>
              <a:rPr lang="ro-RO" sz="1400" b="1" dirty="0">
                <a:solidFill>
                  <a:schemeClr val="tx2">
                    <a:lumMod val="20000"/>
                    <a:lumOff val="80000"/>
                  </a:schemeClr>
                </a:solidFill>
                <a:effectLst>
                  <a:glow rad="101600">
                    <a:srgbClr val="436C00"/>
                  </a:glow>
                </a:effectLst>
                <a:latin typeface="Comic Sans MS" panose="030F0702030302020204" pitchFamily="66" charset="0"/>
              </a:rPr>
              <a:t> Împărați </a:t>
            </a:r>
            <a:r>
              <a:rPr lang="es-ES" sz="1400" b="1" dirty="0">
                <a:solidFill>
                  <a:schemeClr val="tx2">
                    <a:lumMod val="20000"/>
                    <a:lumOff val="80000"/>
                  </a:schemeClr>
                </a:solidFill>
                <a:effectLst>
                  <a:glow rad="101600">
                    <a:srgbClr val="436C00"/>
                  </a:glow>
                </a:effectLst>
                <a:latin typeface="Comic Sans MS" panose="030F0702030302020204" pitchFamily="66" charset="0"/>
              </a:rPr>
              <a:t>19:16)</a:t>
            </a:r>
            <a:endParaRPr lang="es-E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70262" y="1560823"/>
            <a:ext cx="2573124" cy="1015663"/>
          </a:xfrm>
          <a:prstGeom prst="rect">
            <a:avLst/>
          </a:prstGeom>
          <a:noFill/>
        </p:spPr>
        <p:txBody>
          <a:bodyPr wrap="square" rtlCol="0">
            <a:spAutoFit/>
          </a:bodyPr>
          <a:lstStyle/>
          <a:p>
            <a:pPr>
              <a:spcBef>
                <a:spcPts val="600"/>
              </a:spcBef>
            </a:pPr>
            <a:r>
              <a:rPr lang="es-ES" sz="2000" b="1" dirty="0"/>
              <a:t>Printre altele, profeții îndeplineau următoarele lucrări:</a:t>
            </a:r>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3229132400"/>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67789" y="3557868"/>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72706" y="4314183"/>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72706" y="5559163"/>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78341" y="3576761"/>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3547701"/>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4587336"/>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5554859"/>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4286" y="3557868"/>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D833FB95-16D1-4FB2-9F33-3F1CC36BC26E}"/>
                                            </p:graphicEl>
                                          </p:spTgt>
                                        </p:tgtEl>
                                        <p:attrNameLst>
                                          <p:attrName>style.visibility</p:attrName>
                                        </p:attrNameLst>
                                      </p:cBhvr>
                                      <p:to>
                                        <p:strVal val="visible"/>
                                      </p:to>
                                    </p:set>
                                    <p:anim calcmode="lin" valueType="num">
                                      <p:cBhvr>
                                        <p:cTn id="71" dur="500" fill="hold"/>
                                        <p:tgtEl>
                                          <p:spTgt spid="2">
                                            <p:graphicEl>
                                              <a:dgm id="{D833FB95-16D1-4FB2-9F33-3F1CC36BC26E}"/>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D833FB95-16D1-4FB2-9F33-3F1CC36BC26E}"/>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D833FB95-16D1-4FB2-9F33-3F1CC36BC26E}"/>
                                            </p:graphicEl>
                                          </p:spTgt>
                                        </p:tgtEl>
                                      </p:cBhvr>
                                    </p:animEffect>
                                    <p:anim calcmode="lin" valueType="num">
                                      <p:cBhvr>
                                        <p:cTn id="74" dur="500" fill="hold"/>
                                        <p:tgtEl>
                                          <p:spTgt spid="2">
                                            <p:graphicEl>
                                              <a:dgm id="{D833FB95-16D1-4FB2-9F33-3F1CC36BC26E}"/>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D833FB95-16D1-4FB2-9F33-3F1CC36BC26E}"/>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F03B0855-6E3A-4933-8BE6-CB60EFDB0889}"/>
                                            </p:graphicEl>
                                          </p:spTgt>
                                        </p:tgtEl>
                                        <p:attrNameLst>
                                          <p:attrName>style.visibility</p:attrName>
                                        </p:attrNameLst>
                                      </p:cBhvr>
                                      <p:to>
                                        <p:strVal val="visible"/>
                                      </p:to>
                                    </p:set>
                                    <p:animEffect transition="in" filter="randombar(vertical)">
                                      <p:cBhvr>
                                        <p:cTn id="80" dur="500"/>
                                        <p:tgtEl>
                                          <p:spTgt spid="2">
                                            <p:graphicEl>
                                              <a:dgm id="{F03B0855-6E3A-4933-8BE6-CB60EFDB0889}"/>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BA4ECD9C-5B67-4F4D-91B2-125059C68EC0}"/>
                                            </p:graphicEl>
                                          </p:spTgt>
                                        </p:tgtEl>
                                        <p:attrNameLst>
                                          <p:attrName>style.visibility</p:attrName>
                                        </p:attrNameLst>
                                      </p:cBhvr>
                                      <p:to>
                                        <p:strVal val="visible"/>
                                      </p:to>
                                    </p:set>
                                    <p:anim calcmode="lin" valueType="num">
                                      <p:cBhvr>
                                        <p:cTn id="99" dur="500" fill="hold"/>
                                        <p:tgtEl>
                                          <p:spTgt spid="2">
                                            <p:graphicEl>
                                              <a:dgm id="{BA4ECD9C-5B67-4F4D-91B2-125059C68EC0}"/>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BA4ECD9C-5B67-4F4D-91B2-125059C68EC0}"/>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BA4ECD9C-5B67-4F4D-91B2-125059C68EC0}"/>
                                            </p:graphicEl>
                                          </p:spTgt>
                                        </p:tgtEl>
                                      </p:cBhvr>
                                    </p:animEffect>
                                    <p:anim calcmode="lin" valueType="num">
                                      <p:cBhvr>
                                        <p:cTn id="102" dur="500" fill="hold"/>
                                        <p:tgtEl>
                                          <p:spTgt spid="2">
                                            <p:graphicEl>
                                              <a:dgm id="{BA4ECD9C-5B67-4F4D-91B2-125059C68EC0}"/>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BA4ECD9C-5B67-4F4D-91B2-125059C68EC0}"/>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6BADE6A7-DC50-4786-8576-C0E47E241805}"/>
                                            </p:graphicEl>
                                          </p:spTgt>
                                        </p:tgtEl>
                                        <p:attrNameLst>
                                          <p:attrName>style.visibility</p:attrName>
                                        </p:attrNameLst>
                                      </p:cBhvr>
                                      <p:to>
                                        <p:strVal val="visible"/>
                                      </p:to>
                                    </p:set>
                                    <p:animEffect transition="in" filter="randombar(vertical)">
                                      <p:cBhvr>
                                        <p:cTn id="108" dur="500"/>
                                        <p:tgtEl>
                                          <p:spTgt spid="2">
                                            <p:graphicEl>
                                              <a:dgm id="{6BADE6A7-DC50-4786-8576-C0E47E241805}"/>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5696E135-277A-4D9A-A48D-4D8ED81288C5}"/>
                                            </p:graphicEl>
                                          </p:spTgt>
                                        </p:tgtEl>
                                        <p:attrNameLst>
                                          <p:attrName>style.visibility</p:attrName>
                                        </p:attrNameLst>
                                      </p:cBhvr>
                                      <p:to>
                                        <p:strVal val="visible"/>
                                      </p:to>
                                    </p:set>
                                    <p:anim calcmode="lin" valueType="num">
                                      <p:cBhvr>
                                        <p:cTn id="133" dur="500" fill="hold"/>
                                        <p:tgtEl>
                                          <p:spTgt spid="2">
                                            <p:graphicEl>
                                              <a:dgm id="{5696E135-277A-4D9A-A48D-4D8ED81288C5}"/>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5696E135-277A-4D9A-A48D-4D8ED81288C5}"/>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5696E135-277A-4D9A-A48D-4D8ED81288C5}"/>
                                            </p:graphicEl>
                                          </p:spTgt>
                                        </p:tgtEl>
                                      </p:cBhvr>
                                    </p:animEffect>
                                    <p:anim calcmode="lin" valueType="num">
                                      <p:cBhvr>
                                        <p:cTn id="136" dur="500" fill="hold"/>
                                        <p:tgtEl>
                                          <p:spTgt spid="2">
                                            <p:graphicEl>
                                              <a:dgm id="{5696E135-277A-4D9A-A48D-4D8ED81288C5}"/>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5696E135-277A-4D9A-A48D-4D8ED81288C5}"/>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DB8684ED-27F2-4B5B-8D11-45DDB73227FB}"/>
                                            </p:graphicEl>
                                          </p:spTgt>
                                        </p:tgtEl>
                                        <p:attrNameLst>
                                          <p:attrName>style.visibility</p:attrName>
                                        </p:attrNameLst>
                                      </p:cBhvr>
                                      <p:to>
                                        <p:strVal val="visible"/>
                                      </p:to>
                                    </p:set>
                                    <p:animEffect transition="in" filter="randombar(vertical)">
                                      <p:cBhvr>
                                        <p:cTn id="142" dur="500"/>
                                        <p:tgtEl>
                                          <p:spTgt spid="2">
                                            <p:graphicEl>
                                              <a:dgm id="{DB8684ED-27F2-4B5B-8D11-45DDB73227FB}"/>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fr-FR"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CE FEMEI AU AVUT DARUL PROFEȚIEI?</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lumMod val="75000"/>
                  </a:schemeClr>
                </a:solidFill>
                <a:latin typeface="Comic Sans MS" panose="030F0702030302020204" pitchFamily="66" charset="0"/>
              </a:rPr>
              <a:t>“Pe vremea aceea judecător în Israel era Debora, prorociţa, nevasta lui Lapidot.” </a:t>
            </a:r>
            <a:r>
              <a:rPr lang="es-ES" sz="1400" b="1" dirty="0">
                <a:solidFill>
                  <a:schemeClr val="accent5">
                    <a:lumMod val="75000"/>
                  </a:schemeClr>
                </a:solidFill>
                <a:latin typeface="Comic Sans MS" panose="030F0702030302020204" pitchFamily="66" charset="0"/>
              </a:rPr>
              <a:t>(J</a:t>
            </a:r>
            <a:r>
              <a:rPr lang="ro-RO" sz="1400" b="1" dirty="0" err="1">
                <a:solidFill>
                  <a:schemeClr val="accent5">
                    <a:lumMod val="75000"/>
                  </a:schemeClr>
                </a:solidFill>
                <a:latin typeface="Comic Sans MS" panose="030F0702030302020204" pitchFamily="66" charset="0"/>
              </a:rPr>
              <a:t>udecători</a:t>
            </a:r>
            <a:r>
              <a:rPr lang="es-ES" sz="1400" b="1" dirty="0">
                <a:solidFill>
                  <a:schemeClr val="accent5">
                    <a:lumMod val="75000"/>
                  </a:schemeClr>
                </a:solidFill>
                <a:latin typeface="Comic Sans MS" panose="030F0702030302020204" pitchFamily="66" charset="0"/>
              </a:rPr>
              <a:t>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88491" y="1171575"/>
            <a:ext cx="9615948" cy="923330"/>
          </a:xfrm>
          <a:prstGeom prst="rect">
            <a:avLst/>
          </a:prstGeom>
          <a:noFill/>
        </p:spPr>
        <p:txBody>
          <a:bodyPr wrap="square" rtlCol="0">
            <a:spAutoFit/>
          </a:bodyPr>
          <a:lstStyle/>
          <a:p>
            <a:pPr>
              <a:spcBef>
                <a:spcPts val="600"/>
              </a:spcBef>
            </a:pPr>
            <a:r>
              <a:rPr lang="es-ES" b="1" dirty="0"/>
              <a:t>Vechiul Testament menționează cinci prorocite. Una dintre ele, Noadia, a fost o prorocă mincinoasă (Neemia 6:14). În ceea ce privește o altă femeie, soția lui Isaia, nu știm dacă este numită prorociță pentru că avea acest dar sau pentru că era soția prorocului (Isaia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s-ES" sz="2000" b="1" dirty="0">
                <a:solidFill>
                  <a:schemeClr val="accent1">
                    <a:lumMod val="40000"/>
                    <a:lumOff val="60000"/>
                  </a:schemeClr>
                </a:solidFill>
                <a:effectLst>
                  <a:outerShdw blurRad="38100" dist="38100" dir="2700000" algn="tl">
                    <a:srgbClr val="000000">
                      <a:alpha val="43137"/>
                    </a:srgbClr>
                  </a:outerShdw>
                </a:effectLst>
              </a:rPr>
              <a:t>HULDA</a:t>
            </a:r>
            <a:r>
              <a:rPr lang="es-ES" sz="2000" b="1" dirty="0">
                <a:effectLst>
                  <a:outerShdw blurRad="38100" dist="38100" dir="2700000" algn="tl">
                    <a:srgbClr val="000000">
                      <a:alpha val="43137"/>
                    </a:srgbClr>
                  </a:outerShdw>
                </a:effectLst>
              </a:rPr>
              <a:t>. A fost consultată de Iosia cu privire la cartea Legii care fusese găsită. Pe lângă faptul că a răspuns la frământarea împăratului, i-a spus cuvinte de încurajare (2 Împ. 22:14-20).</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0" y="4413493"/>
            <a:ext cx="3756231"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s-ES" sz="2000" b="1" dirty="0">
                <a:solidFill>
                  <a:schemeClr val="accent2">
                    <a:lumMod val="40000"/>
                    <a:lumOff val="60000"/>
                  </a:schemeClr>
                </a:solidFill>
                <a:effectLst>
                  <a:outerShdw blurRad="38100" dist="38100" dir="2700000" algn="tl">
                    <a:srgbClr val="000000">
                      <a:alpha val="43137"/>
                    </a:srgbClr>
                  </a:outerShdw>
                </a:effectLst>
              </a:rPr>
              <a:t>D</a:t>
            </a:r>
            <a:r>
              <a:rPr lang="ro-RO" sz="2000" b="1" dirty="0">
                <a:solidFill>
                  <a:schemeClr val="accent2">
                    <a:lumMod val="40000"/>
                    <a:lumOff val="60000"/>
                  </a:schemeClr>
                </a:solidFill>
                <a:effectLst>
                  <a:outerShdw blurRad="38100" dist="38100" dir="2700000" algn="tl">
                    <a:srgbClr val="000000">
                      <a:alpha val="43137"/>
                    </a:srgbClr>
                  </a:outerShdw>
                </a:effectLst>
              </a:rPr>
              <a:t>E</a:t>
            </a:r>
            <a:r>
              <a:rPr lang="es-ES" sz="2000" b="1" dirty="0">
                <a:solidFill>
                  <a:schemeClr val="accent2">
                    <a:lumMod val="40000"/>
                    <a:lumOff val="60000"/>
                  </a:schemeClr>
                </a:solidFill>
                <a:effectLst>
                  <a:outerShdw blurRad="38100" dist="38100" dir="2700000" algn="tl">
                    <a:srgbClr val="000000">
                      <a:alpha val="43137"/>
                    </a:srgbClr>
                  </a:outerShdw>
                </a:effectLst>
              </a:rPr>
              <a:t>BORA</a:t>
            </a:r>
            <a:r>
              <a:rPr lang="es-ES" sz="2000" b="1" dirty="0">
                <a:effectLst>
                  <a:outerShdw blurRad="38100" dist="38100" dir="2700000" algn="tl">
                    <a:srgbClr val="000000">
                      <a:alpha val="43137"/>
                    </a:srgbClr>
                  </a:outerShdw>
                </a:effectLst>
              </a:rPr>
              <a:t>. A avut dubla funcție de prorociță și judecătoare și a condus poporul în lupta împotriva lui Sisera, împreună cu Barac. După victorie, a înălțat o cântare profetică de laudă (Jud. 4:4-9; 5:1).</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s-ES" sz="2000" b="1" dirty="0">
                <a:solidFill>
                  <a:schemeClr val="accent4">
                    <a:lumMod val="40000"/>
                    <a:lumOff val="60000"/>
                  </a:schemeClr>
                </a:solidFill>
                <a:effectLst>
                  <a:outerShdw blurRad="38100" dist="38100" dir="2700000" algn="tl">
                    <a:srgbClr val="000000">
                      <a:alpha val="43137"/>
                    </a:srgbClr>
                  </a:outerShdw>
                </a:effectLst>
              </a:rPr>
              <a:t>MAR</a:t>
            </a:r>
            <a:r>
              <a:rPr lang="ro-RO" sz="2000" b="1" dirty="0">
                <a:solidFill>
                  <a:schemeClr val="accent4">
                    <a:lumMod val="40000"/>
                    <a:lumOff val="60000"/>
                  </a:schemeClr>
                </a:solidFill>
                <a:effectLst>
                  <a:outerShdw blurRad="38100" dist="38100" dir="2700000" algn="tl">
                    <a:srgbClr val="000000">
                      <a:alpha val="43137"/>
                    </a:srgbClr>
                  </a:outerShdw>
                </a:effectLst>
              </a:rPr>
              <a:t>I</a:t>
            </a:r>
            <a:r>
              <a:rPr lang="es-ES" sz="2000" b="1" dirty="0">
                <a:solidFill>
                  <a:schemeClr val="accent4">
                    <a:lumMod val="40000"/>
                    <a:lumOff val="60000"/>
                  </a:schemeClr>
                </a:solidFill>
                <a:effectLst>
                  <a:outerShdw blurRad="38100" dist="38100" dir="2700000" algn="tl">
                    <a:srgbClr val="000000">
                      <a:alpha val="43137"/>
                    </a:srgbClr>
                  </a:outerShdw>
                </a:effectLst>
              </a:rPr>
              <a:t>A</a:t>
            </a:r>
            <a:r>
              <a:rPr lang="es-ES" sz="2000" b="1" dirty="0">
                <a:effectLst>
                  <a:outerShdw blurRad="38100" dist="38100" dir="2700000" algn="tl">
                    <a:srgbClr val="000000">
                      <a:alpha val="43137"/>
                    </a:srgbClr>
                  </a:outerShdw>
                </a:effectLst>
              </a:rPr>
              <a:t>. Ca prorociță, a condus femeile în cântare după trecerea Mării Roșii. De asemenea, și-a ajutat frații să conducă poporul în timpul călătoriei prin pustie (Ex. 15:20; Mica 6:4)</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fr-FR" sz="3600" b="1" dirty="0">
                <a:ln w="0"/>
                <a:solidFill>
                  <a:schemeClr val="bg1"/>
                </a:solidFill>
                <a:effectLst>
                  <a:innerShdw blurRad="63500" dist="50800" dir="13500000">
                    <a:srgbClr val="000000">
                      <a:alpha val="50000"/>
                    </a:srgbClr>
                  </a:innerShdw>
                </a:effectLst>
              </a:rPr>
              <a:t>CE CARACTERISTICI AVEAU FALȘII PROFEȚI?</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1" y="501279"/>
            <a:ext cx="11953874" cy="923330"/>
          </a:xfrm>
          <a:prstGeom prst="rect">
            <a:avLst/>
          </a:prstGeom>
          <a:noFill/>
        </p:spPr>
        <p:txBody>
          <a:bodyPr wrap="square">
            <a:spAutoFit/>
          </a:bodyPr>
          <a:lstStyle/>
          <a:p>
            <a:pPr algn="ctr"/>
            <a:r>
              <a:rPr lang="es-E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“Dar Domnul mi-a răspuns: „Prorocii lor prorocesc minciuni în Numele Meu; Eu nu i-am trimis, nu le-am dat poruncă şi nu le-am vorbit; ci ei vă prorocesc nişte vedenii mincinoase, prorociri deşarte, înşelătorii şi închipuiri scoase din inima lor.” </a:t>
            </a:r>
            <a:r>
              <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ro-RO"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Ieremia</a:t>
            </a:r>
            <a:r>
              <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707886"/>
          </a:xfrm>
          <a:prstGeom prst="rect">
            <a:avLst/>
          </a:prstGeom>
          <a:noFill/>
        </p:spPr>
        <p:txBody>
          <a:bodyPr wrap="square" rtlCol="0">
            <a:spAutoFit/>
          </a:bodyPr>
          <a:lstStyle/>
          <a:p>
            <a:pPr>
              <a:spcBef>
                <a:spcPts val="600"/>
              </a:spcBef>
            </a:pPr>
            <a:r>
              <a:rPr lang="es-ES" sz="2000" b="1" dirty="0"/>
              <a:t>Nu toți cei care profețeau o făceau pentru că primiseră un mesaj de la Dumnezeu (Ier. 14:14). Care era mesajul lor și de ce îl transmiteau?</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844144334"/>
              </p:ext>
            </p:extLst>
          </p:nvPr>
        </p:nvGraphicFramePr>
        <p:xfrm>
          <a:off x="391827" y="2197030"/>
          <a:ext cx="7629526"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119061" y="3777376"/>
            <a:ext cx="8142973" cy="1015663"/>
          </a:xfrm>
          <a:prstGeom prst="rect">
            <a:avLst/>
          </a:prstGeom>
          <a:noFill/>
        </p:spPr>
        <p:txBody>
          <a:bodyPr wrap="square" rtlCol="0">
            <a:spAutoFit/>
          </a:bodyPr>
          <a:lstStyle/>
          <a:p>
            <a:pPr>
              <a:spcBef>
                <a:spcPts val="600"/>
              </a:spcBef>
            </a:pPr>
            <a:r>
              <a:rPr lang="es-ES" sz="2000" b="1" dirty="0"/>
              <a:t>De ce ar vrea cineva să spună că vorbește din partea lui Dumnezeu, când știe că nu este adevărat? Autoamăgire? Dorința de a obține recunoaștere, câștiguri financiare sau de alt fel?</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62818" y="5848889"/>
            <a:ext cx="8142973" cy="1015663"/>
          </a:xfrm>
          <a:prstGeom prst="rect">
            <a:avLst/>
          </a:prstGeom>
          <a:noFill/>
        </p:spPr>
        <p:txBody>
          <a:bodyPr wrap="square">
            <a:spAutoFit/>
          </a:bodyPr>
          <a:lstStyle/>
          <a:p>
            <a:pPr>
              <a:spcBef>
                <a:spcPts val="600"/>
              </a:spcBef>
            </a:pPr>
            <a:r>
              <a:rPr lang="es-ES" sz="2000" b="1" dirty="0"/>
              <a:t>Adevăratul profet avertizează întotdeauna cu privire la pericolele păcatului și îi încurajează pe oameni să fie credincioși, indiferent de consecințe</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90939" y="4638146"/>
            <a:ext cx="8142974" cy="1323439"/>
          </a:xfrm>
          <a:prstGeom prst="rect">
            <a:avLst/>
          </a:prstGeom>
          <a:noFill/>
        </p:spPr>
        <p:txBody>
          <a:bodyPr wrap="square">
            <a:spAutoFit/>
          </a:bodyPr>
          <a:lstStyle/>
          <a:p>
            <a:pPr lvl="0">
              <a:spcBef>
                <a:spcPts val="600"/>
              </a:spcBef>
              <a:defRPr/>
            </a:pPr>
            <a:r>
              <a:rPr lang="es-ES" sz="2000" b="1" dirty="0">
                <a:solidFill>
                  <a:prstClr val="black"/>
                </a:solidFill>
              </a:rPr>
              <a:t>Cel mai trist lucru în privința falșilor profeți este că există oameni care îi ascultă și îi urmează. Le place ce spun, pentru că nu le cere efort și nu le tulbură conștiința. Dar a le urma calea duce doar la moarte.</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262979"/>
          </a:xfrm>
          <a:prstGeom prst="rect">
            <a:avLst/>
          </a:prstGeom>
          <a:noFill/>
        </p:spPr>
        <p:txBody>
          <a:bodyPr wrap="square">
            <a:spAutoFit/>
          </a:bodyPr>
          <a:lstStyle/>
          <a:p>
            <a:pPr>
              <a:spcBef>
                <a:spcPts val="600"/>
              </a:spcBef>
            </a:pPr>
            <a:r>
              <a:rPr lang="es-ES" sz="2800" b="1" dirty="0">
                <a:solidFill>
                  <a:srgbClr val="522E00"/>
                </a:solidFill>
                <a:latin typeface="Constantia" panose="02030602050306030303" pitchFamily="18" charset="0"/>
              </a:rPr>
              <a:t>“Nici unul dintre apostoli sau profeți nu a pretins vreodată a fi fără păcat. Bărbați care au trăit cel mai aproape de Dumnezeu, bărbați care mai degrabă ar fi fost dispuși să-și sacrifice viața decât să săvârșească cu bună știință o faptă rea, bărbați pe care Dumnezeu i-a onorat cu lumină și putere divină au mărturisit păcătoșenia firii lor. Ei nu și-au pus încrederea în brațul de carne, nu au pretins că au o neprihănire a lor, ci s-au încrezut în totul în neprihănirea lui Hristos.”</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654769" y="5981199"/>
            <a:ext cx="3344121" cy="338554"/>
          </a:xfrm>
          <a:prstGeom prst="rect">
            <a:avLst/>
          </a:prstGeom>
          <a:noFill/>
        </p:spPr>
        <p:txBody>
          <a:bodyPr wrap="none" rtlCol="0">
            <a:spAutoFit/>
          </a:bodyPr>
          <a:lstStyle/>
          <a:p>
            <a:pPr algn="r"/>
            <a:r>
              <a:rPr lang="es-ES" sz="1600" b="1" dirty="0">
                <a:solidFill>
                  <a:srgbClr val="522E00"/>
                </a:solidFill>
              </a:rPr>
              <a:t>E. G. W. (</a:t>
            </a:r>
            <a:r>
              <a:rPr lang="ro-RO" sz="1600" b="1" dirty="0">
                <a:solidFill>
                  <a:srgbClr val="522E00"/>
                </a:solidFill>
              </a:rPr>
              <a:t>Faptele </a:t>
            </a:r>
            <a:r>
              <a:rPr lang="ro-RO" sz="1600" b="1" dirty="0" err="1">
                <a:solidFill>
                  <a:srgbClr val="522E00"/>
                </a:solidFill>
              </a:rPr>
              <a:t>apotolilor</a:t>
            </a:r>
            <a:r>
              <a:rPr lang="es-ES" sz="1600" b="1" dirty="0">
                <a:solidFill>
                  <a:srgbClr val="522E00"/>
                </a:solidFill>
              </a:rPr>
              <a:t>, p. </a:t>
            </a:r>
            <a:r>
              <a:rPr lang="ro-RO" sz="1600" b="1" dirty="0">
                <a:solidFill>
                  <a:srgbClr val="522E00"/>
                </a:solidFill>
              </a:rPr>
              <a:t>561</a:t>
            </a:r>
            <a:r>
              <a:rPr lang="es-ES" sz="1600" b="1" dirty="0">
                <a:solidFill>
                  <a:srgbClr val="522E00"/>
                </a:solidFill>
              </a:rPr>
              <a:t>)</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s-ES" sz="3600" b="1" dirty="0">
                <a:ln w="6600">
                  <a:solidFill>
                    <a:srgbClr val="F85C84"/>
                  </a:solidFill>
                  <a:prstDash val="solid"/>
                </a:ln>
                <a:solidFill>
                  <a:srgbClr val="FFFFFF"/>
                </a:solidFill>
                <a:effectLst>
                  <a:outerShdw dist="38100" dir="2700000" algn="tl" rotWithShape="0">
                    <a:srgbClr val="F85C84"/>
                  </a:outerShdw>
                </a:effectLst>
              </a:rPr>
              <a:t>ANEX</a:t>
            </a:r>
            <a:r>
              <a:rPr lang="ro-RO" sz="3600" b="1" dirty="0">
                <a:ln w="6600">
                  <a:solidFill>
                    <a:srgbClr val="F85C84"/>
                  </a:solidFill>
                  <a:prstDash val="solid"/>
                </a:ln>
                <a:solidFill>
                  <a:srgbClr val="FFFFFF"/>
                </a:solidFill>
                <a:effectLst>
                  <a:outerShdw dist="38100" dir="2700000" algn="tl" rotWithShape="0">
                    <a:srgbClr val="F85C84"/>
                  </a:outerShdw>
                </a:effectLst>
              </a:rPr>
              <a:t>Ă</a:t>
            </a:r>
            <a:r>
              <a:rPr lang="es-ES" sz="3600" b="1" dirty="0">
                <a:ln w="6600">
                  <a:solidFill>
                    <a:srgbClr val="F85C84"/>
                  </a:solidFill>
                  <a:prstDash val="solid"/>
                </a:ln>
                <a:solidFill>
                  <a:srgbClr val="FFFFFF"/>
                </a:solidFill>
                <a:effectLst>
                  <a:outerShdw dist="38100" dir="2700000" algn="tl" rotWithShape="0">
                    <a:srgbClr val="F85C84"/>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it-IT" sz="3600" b="1" dirty="0">
                <a:ln w="6600">
                  <a:solidFill>
                    <a:schemeClr val="accent2"/>
                  </a:solidFill>
                  <a:prstDash val="solid"/>
                </a:ln>
                <a:solidFill>
                  <a:srgbClr val="FFFFFF"/>
                </a:solidFill>
                <a:effectLst>
                  <a:outerShdw dist="38100" dir="2700000" algn="tl" rotWithShape="0">
                    <a:schemeClr val="accent2"/>
                  </a:outerShdw>
                </a:effectLst>
              </a:rPr>
              <a:t>CHEMAREA PROFETICĂ A LUI ELLEN G. WHITE</a:t>
            </a:r>
            <a:endParaRPr lang="es-ES"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49" y="809625"/>
            <a:ext cx="9461705" cy="1015663"/>
          </a:xfrm>
          <a:prstGeom prst="rect">
            <a:avLst/>
          </a:prstGeom>
          <a:noFill/>
        </p:spPr>
        <p:txBody>
          <a:bodyPr wrap="square" rtlCol="0">
            <a:spAutoFit/>
          </a:bodyPr>
          <a:lstStyle/>
          <a:p>
            <a:pPr>
              <a:spcBef>
                <a:spcPts val="600"/>
              </a:spcBef>
            </a:pPr>
            <a:r>
              <a:rPr lang="es-ES" sz="2000" b="1" dirty="0"/>
              <a:t>După prima sa viziune, Ellen era puțin dispusă să-și exercite lucrarea profetică. Cu o sănătate șubredă și o educație școlară redusă, această tânără de 17 ani se simțea nevrednică și incapabilă să-și ducă la îndeplinire chemarea.</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862322"/>
          </a:xfrm>
          <a:prstGeom prst="rect">
            <a:avLst/>
          </a:prstGeom>
          <a:noFill/>
        </p:spPr>
        <p:txBody>
          <a:bodyPr wrap="square">
            <a:spAutoFit/>
          </a:bodyPr>
          <a:lstStyle/>
          <a:p>
            <a:pPr>
              <a:spcBef>
                <a:spcPts val="600"/>
              </a:spcBef>
            </a:pPr>
            <a:r>
              <a:rPr lang="es-ES" sz="2000" b="1" dirty="0"/>
              <a:t>Lucrarea ei a fost determinantă în înființarea sistemelor adventiste de sănătate și educație și a lăsat în urmă aproximativ 100.000 de pagini de scrieri inspirate, care continuă să transmită îndrumarea divină în toată lumea.</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767345" y="809626"/>
            <a:ext cx="2101489" cy="2031326"/>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es-ES" sz="2000" b="1" dirty="0">
                <a:solidFill>
                  <a:prstClr val="black"/>
                </a:solidFill>
              </a:rPr>
              <a:t>În mai puțin de douăzeci de ani, după ce a primit multe viziuni și sprijinită de soțul ei, James White, contribuise la punerea temeliilor Bisericii Adventiste de Ziua a Șaptea (organizată oficial în 1863).</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6" y="1825288"/>
            <a:ext cx="9540368" cy="1015663"/>
          </a:xfrm>
          <a:prstGeom prst="rect">
            <a:avLst/>
          </a:prstGeom>
          <a:noFill/>
        </p:spPr>
        <p:txBody>
          <a:bodyPr wrap="square">
            <a:spAutoFit/>
          </a:bodyPr>
          <a:lstStyle/>
          <a:p>
            <a:pPr lvl="0">
              <a:spcBef>
                <a:spcPts val="600"/>
              </a:spcBef>
              <a:defRPr/>
            </a:pPr>
            <a:r>
              <a:rPr lang="es-ES" sz="2000" b="1" dirty="0">
                <a:solidFill>
                  <a:prstClr val="black"/>
                </a:solidFill>
              </a:rPr>
              <a:t>La o săptămână după prima viziune, a avut o a doua viziune, în care a fost averti</a:t>
            </a:r>
            <a:r>
              <a:rPr lang="ro-RO" sz="2000" b="1" dirty="0">
                <a:solidFill>
                  <a:prstClr val="black"/>
                </a:solidFill>
              </a:rPr>
              <a:t>-</a:t>
            </a:r>
            <a:r>
              <a:rPr lang="es-ES" sz="2000" b="1" dirty="0">
                <a:solidFill>
                  <a:prstClr val="black"/>
                </a:solidFill>
              </a:rPr>
              <a:t>zată cu privire la problemele cu care avea să se confrunte. După multă rugăciune și încurajată de câțiva frați, Ellen și-a acceptat în cele din urmă chemarea.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602</TotalTime>
  <Words>1467</Words>
  <Application>Microsoft Office PowerPoint</Application>
  <PresentationFormat>Panorámica</PresentationFormat>
  <Paragraphs>63</Paragraphs>
  <Slides>10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vt:i4>
      </vt:variant>
    </vt:vector>
  </HeadingPairs>
  <TitlesOfParts>
    <vt:vector size="18" baseType="lpstr">
      <vt:lpstr>Arial</vt:lpstr>
      <vt:lpstr>Aptos</vt:lpstr>
      <vt:lpstr>Calibri</vt:lpstr>
      <vt:lpstr>Comic Sans MS</vt:lpstr>
      <vt:lpstr>Cambria</vt:lpstr>
      <vt:lpstr>Aptos Display</vt:lpstr>
      <vt:lpstr>Constantia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77</cp:revision>
  <dcterms:created xsi:type="dcterms:W3CDTF">2026-09-19T14:53:33Z</dcterms:created>
  <dcterms:modified xsi:type="dcterms:W3CDTF">2026-09-27T14:26:52Z</dcterms:modified>
</cp:coreProperties>
</file>