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ro-RO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Dumnezeu îi dezvăluie mesajul Său lui Isus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o-RO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Isus dezvăluie mesajul unui înger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ro-RO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Îngerul îi dezvăluie mesajul lui Ioan, profetul.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ro-RO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Ioan dezvăluie în scris mesajul primit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#1" qsCatId="3D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o-RO" sz="1800" b="1" dirty="0">
              <a:solidFill>
                <a:srgbClr val="3399FF"/>
              </a:solidFill>
            </a:rPr>
            <a:t>Prin viziuni și vise </a:t>
          </a:r>
          <a:r>
            <a:rPr lang="es-ES" sz="1800" b="1" dirty="0">
              <a:solidFill>
                <a:srgbClr val="3399FF"/>
              </a:solidFill>
            </a:rPr>
            <a:t>(N</a:t>
          </a:r>
          <a:r>
            <a:rPr lang="ro-RO" sz="1800" b="1" dirty="0">
              <a:solidFill>
                <a:srgbClr val="3399FF"/>
              </a:solidFill>
            </a:rPr>
            <a:t>u</a:t>
          </a:r>
          <a:r>
            <a:rPr lang="es-ES" sz="1800" b="1" dirty="0">
              <a:solidFill>
                <a:srgbClr val="3399FF"/>
              </a:solidFill>
            </a:rPr>
            <a:t>m.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o-RO" sz="1800" b="1" dirty="0">
              <a:solidFill>
                <a:srgbClr val="CC0099"/>
              </a:solidFill>
            </a:rPr>
            <a:t>Prin experiențe personale </a:t>
          </a:r>
          <a:r>
            <a:rPr lang="es-ES" sz="1800" b="1" dirty="0">
              <a:solidFill>
                <a:srgbClr val="CC0099"/>
              </a:solidFill>
            </a:rPr>
            <a:t>(1</a:t>
          </a:r>
          <a:r>
            <a:rPr lang="ro-RO" sz="1800" b="1" dirty="0">
              <a:solidFill>
                <a:srgbClr val="CC0099"/>
              </a:solidFill>
            </a:rPr>
            <a:t>Ioan</a:t>
          </a:r>
          <a:r>
            <a:rPr lang="es-ES" sz="1800" b="1" dirty="0">
              <a:solidFill>
                <a:srgbClr val="CC0099"/>
              </a:solidFill>
            </a:rPr>
            <a:t>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o-RO" sz="1800" b="1" dirty="0">
              <a:solidFill>
                <a:srgbClr val="009900"/>
              </a:solidFill>
            </a:rPr>
            <a:t>Prin cercetări istorice </a:t>
          </a:r>
          <a:r>
            <a:rPr lang="es-ES" sz="1800" b="1" dirty="0">
              <a:solidFill>
                <a:srgbClr val="009900"/>
              </a:solidFill>
            </a:rPr>
            <a:t>(</a:t>
          </a:r>
          <a:r>
            <a:rPr lang="ro-RO" sz="1800" b="1" dirty="0">
              <a:solidFill>
                <a:srgbClr val="009900"/>
              </a:solidFill>
            </a:rPr>
            <a:t>Luca</a:t>
          </a:r>
          <a:r>
            <a:rPr lang="es-ES" sz="1800" b="1" dirty="0">
              <a:solidFill>
                <a:srgbClr val="009900"/>
              </a:solidFill>
            </a:rPr>
            <a:t>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o-RO" sz="1800" b="1" dirty="0">
              <a:solidFill>
                <a:srgbClr val="C46200"/>
              </a:solidFill>
            </a:rPr>
            <a:t>Prin impresii divine </a:t>
          </a:r>
          <a:r>
            <a:rPr lang="es-ES" sz="1800" b="1" dirty="0">
              <a:solidFill>
                <a:srgbClr val="C46200"/>
              </a:solidFill>
            </a:rPr>
            <a:t>(2P</a:t>
          </a:r>
          <a:r>
            <a:rPr lang="ro-RO" sz="1800" b="1" dirty="0" err="1">
              <a:solidFill>
                <a:srgbClr val="C46200"/>
              </a:solidFill>
            </a:rPr>
            <a:t>etru</a:t>
          </a:r>
          <a:r>
            <a:rPr lang="es-ES" sz="1800" b="1" dirty="0">
              <a:solidFill>
                <a:srgbClr val="C46200"/>
              </a:solidFill>
            </a:rPr>
            <a:t>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Lui Adam și Evei</a:t>
          </a:r>
          <a:b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</a:t>
          </a:r>
          <a:r>
            <a:rPr lang="ro-RO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ro-RO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darea celor 10 porunci 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(D</a:t>
          </a:r>
          <a:r>
            <a:rPr lang="ro-RO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eu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ro-RO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botezul lui Isus</a:t>
          </a:r>
          <a:b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</a:t>
          </a:r>
          <a:r>
            <a:rPr lang="ro-RO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ro-RO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schimbarea la față</a:t>
          </a:r>
          <a:b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</a:t>
          </a:r>
          <a:r>
            <a:rPr lang="ro-RO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arcu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#2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o-RO" sz="1800" b="1" dirty="0"/>
            <a:t>Pentru a păstra amintirea evenimentelor (Exodul 17:14).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o-RO" sz="1800" b="1" dirty="0"/>
            <a:t>Pentru a ne instrui (Eclesiastul 12:10).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o-RO" sz="1800" b="1" dirty="0"/>
            <a:t>Pentru a ne chema la pocăință (Ieremia 36:2-3).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o-RO" sz="1800" b="1" dirty="0"/>
            <a:t>Pentru a ne oferi exemple de urmat sau de evitat (1 Cor. 10:11).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o-RO" sz="1800" b="1" dirty="0"/>
            <a:t>Pentru a ne face cunoscut viitorul (Apocalipsa 1:19).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Dumnezeu îi dezvăluie mesajul Său lui Isus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Isus dezvăluie mesajul unui înger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Îngerul îi dezvăluie mesajul lui Ioan, profetul.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Ioan dezvăluie în scris mesajul primit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rgbClr val="3399FF"/>
              </a:solidFill>
            </a:rPr>
            <a:t>Prin viziuni și vise </a:t>
          </a:r>
          <a:r>
            <a:rPr lang="es-ES" sz="1800" b="1" kern="1200" dirty="0">
              <a:solidFill>
                <a:srgbClr val="3399FF"/>
              </a:solidFill>
            </a:rPr>
            <a:t>(N</a:t>
          </a:r>
          <a:r>
            <a:rPr lang="ro-RO" sz="1800" b="1" kern="1200" dirty="0">
              <a:solidFill>
                <a:srgbClr val="3399FF"/>
              </a:solidFill>
            </a:rPr>
            <a:t>u</a:t>
          </a:r>
          <a:r>
            <a:rPr lang="es-ES" sz="1800" b="1" kern="1200" dirty="0">
              <a:solidFill>
                <a:srgbClr val="3399FF"/>
              </a:solidFill>
            </a:rPr>
            <a:t>m.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rgbClr val="CC0099"/>
              </a:solidFill>
            </a:rPr>
            <a:t>Prin experiențe personale </a:t>
          </a:r>
          <a:r>
            <a:rPr lang="es-ES" sz="1800" b="1" kern="1200" dirty="0">
              <a:solidFill>
                <a:srgbClr val="CC0099"/>
              </a:solidFill>
            </a:rPr>
            <a:t>(1</a:t>
          </a:r>
          <a:r>
            <a:rPr lang="ro-RO" sz="1800" b="1" kern="1200" dirty="0">
              <a:solidFill>
                <a:srgbClr val="CC0099"/>
              </a:solidFill>
            </a:rPr>
            <a:t>Ioan</a:t>
          </a:r>
          <a:r>
            <a:rPr lang="es-ES" sz="1800" b="1" kern="1200" dirty="0">
              <a:solidFill>
                <a:srgbClr val="CC0099"/>
              </a:solidFill>
            </a:rPr>
            <a:t>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rgbClr val="009900"/>
              </a:solidFill>
            </a:rPr>
            <a:t>Prin cercetări istorice </a:t>
          </a:r>
          <a:r>
            <a:rPr lang="es-ES" sz="1800" b="1" kern="1200" dirty="0">
              <a:solidFill>
                <a:srgbClr val="009900"/>
              </a:solidFill>
            </a:rPr>
            <a:t>(</a:t>
          </a:r>
          <a:r>
            <a:rPr lang="ro-RO" sz="1800" b="1" kern="1200" dirty="0">
              <a:solidFill>
                <a:srgbClr val="009900"/>
              </a:solidFill>
            </a:rPr>
            <a:t>Luca</a:t>
          </a:r>
          <a:r>
            <a:rPr lang="es-ES" sz="1800" b="1" kern="1200" dirty="0">
              <a:solidFill>
                <a:srgbClr val="009900"/>
              </a:solidFill>
            </a:rPr>
            <a:t>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rgbClr val="C46200"/>
              </a:solidFill>
            </a:rPr>
            <a:t>Prin impresii divine </a:t>
          </a:r>
          <a:r>
            <a:rPr lang="es-ES" sz="1800" b="1" kern="1200" dirty="0">
              <a:solidFill>
                <a:srgbClr val="C46200"/>
              </a:solidFill>
            </a:rPr>
            <a:t>(2P</a:t>
          </a:r>
          <a:r>
            <a:rPr lang="ro-RO" sz="1800" b="1" kern="1200" dirty="0" err="1">
              <a:solidFill>
                <a:srgbClr val="C46200"/>
              </a:solidFill>
            </a:rPr>
            <a:t>etru</a:t>
          </a:r>
          <a:r>
            <a:rPr lang="es-ES" sz="1800" b="1" kern="1200" dirty="0">
              <a:solidFill>
                <a:srgbClr val="C46200"/>
              </a:solidFill>
            </a:rPr>
            <a:t>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Lui Adam și Evei</a:t>
          </a:r>
          <a:b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</a:t>
          </a:r>
          <a:r>
            <a:rPr lang="ro-RO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darea celor 10 porunci 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(D</a:t>
          </a:r>
          <a:r>
            <a:rPr lang="ro-RO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eu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botezul lui Isus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</a:t>
          </a:r>
          <a:r>
            <a:rPr lang="ro-RO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schimbarea la față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</a:t>
          </a:r>
          <a:r>
            <a:rPr lang="ro-RO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arcu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Pentru a păstra amintirea evenimentelor (Exodul 17:14).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Pentru a ne instrui (Eclesiastul 12:10).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Pentru a ne chema la pocăință (Ieremia 36:2-3).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Pentru a ne oferi exemple de urmat sau de evitat (1 Cor. 10:11).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Pentru a ne face cunoscut viitorul (Apocalipsa 1:19).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o-RO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REVELAȚIA ȘI INSPIRAȚIA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785991"/>
            <a:ext cx="1592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chemeClr val="accent1">
                    <a:lumMod val="50000"/>
                  </a:schemeClr>
                </a:solidFill>
              </a:rPr>
              <a:t>Studiul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ro-RO" sz="1600" b="1" dirty="0">
                <a:solidFill>
                  <a:schemeClr val="accent1">
                    <a:lumMod val="50000"/>
                  </a:schemeClr>
                </a:solidFill>
              </a:rPr>
              <a:t>pentru </a:t>
            </a:r>
          </a:p>
          <a:p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31 </a:t>
            </a:r>
            <a:r>
              <a:rPr lang="ro-RO" sz="1600" b="1" dirty="0">
                <a:solidFill>
                  <a:schemeClr val="accent1">
                    <a:lumMod val="50000"/>
                  </a:schemeClr>
                </a:solidFill>
              </a:rPr>
              <a:t>octombrie 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918423"/>
            <a:ext cx="4967444" cy="458587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«Descoperirea lui Isus Hristos pe care i-a dat-o Dumnezeu, ca să arate robilor Săi lucrurile care au să se întâmple în curând. Şi le-a făcut-o cunoscut, trimiţând, prin îngerul Său, la robul Său Ioan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care a mărturisit despre Cuvântul lui Dumnezeu şi despre mărturia lui Isus Hristos şi a spus tot ce a văzut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(Apocalips</a:t>
            </a: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ro-RO" sz="2000" b="1" dirty="0">
                <a:solidFill>
                  <a:srgbClr val="FA46B9"/>
                </a:solidFill>
              </a:rPr>
              <a:t>Revelație și inspirație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it-IT" sz="2000" b="1" dirty="0"/>
              <a:t>Revelația generală și revelația specială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Procesul inspirației.</a:t>
            </a:r>
          </a:p>
          <a:p>
            <a:pPr>
              <a:spcBef>
                <a:spcPts val="1800"/>
              </a:spcBef>
            </a:pPr>
            <a:r>
              <a:rPr lang="ro-RO" sz="2000" b="1" dirty="0">
                <a:solidFill>
                  <a:srgbClr val="3E5EF9"/>
                </a:solidFill>
              </a:rPr>
              <a:t>Tipuri de comunicare profetică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Me</a:t>
            </a:r>
            <a:r>
              <a:rPr lang="ro-RO" sz="2000" b="1" dirty="0" err="1"/>
              <a:t>saje</a:t>
            </a:r>
            <a:r>
              <a:rPr lang="ro-RO" sz="2000" b="1" dirty="0"/>
              <a:t> orale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Me</a:t>
            </a:r>
            <a:r>
              <a:rPr lang="ro-RO" sz="2000" b="1" dirty="0" err="1"/>
              <a:t>saje</a:t>
            </a:r>
            <a:r>
              <a:rPr lang="ro-RO" sz="2000" b="1" dirty="0"/>
              <a:t> scrise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Reprezentări, simboluri și parabole.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Apocalipsa 1:1-2 conține un exemplu despre cum Dumnezeu ne revelează mesajul Său prin profet: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3644037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119930" y="2303323"/>
            <a:ext cx="7442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Însă aceasta nu este singura modalitate prin care Dumnezeu S-a revelat profeților și nici singura modalitate prin care mesajul divin a fost transmis prin intermediul lor. Vom studia diferitele moduri în care Dumnezeu S-a revelat profeților și i-a inspirat.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7" y="3967732"/>
            <a:ext cx="60499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REVELAȚIE ȘI INSPIRAȚIE</a:t>
            </a:r>
            <a:endParaRPr lang="es-ES" sz="6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o-RO" sz="36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REVELAȚIA</a:t>
            </a:r>
            <a:r>
              <a:rPr lang="es-ES" sz="36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6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GENERA</a:t>
            </a:r>
            <a:r>
              <a:rPr lang="ro-RO" sz="36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LĂ</a:t>
            </a:r>
            <a:r>
              <a:rPr lang="es-ES" sz="36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o-RO" sz="36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ȘI REVELAȚIA</a:t>
            </a:r>
            <a:r>
              <a:rPr lang="es-ES" sz="36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600" b="1" spc="300" dirty="0">
                <a:ln/>
                <a:solidFill>
                  <a:schemeClr val="accent4"/>
                </a:solidFill>
              </a:rPr>
              <a:t>SPECIAL</a:t>
            </a:r>
            <a:r>
              <a:rPr lang="ro-RO" sz="3600" b="1" spc="300" dirty="0">
                <a:ln/>
                <a:solidFill>
                  <a:schemeClr val="accent4"/>
                </a:solidFill>
              </a:rPr>
              <a:t>Ă</a:t>
            </a:r>
            <a:endParaRPr lang="es-ES" sz="36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674964"/>
            <a:ext cx="5019368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“Cerurile spun slava lui Dumnezeu, şi întinderea lor vesteşte lucrarea mâinilor Lui.”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ro-R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Psalm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171768" y="644186"/>
            <a:ext cx="6805920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“Şi a zis: „Ascultaţi bine ce vă spun! Când va fi printre voi un proroc, Eu, Domnul, Mă voi descoperi lui într-o vedenie sau îi voi vorbi într-un vis.”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(N</a:t>
            </a:r>
            <a:r>
              <a:rPr lang="ro-R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umeri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583114"/>
            <a:ext cx="7421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Pavel spune că cei care neagă existența lui Dumnezeu „nu au nicio scuză”, căci natura descoperă „calitățile Lui nevăzute, adică puterea Lui veșnică și dumnezeirea” (Rom</a:t>
            </a:r>
            <a:r>
              <a:rPr lang="ro-RO" sz="2000" b="1" dirty="0"/>
              <a:t>.</a:t>
            </a:r>
            <a:r>
              <a:rPr lang="es-ES" sz="2000" b="1" dirty="0"/>
              <a:t>1:20; Ps.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Din acest motiv, Dumnezeu a folosit metode mai directe pentru a Se face cunoscut: revelația specială, prin profeți și prin Isus Hristos, așa cum a fost consemnată în Biblie, Cuvântul lui Dumnezeu (Evrei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Totuși, de la căderea în păcat a lui Adam și a Evei, natura poartă și ea consecințele păcatului (prădători, cutremure etc.).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08695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Modul în care Dumnezeu a anticipat intrarea păcatului în lume poate fi observat în capacitatea de regenerare pe care El a pus-o în organismele vii. Atunci când ne rănim, intră în acțiune mecanisme care închid rana și regenerează țesutul. Iar aceste mecanisme existau deja înainte ca rana să se producă!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PROCESUL INSPIRAȚIEI </a:t>
            </a:r>
            <a:endParaRPr lang="es-ES" sz="4400" b="1" dirty="0">
              <a:ln w="19050">
                <a:solidFill>
                  <a:srgbClr val="99660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rgbClr val="7E54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“Toată Scriptura este insuflată de Dumnezeu şi de folos ca să înveţe, să mustre, să îndrepte, să dea înţelepciune în neprihănire”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Timote</a:t>
            </a:r>
            <a:r>
              <a:rPr lang="ro-RO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Timp de secole, lucrările și mesajele lui Dumnezeu au fost transmise pe cale orală, până când Dumnezeu l-a inspirat pe Moise să consemneze în scris aceste evenimente și cuvinte.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652505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Din acel moment, mesajele pe care Dumnezeu a dorit să le păstreze au fost scrise de oameni „inspirați”, adică îndrumați de Duhul Sfânt (2 Petru 1:21). Acest lucru face din Biblie o carte unică, ce conține în mod fidel revelația divină.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Cum s-a desfășurat acest proces al inspirației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TIPURI DE COMUNICARE PROFETICĂ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MESAJE ORALE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57933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 pus pe leviţi în Casa Domnului cu chimvale, lăute şi harpe, după rânduiala lui David, lui Gad, văzătorul împăratului, şi prorocului Natan; căci astfel era porunca Domnului dată prin prorocii Săi.”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ro-RO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Cr</a:t>
            </a:r>
            <a:r>
              <a:rPr lang="ro-RO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onici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  <a:endParaRPr lang="es-ES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La rândul lor, profeții au transmis oral cuvintele primite de la Dumnezeu, precizând clar: „Așa vorbește Domnul” (Judecători 6:8). Aceste mesaje, ca în cazul lui Noe, nu au fost întotdeauna consemnate în scris.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7406676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Dumnezeu le-a vorbit direct oamenilor în patru ocazii menționate în material: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Despre mulți profeți cunoaștem doar cuvintele pe care alții le-au consemnat, însă ei au avut aceeași autoritate profetică precum cei care și-au lăsat mesajele în scris. Printre aceștia se numără Natan, Ilie, Elisei și Ioan Botezătorul.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ro-RO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MESAJE SCRISE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314632" y="641925"/>
            <a:ext cx="11808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“Domnul a zis lui Moise: „Scrie lucrul acesta în carte, ca să se păstreze aducerea aminte” 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ro-RO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Exod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s-E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Care au fost câteva dintre motivele pentru care Dumnezeu a hotărât ca mesajele Sale să fie consemnate în scris?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0969143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919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/>
              <a:t>În Biblie, profeții și-au exprimat propriile reacții omenești, precum și reacțiile altor persoane.</a:t>
            </a:r>
          </a:p>
          <a:p>
            <a:r>
              <a:rPr lang="ro-RO" sz="2000" b="1" dirty="0"/>
              <a:t>Biblia cuprinde poezii, relatări istorice și predici scrise. Uneori conține citate din autori nebiblici sau decrete ale unor regi păgâni.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7" y="5226784"/>
            <a:ext cx="74390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000" b="1" dirty="0"/>
              <a:t>Cu toate acestea, în Biblie nu există grade diferite de inspirație.</a:t>
            </a:r>
          </a:p>
          <a:p>
            <a:r>
              <a:rPr lang="ro-RO" sz="2000" b="1" dirty="0"/>
              <a:t>Indiferent dacă sunt consemnate predici, evenimente istorice sau profeții, întreaga Scriptură este inspirată de Dumnezeu și transmite cu fidelitate mesajele Sale de-a lungul timpului (2 Timotei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REPREZENTĂRI, SIMBOLURI ȘI PARABOLE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“Eu am vorbit prorocilor, am dat o mulţime de vedenii şi am spus pilde prin proroci.”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(Osea 12:10)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Pe lângă relatări istorice, zicători proverbiale, poezii sau discursuri, Biblia conține numeroase mesaje transmise prin reprezentări, simboluri și parabole.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o-RO" sz="2000" b="1" dirty="0">
                <a:solidFill>
                  <a:schemeClr val="accent3">
                    <a:lumMod val="75000"/>
                  </a:schemeClr>
                </a:solidFill>
              </a:rPr>
              <a:t>REPREZENTĂRI</a:t>
            </a:r>
            <a:endParaRPr lang="es-E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302339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Eze</a:t>
            </a:r>
            <a:r>
              <a:rPr lang="ro-RO" sz="2000" b="1" dirty="0" err="1">
                <a:solidFill>
                  <a:schemeClr val="accent3"/>
                </a:solidFill>
              </a:rPr>
              <a:t>ch</a:t>
            </a:r>
            <a:r>
              <a:rPr lang="es-ES" sz="2000" b="1" dirty="0">
                <a:solidFill>
                  <a:schemeClr val="accent3"/>
                </a:solidFill>
              </a:rPr>
              <a:t>iel 4:1-8</a:t>
            </a:r>
            <a:r>
              <a:rPr lang="es-ES" sz="2000" b="1" dirty="0"/>
              <a:t>. Dumnezeu i-a cerut lui Ezechiel să facă o machetă a Ierusalimului pentru a reprezenta asediul și căderea orașului.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232368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ro-RO" sz="2000" b="1" dirty="0">
                <a:solidFill>
                  <a:schemeClr val="accent1"/>
                </a:solidFill>
              </a:rPr>
              <a:t>1 Împărați </a:t>
            </a:r>
            <a:r>
              <a:rPr lang="es-ES" sz="2000" b="1" dirty="0">
                <a:solidFill>
                  <a:schemeClr val="accent1"/>
                </a:solidFill>
              </a:rPr>
              <a:t>20:37-42</a:t>
            </a:r>
            <a:r>
              <a:rPr lang="es-ES" sz="2000" b="1" dirty="0"/>
              <a:t>. Un profet îi cere altuia să-l lovească și se preface că este rănit în luptă pentru a mustra păcatul lui Ahab.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265847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Osea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Dumnezeu i-a poruncit lui Osea să se căsătorească cu o femeie adulteră pentru a reprezenta infidelitatea lui Israel.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45351" y="5265684"/>
            <a:ext cx="5322777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Ieremia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La porunca lui Dumnezeu, Ieremia a cumpărat o curea și a ascuns-o. Mai târziu, Dumnezeu i-a spus să se întoarcă după ea pentru a demonstra starea morală a Ierusalimului.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REPREZENTĂRI, SIMBOLURI ȘI PARABOLE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o-RO" dirty="0"/>
              <a:t>SIMBOLURI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ro-RO" sz="2000" b="1" dirty="0">
                <a:solidFill>
                  <a:srgbClr val="2F3195"/>
                </a:solidFill>
              </a:rPr>
              <a:t>E</a:t>
            </a:r>
            <a:r>
              <a:rPr lang="es-ES" sz="2000" b="1" dirty="0">
                <a:solidFill>
                  <a:srgbClr val="2F3195"/>
                </a:solidFill>
              </a:rPr>
              <a:t>xod 25:8</a:t>
            </a:r>
            <a:r>
              <a:rPr lang="es-ES" sz="2000" b="1" dirty="0"/>
              <a:t>. Preoții, sanctuarul și slujbele sale sunt simboluri care explică în detaliu Planul de Răscumpărare.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o-RO" dirty="0"/>
              <a:t>PARABOLE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41903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Isa</a:t>
            </a:r>
            <a:r>
              <a:rPr lang="ro-RO" sz="2000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a 5:1-7</a:t>
            </a:r>
            <a:r>
              <a:rPr lang="es-ES" sz="2000" b="1" dirty="0"/>
              <a:t>. Profeții au folosit parabole pentru a-i chema pe oameni să reflecteze asupra stării lor spirituale.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ro-RO" sz="2000" b="1" dirty="0">
                <a:solidFill>
                  <a:srgbClr val="BEA60B"/>
                </a:solidFill>
                <a:latin typeface="Aptos" panose="02110004020202020204"/>
              </a:rPr>
              <a:t>Io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Isus a folosit simboluri pentru a-și explica propria misiune, cum ar fi lumina, vița, bunul păstor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Apocalips</a:t>
            </a:r>
            <a:r>
              <a:rPr lang="ro-RO" sz="2000" b="1" dirty="0">
                <a:solidFill>
                  <a:srgbClr val="CC0000"/>
                </a:solidFill>
                <a:latin typeface="Aptos" panose="02110004020202020204"/>
              </a:rPr>
              <a:t>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Daniel și Apocalipsa folosesc simboluri (cum ar fi fiare, coarne etc.) pentru a reprezenta realități istorice.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Mate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it-IT" sz="2000" b="1" dirty="0">
                <a:solidFill>
                  <a:prstClr val="black"/>
                </a:solidFill>
              </a:rPr>
              <a:t>Isus a folosit din abundență parabole pentru a preda adevăruri spirituale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797510"/>
            <a:ext cx="90442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“Biblia desfășoară adevărul cu o simplitate și o adaptare perfectă la nevoile și aspirațiile inimii omenești încât a uimit și a umplut de admirație cele mai cultivate minți, făcând în același timp în stare chiar și pe cei mai umili și neînvățați să înțeleagă calea mântuirii.. […] Astfel, Planul de Mântuire este în mod clar expus înaintea noastră, încât fiecare suflet poate vedea pașii pe care trebuie să-i facă în lucrarea pocăinței față de Dumnezeu și a credinței în Domnul Isus Hristos, pentru a putea fi mântuit în modul în care a rânduit Dumnezeu.[…] Cu cât  acesta cercetează mai mult Sfânta Scriptură, cu atât mai profundă este convingerea lui că acesta este Cuvântul Viului Dumnezeu, iar rațiunea umană se pleacă în fața maiestății revelației divine.”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6913300" y="5724773"/>
            <a:ext cx="37190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E. G. W. (</a:t>
            </a:r>
            <a:r>
              <a:rPr lang="ro-RO" sz="1600" b="1" dirty="0"/>
              <a:t>Calea către Hristos</a:t>
            </a:r>
            <a:r>
              <a:rPr lang="es-ES" sz="1600" b="1" dirty="0"/>
              <a:t>, p</a:t>
            </a:r>
            <a:r>
              <a:rPr lang="ro-RO" sz="1600" b="1" dirty="0" err="1"/>
              <a:t>ag</a:t>
            </a:r>
            <a:r>
              <a:rPr lang="es-ES" sz="1600" b="1" dirty="0"/>
              <a:t>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Ea a subliniat că nu toate experiențele și comunicările umane pe care le-a </a:t>
            </a:r>
            <a:r>
              <a:rPr lang="ro-RO" sz="2000" b="1"/>
              <a:t>relatat</a:t>
            </a:r>
            <a:r>
              <a:rPr lang="es-ES" sz="2000" b="1"/>
              <a:t> </a:t>
            </a:r>
            <a:r>
              <a:rPr lang="es-ES" sz="2000" b="1" dirty="0"/>
              <a:t>au fost inspirate. Este important să ținem cont de această distincție atunci când citim și ne interacționăm cu scrierile și experiențele sale, în special corespondența și jurnalele sale.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ANEX</a:t>
            </a:r>
            <a:r>
              <a:rPr lang="ro-RO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Ă</a:t>
            </a:r>
            <a:r>
              <a:rPr lang="es-ES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</a:t>
            </a:r>
            <a:r>
              <a:rPr lang="es-ES" dirty="0"/>
              <a:t> REVELAȚIE ȘI INSPIRAȚIE LA ELLEN G. WHITE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792976" y="2424660"/>
            <a:ext cx="795155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El a recunoscut că procesul de inspirație implica o interacțiune între divin și uman. Dumnezeu și-a comunicat mesajele, dar apoi profetul a transmis instrucțiuni divine folosind propriile sale cuvinte. El a înțeles inspirația divină a gândurilor umane ca o unire între revelația divină și experiența umană.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792977" y="793444"/>
            <a:ext cx="81574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White a fost inspirată divin. Scrierile, viața și slujirea ei sunt cele ale unei adevărate profetese. Ea a avut aceeași inspirație ca și profeții Bibliei, deși nu a considerat niciodată că scrierile sale sunt egale cu cele ale Scripturii. Ea a considerat întotdeauna Biblia ca fiind revelația autoritară și infailibilă a lui Dumnezeu.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1546</Words>
  <Application>Microsoft Office PowerPoint</Application>
  <PresentationFormat>Panorámica</PresentationFormat>
  <Paragraphs>80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 Display</vt:lpstr>
      <vt:lpstr>Comic Sans MS</vt:lpstr>
      <vt:lpstr>Aptos</vt:lpstr>
      <vt:lpstr>Arial</vt:lpstr>
      <vt:lpstr>Constantia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70</cp:revision>
  <dcterms:created xsi:type="dcterms:W3CDTF">2026-10-10T16:05:30Z</dcterms:created>
  <dcterms:modified xsi:type="dcterms:W3CDTF">2026-10-17T19:12:11Z</dcterms:modified>
</cp:coreProperties>
</file>