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70" r:id="rId3"/>
    <p:sldId id="275" r:id="rId4"/>
    <p:sldId id="271" r:id="rId5"/>
    <p:sldId id="258" r:id="rId6"/>
    <p:sldId id="259" r:id="rId7"/>
    <p:sldId id="260" r:id="rId8"/>
    <p:sldId id="272" r:id="rId9"/>
    <p:sldId id="274" r:id="rId10"/>
    <p:sldId id="264" r:id="rId11"/>
    <p:sldId id="276"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ru-RU" sz="1800" b="1" dirty="0">
              <a:solidFill>
                <a:schemeClr val="tx1"/>
              </a:solidFill>
            </a:rPr>
            <a:t>Враг Библии</a:t>
          </a:r>
          <a:endParaRPr lang="es-ES" sz="1800" dirty="0">
            <a:solidFill>
              <a:schemeClr val="tx1"/>
            </a:solidFill>
          </a:endParaRPr>
        </a:p>
      </dgm:t>
    </dgm:pt>
    <dgm:pt modelId="{42E60EA5-9A40-488D-B06F-77E7555B0F16}" type="parTrans" cxnId="{DB96C997-4965-46BA-BAC9-71C4BC6E7CDE}">
      <dgm:prSet/>
      <dgm:spPr/>
      <dgm:t>
        <a:bodyPr/>
        <a:lstStyle/>
        <a:p>
          <a:endParaRPr lang="es-ES" sz="1800">
            <a:solidFill>
              <a:schemeClr val="tx1"/>
            </a:solidFill>
          </a:endParaRPr>
        </a:p>
      </dgm:t>
    </dgm:pt>
    <dgm:pt modelId="{7E90B7CE-9ACE-47FB-B57B-3508005CC308}" type="sibTrans" cxnId="{DB96C997-4965-46BA-BAC9-71C4BC6E7CDE}">
      <dgm:prSet/>
      <dgm:spPr/>
      <dgm:t>
        <a:bodyPr/>
        <a:lstStyle/>
        <a:p>
          <a:endParaRPr lang="es-ES" sz="18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ru-RU" sz="1800" b="1" dirty="0">
              <a:solidFill>
                <a:schemeClr val="tx1"/>
              </a:solidFill>
            </a:rPr>
            <a:t>Правильные и неправильные способы чтения Библии</a:t>
          </a:r>
          <a:endParaRPr lang="es-ES" sz="1800" b="1" dirty="0">
            <a:solidFill>
              <a:schemeClr val="tx1"/>
            </a:solidFill>
          </a:endParaRPr>
        </a:p>
      </dgm:t>
    </dgm:pt>
    <dgm:pt modelId="{EDD12431-ED07-4BF3-9D16-3BD98D3E7E7F}" type="parTrans" cxnId="{BCA726CA-9EEA-4F50-A0FE-764EF82A7E70}">
      <dgm:prSet/>
      <dgm:spPr/>
      <dgm:t>
        <a:bodyPr/>
        <a:lstStyle/>
        <a:p>
          <a:endParaRPr lang="es-ES" sz="1800">
            <a:solidFill>
              <a:schemeClr val="tx1"/>
            </a:solidFill>
          </a:endParaRPr>
        </a:p>
      </dgm:t>
    </dgm:pt>
    <dgm:pt modelId="{545FE6BB-D91C-4D0A-947E-CDB3D3F58820}" type="sibTrans" cxnId="{BCA726CA-9EEA-4F50-A0FE-764EF82A7E70}">
      <dgm:prSet/>
      <dgm:spPr/>
      <dgm:t>
        <a:bodyPr/>
        <a:lstStyle/>
        <a:p>
          <a:endParaRPr lang="es-ES" sz="18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ru-RU" sz="1800" b="1" dirty="0">
              <a:solidFill>
                <a:schemeClr val="tx1"/>
              </a:solidFill>
            </a:rPr>
            <a:t>Что такое Библия</a:t>
          </a:r>
          <a:r>
            <a:rPr lang="en" sz="1800" b="1" dirty="0">
              <a:solidFill>
                <a:schemeClr val="tx1"/>
              </a:solidFill>
            </a:rPr>
            <a:t>?</a:t>
          </a:r>
          <a:endParaRPr lang="es-ES" sz="1800" dirty="0">
            <a:solidFill>
              <a:schemeClr val="tx1"/>
            </a:solidFill>
          </a:endParaRPr>
        </a:p>
      </dgm:t>
    </dgm:pt>
    <dgm:pt modelId="{C55A335D-0DA8-4281-B83B-9B2BF967C317}" type="parTrans" cxnId="{E50F3771-3271-408F-8524-AED79C546619}">
      <dgm:prSet/>
      <dgm:spPr/>
      <dgm:t>
        <a:bodyPr/>
        <a:lstStyle/>
        <a:p>
          <a:endParaRPr lang="es-ES" sz="1800">
            <a:solidFill>
              <a:schemeClr val="tx1"/>
            </a:solidFill>
          </a:endParaRPr>
        </a:p>
      </dgm:t>
    </dgm:pt>
    <dgm:pt modelId="{532C051A-207A-41D2-B89E-1545BA910C14}" type="sibTrans" cxnId="{E50F3771-3271-408F-8524-AED79C546619}">
      <dgm:prSet/>
      <dgm:spPr/>
      <dgm:t>
        <a:bodyPr/>
        <a:lstStyle/>
        <a:p>
          <a:endParaRPr lang="es-ES" sz="18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ru-RU" sz="1800" b="1" dirty="0">
              <a:solidFill>
                <a:schemeClr val="tx1"/>
              </a:solidFill>
            </a:rPr>
            <a:t>Положительное влияние чтения Библии</a:t>
          </a:r>
          <a:endParaRPr lang="es-ES" sz="1800" b="1" dirty="0">
            <a:solidFill>
              <a:schemeClr val="tx1"/>
            </a:solidFill>
          </a:endParaRPr>
        </a:p>
      </dgm:t>
    </dgm:pt>
    <dgm:pt modelId="{CFBC8FFD-0BB0-4404-BC56-EE08EDD1F962}" type="parTrans" cxnId="{7495450A-59BA-4D54-96F9-B21574B999B9}">
      <dgm:prSet/>
      <dgm:spPr/>
      <dgm:t>
        <a:bodyPr/>
        <a:lstStyle/>
        <a:p>
          <a:endParaRPr lang="es-ES" sz="1800">
            <a:solidFill>
              <a:schemeClr val="tx1"/>
            </a:solidFill>
          </a:endParaRPr>
        </a:p>
      </dgm:t>
    </dgm:pt>
    <dgm:pt modelId="{51B5E1BF-6864-444B-86CB-16E08E15CFDF}" type="sibTrans" cxnId="{7495450A-59BA-4D54-96F9-B21574B999B9}">
      <dgm:prSet/>
      <dgm:spPr/>
      <dgm:t>
        <a:bodyPr/>
        <a:lstStyle/>
        <a:p>
          <a:endParaRPr lang="es-ES" sz="1800">
            <a:solidFill>
              <a:schemeClr val="tx1"/>
            </a:solidFill>
          </a:endParaRPr>
        </a:p>
      </dgm:t>
    </dgm:pt>
    <dgm:pt modelId="{5466CEF4-B45F-43B0-98F8-5FA09E193C01}">
      <dgm:prSet custT="1"/>
      <dgm:spPr>
        <a:solidFill>
          <a:srgbClr val="CCFFCC"/>
        </a:solidFill>
      </dgm:spPr>
      <dgm:t>
        <a:bodyPr lIns="360000"/>
        <a:lstStyle/>
        <a:p>
          <a:r>
            <a:rPr lang="ru-RU" sz="1800" b="1" dirty="0">
              <a:solidFill>
                <a:schemeClr val="tx1"/>
              </a:solidFill>
            </a:rPr>
            <a:t>Друзья Библии</a:t>
          </a:r>
          <a:endParaRPr lang="es-ES" sz="1800" dirty="0">
            <a:solidFill>
              <a:schemeClr val="tx1"/>
            </a:solidFill>
          </a:endParaRPr>
        </a:p>
      </dgm:t>
    </dgm:pt>
    <dgm:pt modelId="{2BC92755-6FCA-45D2-A4C1-9A4CCB9FB234}" type="parTrans" cxnId="{E1154EA2-7358-4200-80C5-880EE99E9F8B}">
      <dgm:prSet/>
      <dgm:spPr/>
      <dgm:t>
        <a:bodyPr/>
        <a:lstStyle/>
        <a:p>
          <a:endParaRPr lang="es-ES" sz="1800">
            <a:solidFill>
              <a:schemeClr val="tx1"/>
            </a:solidFill>
          </a:endParaRPr>
        </a:p>
      </dgm:t>
    </dgm:pt>
    <dgm:pt modelId="{8BBA1A98-4068-456E-9733-6F5939A10CE8}" type="sibTrans" cxnId="{E1154EA2-7358-4200-80C5-880EE99E9F8B}">
      <dgm:prSet/>
      <dgm:spPr/>
      <dgm:t>
        <a:bodyPr/>
        <a:lstStyle/>
        <a:p>
          <a:endParaRPr lang="es-ES" sz="18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ru-RU" sz="2400" b="1" dirty="0">
              <a:effectLst>
                <a:outerShdw blurRad="38100" dist="38100" dir="2700000" algn="tl">
                  <a:srgbClr val="000000"/>
                </a:outerShdw>
              </a:effectLst>
            </a:rPr>
            <a:t>Неправильные формы</a:t>
          </a:r>
          <a:endParaRPr lang="en" sz="24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ru-RU" sz="1800" dirty="0"/>
            <a:t>Искать то, что соответствует нашей точке зрения</a:t>
          </a:r>
          <a:endParaRPr lang="en" sz="18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ru-RU" sz="1800" dirty="0"/>
            <a:t>Выбирать тексты наугад, без определенной цели</a:t>
          </a:r>
          <a:endParaRPr lang="en" sz="18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ru-RU" sz="2400" b="1" dirty="0">
              <a:effectLst>
                <a:outerShdw blurRad="38100" dist="38100" dir="2700000" algn="tl">
                  <a:srgbClr val="000000"/>
                </a:outerShdw>
              </a:effectLst>
            </a:rPr>
            <a:t>Правильные формы</a:t>
          </a:r>
          <a:endParaRPr lang="en" sz="24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ru-RU" sz="1800" dirty="0"/>
            <a:t>Стремиться познать волю Божью</a:t>
          </a:r>
          <a:endParaRPr lang="en" sz="1800" b="1" dirty="0"/>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ru-RU" sz="1800" dirty="0"/>
            <a:t>Проводить систематическое изучение</a:t>
          </a:r>
          <a:endParaRPr lang="en" sz="18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ru-RU" sz="1800" dirty="0"/>
            <a:t>Выбирать те части, которые нам нравятся, и отвергать те, которые нам не нравятся</a:t>
          </a:r>
          <a:r>
            <a:rPr lang="en" sz="1800" b="1" dirty="0"/>
            <a:t>.</a:t>
          </a: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ru-RU" sz="1800" dirty="0"/>
            <a:t>Не отвергать ни один текст, а анализировать их все</a:t>
          </a:r>
          <a:r>
            <a:rPr lang="en" sz="1800" b="1" dirty="0"/>
            <a:t>.</a:t>
          </a:r>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custLinFactNeighborX="9542" custLinFactNeighborY="-426">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ru-RU" sz="1800" dirty="0"/>
            <a:t>Она заставляет нас видеть себя такими, какими мы есть на самом деле (Евр.</a:t>
          </a:r>
          <a:r>
            <a:rPr lang="en" sz="1800" b="1" dirty="0">
              <a:effectLst>
                <a:outerShdw blurRad="38100" dist="38100" dir="2700000" algn="tl">
                  <a:srgbClr val="000000"/>
                </a:outerShdw>
              </a:effectLst>
            </a:rPr>
            <a:t>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ru-RU" sz="1800" dirty="0"/>
            <a:t>Она удерживает нас от греха </a:t>
          </a:r>
          <a:endParaRPr lang="es-ES" sz="1800" dirty="0"/>
        </a:p>
        <a:p>
          <a:r>
            <a:rPr lang="ru-RU" sz="1800" dirty="0"/>
            <a:t>(Пс</a:t>
          </a:r>
          <a:r>
            <a:rPr lang="en" sz="1800" b="1" dirty="0">
              <a:effectLst>
                <a:outerShdw blurRad="38100" dist="38100" dir="2700000" algn="tl">
                  <a:srgbClr val="000000"/>
                </a:outerShdw>
              </a:effectLst>
            </a:rPr>
            <a:t> 11</a:t>
          </a:r>
          <a:r>
            <a:rPr lang="ru-RU" sz="1800" b="1" dirty="0">
              <a:effectLst>
                <a:outerShdw blurRad="38100" dist="38100" dir="2700000" algn="tl">
                  <a:srgbClr val="000000"/>
                </a:outerShdw>
              </a:effectLst>
            </a:rPr>
            <a:t>8</a:t>
          </a:r>
          <a:r>
            <a:rPr lang="en" sz="1800" b="1" dirty="0">
              <a:effectLst>
                <a:outerShdw blurRad="38100" dist="38100" dir="2700000" algn="tl">
                  <a:srgbClr val="000000"/>
                </a:outerShdw>
              </a:effectLst>
            </a:rPr>
            <a:t>:11)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ru-RU" sz="1800" dirty="0"/>
            <a:t>Она — пища для нашей души (</a:t>
          </a:r>
          <a:r>
            <a:rPr lang="ru-RU" sz="1800" dirty="0" err="1"/>
            <a:t>Иер</a:t>
          </a:r>
          <a:r>
            <a:rPr lang="ru-RU" sz="1800" dirty="0"/>
            <a:t>. 15:16</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ru-RU" sz="1800" dirty="0"/>
            <a:t>Она помогает нам расти духовно               (1 Пет. 2:2</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ru-RU" sz="1800" dirty="0"/>
            <a:t>Она дарует нам жизнь (Ин. 6:63</a:t>
          </a:r>
          <a:r>
            <a:rPr lang="en"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ru-RU" sz="2000" b="1" dirty="0"/>
            <a:t>Когда мы принимаем Библию таким образом</a:t>
          </a:r>
          <a:r>
            <a:rPr lang="en" sz="2000" b="1" dirty="0"/>
            <a:t>…</a:t>
          </a:r>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ru-RU" sz="2000" b="1" dirty="0">
              <a:solidFill>
                <a:schemeClr val="tx1"/>
              </a:solidFill>
            </a:rPr>
            <a:t>Она показывает нам состояние наших отношений с Богом</a:t>
          </a:r>
          <a:endParaRPr lang="en"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ru-RU" sz="2000" b="1" kern="1200" dirty="0">
              <a:solidFill>
                <a:schemeClr val="tx1"/>
              </a:solidFill>
            </a:rPr>
            <a:t>Она говорит нам, как укрепить эти отношения</a:t>
          </a:r>
          <a:endParaRPr lang="en" sz="2000" b="1" kern="1200" dirty="0">
            <a:solidFill>
              <a:schemeClr val="tx1"/>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ru-RU" sz="2000" b="1" dirty="0">
              <a:solidFill>
                <a:schemeClr val="tx1"/>
              </a:solidFill>
            </a:rPr>
            <a:t>Мы переживаем постепенное преображение</a:t>
          </a: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ru-RU" sz="2000" b="1" kern="1200" dirty="0">
              <a:solidFill>
                <a:schemeClr val="tx1"/>
              </a:solidFill>
            </a:rPr>
            <a:t>Мы приближаемся к Иисусу</a:t>
          </a:r>
          <a:endParaRPr lang="en" sz="2000" b="1" kern="1200" dirty="0">
            <a:solidFill>
              <a:schemeClr val="tx1"/>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ru-RU" sz="2000" b="1" kern="1200" dirty="0">
              <a:solidFill>
                <a:schemeClr val="tx1"/>
              </a:solidFill>
            </a:rPr>
            <a:t>Она делает нас мудрыми для спасения</a:t>
          </a:r>
          <a:endParaRPr lang="en" sz="2000" b="1" kern="1200" dirty="0">
            <a:solidFill>
              <a:schemeClr val="tx1"/>
            </a:solidFill>
            <a:latin typeface="Aptos" panose="02110004020202020204"/>
            <a:ea typeface="+mn-ea"/>
            <a:cs typeface="+mn-cs"/>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ru-RU" sz="2000" b="1" dirty="0">
              <a:solidFill>
                <a:schemeClr val="tx1"/>
              </a:solidFill>
            </a:rPr>
            <a:t>Мы растем в познании истины</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ru-RU" sz="2000" b="1" dirty="0">
              <a:solidFill>
                <a:schemeClr val="tx1"/>
              </a:solidFill>
            </a:rPr>
            <a:t>Наша вера растет и укрепляется</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ru-RU" sz="2000" b="1" dirty="0">
              <a:solidFill>
                <a:schemeClr val="bg1"/>
              </a:solidFill>
              <a:effectLst>
                <a:outerShdw blurRad="38100" dist="38100" dir="2700000" algn="tl">
                  <a:srgbClr val="000000">
                    <a:alpha val="43137"/>
                  </a:srgbClr>
                </a:outerShdw>
              </a:effectLst>
            </a:rPr>
            <a:t>У нас появляется надежда</a:t>
          </a:r>
          <a:endParaRPr lang="en" sz="2000" b="1" dirty="0">
            <a:solidFill>
              <a:schemeClr val="bg1"/>
            </a:solidFill>
            <a:effectLst>
              <a:outerShdw blurRad="38100" dist="38100" dir="2700000" algn="tl">
                <a:srgbClr val="000000">
                  <a:alpha val="43137"/>
                </a:srgbClr>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ru-RU" sz="2000" b="1" dirty="0">
              <a:effectLst>
                <a:outerShdw blurRad="38100" dist="38100" dir="2700000" algn="tl">
                  <a:srgbClr val="000000">
                    <a:alpha val="43137"/>
                  </a:srgbClr>
                </a:outerShdw>
              </a:effectLst>
            </a:rPr>
            <a:t>Мы осознаем, что нас ждет лучшая, вечная, чудесная жизнь</a:t>
          </a:r>
          <a:endParaRPr lang="en" sz="2000" b="1" dirty="0">
            <a:effectLst>
              <a:outerShdw blurRad="38100" dist="38100" dir="2700000" algn="tl">
                <a:srgbClr val="000000">
                  <a:alpha val="43137"/>
                </a:srgbClr>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45720" rIns="45720" bIns="45720" numCol="1" spcCol="1270" anchor="ctr" anchorCtr="0">
          <a:noAutofit/>
        </a:bodyPr>
        <a:lstStyle/>
        <a:p>
          <a:pPr marL="0" lvl="0" indent="0" algn="l" defTabSz="800100">
            <a:lnSpc>
              <a:spcPct val="90000"/>
            </a:lnSpc>
            <a:spcBef>
              <a:spcPct val="0"/>
            </a:spcBef>
            <a:spcAft>
              <a:spcPct val="35000"/>
            </a:spcAft>
            <a:buNone/>
          </a:pPr>
          <a:r>
            <a:rPr lang="ru-RU" sz="1800" b="1" kern="1200" dirty="0">
              <a:solidFill>
                <a:schemeClr val="tx1"/>
              </a:solidFill>
            </a:rPr>
            <a:t>Враг Библии</a:t>
          </a:r>
          <a:endParaRPr lang="es-ES" sz="18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45720" rIns="45720" bIns="45720" numCol="1" spcCol="1270" anchor="ctr" anchorCtr="0">
          <a:noAutofit/>
        </a:bodyPr>
        <a:lstStyle/>
        <a:p>
          <a:pPr marL="0" lvl="0" indent="0" algn="l" defTabSz="800100">
            <a:lnSpc>
              <a:spcPct val="90000"/>
            </a:lnSpc>
            <a:spcBef>
              <a:spcPct val="0"/>
            </a:spcBef>
            <a:spcAft>
              <a:spcPct val="35000"/>
            </a:spcAft>
            <a:buNone/>
          </a:pPr>
          <a:r>
            <a:rPr lang="ru-RU" sz="1800" b="1" kern="1200" dirty="0">
              <a:solidFill>
                <a:schemeClr val="tx1"/>
              </a:solidFill>
            </a:rPr>
            <a:t>Правильные и неправильные способы чтения Библии</a:t>
          </a:r>
          <a:endParaRPr lang="es-ES" sz="1800" b="1"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45720" rIns="45720" bIns="45720" numCol="1" spcCol="1270" anchor="ctr" anchorCtr="0">
          <a:noAutofit/>
        </a:bodyPr>
        <a:lstStyle/>
        <a:p>
          <a:pPr marL="0" lvl="0" indent="0" algn="l" defTabSz="800100">
            <a:lnSpc>
              <a:spcPct val="90000"/>
            </a:lnSpc>
            <a:spcBef>
              <a:spcPct val="0"/>
            </a:spcBef>
            <a:spcAft>
              <a:spcPct val="35000"/>
            </a:spcAft>
            <a:buNone/>
          </a:pPr>
          <a:r>
            <a:rPr lang="ru-RU" sz="1800" b="1" kern="1200" dirty="0">
              <a:solidFill>
                <a:schemeClr val="tx1"/>
              </a:solidFill>
            </a:rPr>
            <a:t>Что такое Библия</a:t>
          </a:r>
          <a:r>
            <a:rPr lang="en" sz="1800" b="1" kern="1200" dirty="0">
              <a:solidFill>
                <a:schemeClr val="tx1"/>
              </a:solidFill>
            </a:rPr>
            <a:t>?</a:t>
          </a:r>
          <a:endParaRPr lang="es-ES" sz="18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45720" rIns="45720" bIns="45720" numCol="1" spcCol="1270" anchor="ctr" anchorCtr="0">
          <a:noAutofit/>
        </a:bodyPr>
        <a:lstStyle/>
        <a:p>
          <a:pPr marL="0" lvl="0" indent="0" algn="l" defTabSz="800100">
            <a:lnSpc>
              <a:spcPct val="90000"/>
            </a:lnSpc>
            <a:spcBef>
              <a:spcPct val="0"/>
            </a:spcBef>
            <a:spcAft>
              <a:spcPct val="35000"/>
            </a:spcAft>
            <a:buNone/>
          </a:pPr>
          <a:r>
            <a:rPr lang="ru-RU" sz="1800" b="1" kern="1200" dirty="0">
              <a:solidFill>
                <a:schemeClr val="tx1"/>
              </a:solidFill>
            </a:rPr>
            <a:t>Положительное влияние чтения Библии</a:t>
          </a:r>
          <a:endParaRPr lang="es-ES" sz="1800" b="1"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45720" rIns="45720" bIns="45720" numCol="1" spcCol="1270" anchor="ctr" anchorCtr="0">
          <a:noAutofit/>
        </a:bodyPr>
        <a:lstStyle/>
        <a:p>
          <a:pPr marL="0" lvl="0" indent="0" algn="l" defTabSz="800100">
            <a:lnSpc>
              <a:spcPct val="90000"/>
            </a:lnSpc>
            <a:spcBef>
              <a:spcPct val="0"/>
            </a:spcBef>
            <a:spcAft>
              <a:spcPct val="35000"/>
            </a:spcAft>
            <a:buNone/>
          </a:pPr>
          <a:r>
            <a:rPr lang="ru-RU" sz="1800" b="1" kern="1200" dirty="0">
              <a:solidFill>
                <a:schemeClr val="tx1"/>
              </a:solidFill>
            </a:rPr>
            <a:t>Друзья Библии</a:t>
          </a:r>
          <a:endParaRPr lang="es-ES" sz="18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a:effectLst>
                <a:outerShdw blurRad="38100" dist="38100" dir="2700000" algn="tl">
                  <a:srgbClr val="000000"/>
                </a:outerShdw>
              </a:effectLst>
            </a:rPr>
            <a:t>Неправильные формы</a:t>
          </a:r>
          <a:endParaRPr lang="en" sz="2400" b="1" kern="1200" dirty="0">
            <a:effectLst>
              <a:outerShdw blurRad="38100" dist="38100" dir="2700000" algn="tl">
                <a:srgbClr val="000000"/>
              </a:outerShdw>
            </a:effectLst>
          </a:endParaRP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kern="1200" dirty="0"/>
            <a:t>Искать то, что соответствует нашей точке зрения</a:t>
          </a:r>
          <a:endParaRPr lang="en" sz="1800" b="1" kern="1200" dirty="0"/>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kern="1200" dirty="0"/>
            <a:t>Выбирать тексты наугад, без определенной цели</a:t>
          </a:r>
          <a:endParaRPr lang="en" sz="1800" b="1" kern="1200" dirty="0"/>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kern="1200" dirty="0"/>
            <a:t>Выбирать те части, которые нам нравятся, и отвергать те, которые нам не нравятся</a:t>
          </a:r>
          <a:r>
            <a:rPr lang="en" sz="1800" b="1" kern="1200" dirty="0"/>
            <a:t>.</a:t>
          </a: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a:effectLst>
                <a:outerShdw blurRad="38100" dist="38100" dir="2700000" algn="tl">
                  <a:srgbClr val="000000"/>
                </a:outerShdw>
              </a:effectLst>
            </a:rPr>
            <a:t>Правильные формы</a:t>
          </a:r>
          <a:endParaRPr lang="en" sz="2400" b="1" kern="1200" dirty="0">
            <a:effectLst>
              <a:outerShdw blurRad="38100" dist="38100" dir="2700000" algn="tl">
                <a:srgbClr val="000000"/>
              </a:outerShdw>
            </a:effectLst>
          </a:endParaRP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kern="1200" dirty="0"/>
            <a:t>Стремиться познать волю Божью</a:t>
          </a:r>
          <a:endParaRPr lang="en" sz="1800" b="1" kern="1200" dirty="0"/>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kern="1200" dirty="0"/>
            <a:t>Проводить систематическое изучение</a:t>
          </a:r>
          <a:endParaRPr lang="en" sz="1800" b="1" kern="1200" dirty="0"/>
        </a:p>
      </dsp:txBody>
      <dsp:txXfrm>
        <a:off x="3967186" y="1888770"/>
        <a:ext cx="2612437" cy="638711"/>
      </dsp:txXfrm>
    </dsp:sp>
    <dsp:sp modelId="{847F9CCA-4121-41D9-8E9D-63ABFA6DAA30}">
      <dsp:nvSpPr>
        <dsp:cNvPr id="0" name=""/>
        <dsp:cNvSpPr/>
      </dsp:nvSpPr>
      <dsp:spPr>
        <a:xfrm>
          <a:off x="3646752" y="716023"/>
          <a:ext cx="301893" cy="2431904"/>
        </a:xfrm>
        <a:custGeom>
          <a:avLst/>
          <a:gdLst/>
          <a:ahLst/>
          <a:cxnLst/>
          <a:rect l="0" t="0" r="0" b="0"/>
          <a:pathLst>
            <a:path>
              <a:moveTo>
                <a:pt x="0" y="0"/>
              </a:moveTo>
              <a:lnTo>
                <a:pt x="0" y="2431904"/>
              </a:lnTo>
              <a:lnTo>
                <a:pt x="301893" y="243190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8645" y="271407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kern="1200" dirty="0"/>
            <a:t>Не отвергать ни один текст, а анализировать их все</a:t>
          </a:r>
          <a:r>
            <a:rPr lang="en" sz="1800" b="1" kern="1200" dirty="0"/>
            <a:t>.</a:t>
          </a:r>
        </a:p>
      </dsp:txBody>
      <dsp:txXfrm>
        <a:off x="3974059" y="273949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ru-RU" sz="1800" kern="1200" dirty="0"/>
            <a:t>Она заставляет нас видеть себя такими, какими мы есть на самом деле (Евр.</a:t>
          </a:r>
          <a:r>
            <a:rPr lang="en" sz="1800" b="1" kern="1200" dirty="0">
              <a:effectLst>
                <a:outerShdw blurRad="38100" dist="38100" dir="2700000" algn="tl">
                  <a:srgbClr val="000000"/>
                </a:outerShdw>
              </a:effectLst>
            </a:rPr>
            <a:t>4:12)</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ru-RU" sz="1800" kern="1200" dirty="0"/>
            <a:t>Она удерживает нас от греха </a:t>
          </a:r>
          <a:endParaRPr lang="es-ES" sz="1800" kern="1200" dirty="0"/>
        </a:p>
        <a:p>
          <a:pPr marL="0" lvl="0" indent="0" algn="ctr" defTabSz="800100">
            <a:lnSpc>
              <a:spcPct val="90000"/>
            </a:lnSpc>
            <a:spcBef>
              <a:spcPct val="0"/>
            </a:spcBef>
            <a:spcAft>
              <a:spcPct val="35000"/>
            </a:spcAft>
            <a:buNone/>
          </a:pPr>
          <a:r>
            <a:rPr lang="ru-RU" sz="1800" kern="1200" dirty="0"/>
            <a:t>(Пс</a:t>
          </a:r>
          <a:r>
            <a:rPr lang="en" sz="1800" b="1" kern="1200" dirty="0">
              <a:effectLst>
                <a:outerShdw blurRad="38100" dist="38100" dir="2700000" algn="tl">
                  <a:srgbClr val="000000"/>
                </a:outerShdw>
              </a:effectLst>
            </a:rPr>
            <a:t> 11</a:t>
          </a:r>
          <a:r>
            <a:rPr lang="ru-RU" sz="1800" b="1" kern="1200" dirty="0">
              <a:effectLst>
                <a:outerShdw blurRad="38100" dist="38100" dir="2700000" algn="tl">
                  <a:srgbClr val="000000"/>
                </a:outerShdw>
              </a:effectLst>
            </a:rPr>
            <a:t>8</a:t>
          </a:r>
          <a:r>
            <a:rPr lang="en" sz="1800" b="1" kern="1200" dirty="0">
              <a:effectLst>
                <a:outerShdw blurRad="38100" dist="38100" dir="2700000" algn="tl">
                  <a:srgbClr val="000000"/>
                </a:outerShdw>
              </a:effectLst>
            </a:rPr>
            <a:t>:11)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ru-RU" sz="1800" kern="1200" dirty="0"/>
            <a:t>Она — пища для нашей души (</a:t>
          </a:r>
          <a:r>
            <a:rPr lang="ru-RU" sz="1800" kern="1200" dirty="0" err="1"/>
            <a:t>Иер</a:t>
          </a:r>
          <a:r>
            <a:rPr lang="ru-RU" sz="1800" kern="1200" dirty="0"/>
            <a:t>. 15:16</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ru-RU" sz="1800" kern="1200" dirty="0"/>
            <a:t>Она помогает нам расти духовно               (1 Пет. 2:2</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ru-RU" sz="1800" kern="1200" dirty="0"/>
            <a:t>Она дарует нам жизнь (Ин. 6:63</a:t>
          </a:r>
          <a:r>
            <a:rPr lang="en"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Когда мы принимаем Библию таким образом</a:t>
          </a:r>
          <a:r>
            <a:rPr lang="en" sz="2000" b="1" kern="1200" dirty="0"/>
            <a:t>…</a:t>
          </a:r>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ru-RU" sz="2000" b="1" kern="1200" dirty="0">
              <a:solidFill>
                <a:schemeClr val="tx1"/>
              </a:solidFill>
            </a:rPr>
            <a:t>Она показывает нам состояние наших отношений с Богом</a:t>
          </a:r>
          <a:endParaRPr lang="en" sz="2000" b="1" kern="1200" dirty="0">
            <a:solidFill>
              <a:schemeClr val="tx1"/>
            </a:solidFill>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ru-RU" sz="2000" b="1" kern="1200" dirty="0">
              <a:solidFill>
                <a:schemeClr val="tx1"/>
              </a:solidFill>
            </a:rPr>
            <a:t>Она говорит нам, как укрепить эти отношения</a:t>
          </a:r>
          <a:endParaRPr lang="en" sz="2000" b="1" kern="1200" dirty="0">
            <a:solidFill>
              <a:schemeClr val="tx1"/>
            </a:solidFill>
            <a:latin typeface="Aptos" panose="02110004020202020204"/>
            <a:ea typeface="+mn-ea"/>
            <a:cs typeface="+mn-cs"/>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ru-RU" sz="2000" b="1" kern="1200" dirty="0">
              <a:solidFill>
                <a:schemeClr val="tx1"/>
              </a:solidFill>
            </a:rPr>
            <a:t>Мы переживаем постепенное преображение</a:t>
          </a:r>
          <a:endParaRPr lang="en" sz="2000" b="1" kern="1200" dirty="0">
            <a:solidFill>
              <a:schemeClr val="tx1"/>
            </a:solidFill>
          </a:endParaRP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ru-RU" sz="2000" b="1" kern="1200" dirty="0">
              <a:solidFill>
                <a:schemeClr val="tx1"/>
              </a:solidFill>
            </a:rPr>
            <a:t>Мы приближаемся к Иисусу</a:t>
          </a:r>
          <a:endParaRPr lang="en" sz="2000" b="1" kern="1200" dirty="0">
            <a:solidFill>
              <a:schemeClr val="tx1"/>
            </a:solidFill>
            <a:latin typeface="Aptos" panose="02110004020202020204"/>
            <a:ea typeface="+mn-ea"/>
            <a:cs typeface="+mn-cs"/>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ru-RU" sz="2000" b="1" kern="1200" dirty="0">
              <a:solidFill>
                <a:schemeClr val="tx1"/>
              </a:solidFill>
            </a:rPr>
            <a:t>Она делает нас мудрыми для спасения</a:t>
          </a:r>
          <a:endParaRPr lang="en" sz="2000" b="1" kern="1200" dirty="0">
            <a:solidFill>
              <a:schemeClr val="tx1"/>
            </a:solidFill>
            <a:latin typeface="Aptos" panose="02110004020202020204"/>
            <a:ea typeface="+mn-ea"/>
            <a:cs typeface="+mn-cs"/>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ru-RU" sz="2000" b="1" kern="1200" dirty="0">
              <a:solidFill>
                <a:schemeClr val="tx1"/>
              </a:solidFill>
            </a:rPr>
            <a:t>Мы растем в познании истины</a:t>
          </a:r>
          <a:endParaRPr lang="en" sz="2000" b="1" kern="1200" dirty="0">
            <a:solidFill>
              <a:schemeClr val="tx1"/>
            </a:solidFill>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ru-RU" sz="2000" b="1" kern="1200" dirty="0">
              <a:solidFill>
                <a:schemeClr val="tx1"/>
              </a:solidFill>
            </a:rPr>
            <a:t>Наша вера растет и укрепляется</a:t>
          </a:r>
          <a:endParaRPr lang="en" sz="2000" b="1" kern="1200" dirty="0">
            <a:solidFill>
              <a:schemeClr val="tx1"/>
            </a:solidFill>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ru-RU" sz="2000" b="1" kern="1200" dirty="0">
              <a:solidFill>
                <a:schemeClr val="bg1"/>
              </a:solidFill>
              <a:effectLst>
                <a:outerShdw blurRad="38100" dist="38100" dir="2700000" algn="tl">
                  <a:srgbClr val="000000">
                    <a:alpha val="43137"/>
                  </a:srgbClr>
                </a:outerShdw>
              </a:effectLst>
            </a:rPr>
            <a:t>У нас появляется надежда</a:t>
          </a:r>
          <a:endParaRPr lang="en" sz="2000" b="1" kern="1200" dirty="0">
            <a:solidFill>
              <a:schemeClr val="bg1"/>
            </a:solidFill>
            <a:effectLst>
              <a:outerShdw blurRad="38100" dist="38100" dir="2700000" algn="tl">
                <a:srgbClr val="000000">
                  <a:alpha val="43137"/>
                </a:srgbClr>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ru-RU" sz="2000" b="1" kern="1200" dirty="0">
              <a:effectLst>
                <a:outerShdw blurRad="38100" dist="38100" dir="2700000" algn="tl">
                  <a:srgbClr val="000000">
                    <a:alpha val="43137"/>
                  </a:srgbClr>
                </a:outerShdw>
              </a:effectLst>
            </a:rPr>
            <a:t>Мы осознаем, что нас ждет лучшая, вечная, чудесная жизнь</a:t>
          </a:r>
          <a:endParaRPr lang="en" sz="2000" b="1" kern="1200" dirty="0">
            <a:effectLst>
              <a:outerShdw blurRad="38100" dist="38100" dir="2700000" algn="tl">
                <a:srgbClr val="000000">
                  <a:alpha val="43137"/>
                </a:srgbClr>
              </a:outerShdw>
            </a:effectLst>
          </a:endParaRP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30/03/2026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30/03/2026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30/03/2026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30/03/2026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7.jpeg"/><Relationship Id="rId5" Type="http://schemas.openxmlformats.org/officeDocument/2006/relationships/diagramQuickStyle" Target="../diagrams/quickStyle2.xml"/><Relationship Id="rId10" Type="http://schemas.openxmlformats.org/officeDocument/2006/relationships/image" Target="../media/image16.jpeg"/><Relationship Id="rId4" Type="http://schemas.openxmlformats.org/officeDocument/2006/relationships/diagramLayout" Target="../diagrams/layout2.xm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diagramQuickStyle" Target="../diagrams/quickStyle3.xml"/><Relationship Id="rId12" Type="http://schemas.openxmlformats.org/officeDocument/2006/relationships/image" Target="../media/image25.jpe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4.png"/><Relationship Id="rId5" Type="http://schemas.openxmlformats.org/officeDocument/2006/relationships/diagramData" Target="../diagrams/data3.xml"/><Relationship Id="rId10" Type="http://schemas.openxmlformats.org/officeDocument/2006/relationships/image" Target="../media/image23.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933F7B4-CE18-B756-D32F-0CDC8773C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2AE1366-6307-4A8C-767F-2A0431DA9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356" y="357845"/>
            <a:ext cx="5372100" cy="4029075"/>
          </a:xfrm>
          <a:prstGeom prst="roundRect">
            <a:avLst>
              <a:gd name="adj" fmla="val 41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a:extLst>
              <a:ext uri="{FF2B5EF4-FFF2-40B4-BE49-F238E27FC236}">
                <a16:creationId xmlns:a16="http://schemas.microsoft.com/office/drawing/2014/main" id="{5A8C8519-08DF-1648-9FAC-D07EF706B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42888" y="238125"/>
            <a:ext cx="11706224" cy="6281321"/>
          </a:xfrm>
          <a:prstGeom prst="rect">
            <a:avLst/>
          </a:prstGeom>
          <a:noFill/>
          <a:ln>
            <a:solidFill>
              <a:srgbClr val="7C1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0913E233-69B7-BA79-B30D-A9D6DBC7CD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019" y="357845"/>
            <a:ext cx="6005096" cy="6005096"/>
          </a:xfrm>
          <a:prstGeom prst="roundRect">
            <a:avLst>
              <a:gd name="adj" fmla="val 27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D64DEB37-7664-F08B-2E01-5184BDC3BAFE}"/>
              </a:ext>
            </a:extLst>
          </p:cNvPr>
          <p:cNvSpPr txBox="1"/>
          <p:nvPr/>
        </p:nvSpPr>
        <p:spPr>
          <a:xfrm>
            <a:off x="6454245" y="4485617"/>
            <a:ext cx="5372100" cy="2123658"/>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ru-RU" sz="6600" b="1" dirty="0">
                <a:ln w="9525">
                  <a:noFill/>
                  <a:prstDash val="solid"/>
                </a:ln>
                <a:solidFill>
                  <a:schemeClr val="accent3">
                    <a:lumMod val="75000"/>
                  </a:schemeClr>
                </a:solidFill>
                <a:effectLst>
                  <a:outerShdw blurRad="12700" dist="38100" dir="2700000" algn="tl" rotWithShape="0">
                    <a:srgbClr val="6E471D"/>
                  </a:outerShdw>
                </a:effectLst>
              </a:rPr>
              <a:t>РОЛЬ БИБЛИИ</a:t>
            </a:r>
            <a:endParaRPr lang="en" sz="6600" b="1" dirty="0">
              <a:ln w="9525">
                <a:noFill/>
                <a:prstDash val="solid"/>
              </a:ln>
              <a:solidFill>
                <a:schemeClr val="accent3">
                  <a:lumMod val="75000"/>
                </a:schemeClr>
              </a:solidFill>
              <a:effectLst>
                <a:outerShdw blurRad="12700" dist="38100" dir="2700000" algn="tl" rotWithShape="0">
                  <a:srgbClr val="6E471D"/>
                </a:outerShdw>
              </a:effectLst>
            </a:endParaRPr>
          </a:p>
        </p:txBody>
      </p:sp>
      <p:sp>
        <p:nvSpPr>
          <p:cNvPr id="6" name="CuadroTexto 5">
            <a:extLst>
              <a:ext uri="{FF2B5EF4-FFF2-40B4-BE49-F238E27FC236}">
                <a16:creationId xmlns:a16="http://schemas.microsoft.com/office/drawing/2014/main" id="{A785716F-9418-6A81-6041-25706F7BB5A6}"/>
              </a:ext>
            </a:extLst>
          </p:cNvPr>
          <p:cNvSpPr txBox="1"/>
          <p:nvPr/>
        </p:nvSpPr>
        <p:spPr>
          <a:xfrm>
            <a:off x="87517" y="6519446"/>
            <a:ext cx="2836802" cy="338554"/>
          </a:xfrm>
          <a:prstGeom prst="rect">
            <a:avLst/>
          </a:prstGeom>
          <a:noFill/>
        </p:spPr>
        <p:txBody>
          <a:bodyPr wrap="none" rtlCol="0">
            <a:spAutoFit/>
          </a:bodyPr>
          <a:lstStyle/>
          <a:p>
            <a:r>
              <a:rPr lang="ru-RU" sz="1600" b="1" dirty="0">
                <a:solidFill>
                  <a:srgbClr val="7B2807"/>
                </a:solidFill>
              </a:rPr>
              <a:t>Урок 4 от 25 апреля 2026 года</a:t>
            </a:r>
            <a:endParaRPr lang="en" sz="1600" b="1" dirty="0">
              <a:solidFill>
                <a:srgbClr val="7B2807"/>
              </a:solidFill>
            </a:endParaRPr>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A7C85A5-3CE0-4431-BF46-FF7182588C38}"/>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39743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446550"/>
          </a:xfrm>
          <a:prstGeom prst="rect">
            <a:avLst/>
          </a:prstGeom>
          <a:noFill/>
        </p:spPr>
        <p:txBody>
          <a:bodyPr wrap="square">
            <a:spAutoFit/>
          </a:bodyPr>
          <a:lstStyle/>
          <a:p>
            <a:pPr lvl="0" algn="ctr">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ru-RU" sz="2200" b="1" dirty="0">
                <a:solidFill>
                  <a:srgbClr val="D3E2E9"/>
                </a:solidFill>
                <a:latin typeface="Comic Sans MS" panose="030F0702030302020204" pitchFamily="66" charset="0"/>
              </a:rPr>
              <a:t>Ибо слово Божие живо и действенно; оно острее всякого обоюдоострого меча: оно проникает даже до того, что разделяет душу и дух, суставы и костный мозг, и судит помыслы и намерения сердца</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ru-RU"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Евреям</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4:12)</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1364737654"/>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ru-RU" sz="2000" b="1" dirty="0"/>
              <a:t>Библия — самая продаваемая книга в мире, ее тираж в пять раз превышает тираж книги, занимающей второе место. Но так было не всегда</a:t>
            </a:r>
            <a:r>
              <a:rPr lang="en" sz="2000" b="1" dirty="0"/>
              <a:t>.</a:t>
            </a:r>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21495"/>
            <a:ext cx="3622207" cy="2246769"/>
          </a:xfrm>
          <a:prstGeom prst="rect">
            <a:avLst/>
          </a:prstGeom>
          <a:noFill/>
        </p:spPr>
        <p:txBody>
          <a:bodyPr wrap="square">
            <a:spAutoFit/>
          </a:bodyPr>
          <a:lstStyle/>
          <a:p>
            <a:pPr>
              <a:spcBef>
                <a:spcPts val="600"/>
              </a:spcBef>
            </a:pPr>
            <a:r>
              <a:rPr lang="ru-RU" sz="2000" b="1" dirty="0"/>
              <a:t>Если бы не особая защита Бога, Библия исчезла бы уже давно. Почему? Что же такого особенного в этой книге, что она вызывает одновременно такую любовь и такую ненависть</a:t>
            </a:r>
            <a:r>
              <a:rPr lang="en" sz="2000" b="1" dirty="0"/>
              <a:t>?</a:t>
            </a:r>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lvl="0">
              <a:spcBef>
                <a:spcPts val="600"/>
              </a:spcBef>
              <a:defRPr/>
            </a:pPr>
            <a:r>
              <a:rPr lang="ru-RU" sz="2000" b="1" dirty="0">
                <a:solidFill>
                  <a:prstClr val="black"/>
                </a:solidFill>
              </a:rPr>
              <a:t>Было время, когда владение Библией, ее чтение или даже разговоры о ней могли стать поводом для заключения в тюрьму, пыток и даже смерти</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ru-RU"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ВРАГ БИБЛИИ</a:t>
            </a:r>
            <a:endPar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ru-RU"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Возьмите […] меч Духа, который есть слово Божие</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a:t>
            </a:r>
            <a:r>
              <a:rPr lang="ru-RU" sz="1400" b="1" dirty="0" err="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фесянам</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0" y="1080054"/>
            <a:ext cx="7247421" cy="1015663"/>
          </a:xfrm>
          <a:prstGeom prst="rect">
            <a:avLst/>
          </a:prstGeom>
          <a:noFill/>
        </p:spPr>
        <p:txBody>
          <a:bodyPr wrap="square" rtlCol="0">
            <a:spAutoFit/>
          </a:bodyPr>
          <a:lstStyle/>
          <a:p>
            <a:pPr>
              <a:spcBef>
                <a:spcPts val="600"/>
              </a:spcBef>
            </a:pPr>
            <a:r>
              <a:rPr lang="ru-RU" sz="2000" b="1" dirty="0"/>
              <a:t>Подумайте о том, на что способно произнесенное слово Божье: творить и давать жизнь (Псалом 33:6) или воскрешать мертвых (Иоанна 5:28-29</a:t>
            </a:r>
            <a:r>
              <a:rPr lang="en" sz="2000" b="1" dirty="0"/>
              <a:t>).</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7025" y="1219201"/>
            <a:ext cx="2890011"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133725" y="5766213"/>
            <a:ext cx="9058275" cy="1015663"/>
          </a:xfrm>
          <a:prstGeom prst="rect">
            <a:avLst/>
          </a:prstGeom>
          <a:noFill/>
        </p:spPr>
        <p:txBody>
          <a:bodyPr wrap="square">
            <a:spAutoFit/>
          </a:bodyPr>
          <a:lstStyle/>
          <a:p>
            <a:pPr>
              <a:spcBef>
                <a:spcPts val="600"/>
              </a:spcBef>
            </a:pPr>
            <a:r>
              <a:rPr lang="ru-RU" sz="2000" b="1" dirty="0"/>
              <a:t>Разве я позволю ему уйти безнаказанным? Разве я не могу найти в своём расписании время для чтения Библии? Чтение Библии преобразует нас и делает нас сильными против нашего злейшего врага: дьявола</a:t>
            </a:r>
            <a:r>
              <a:rPr lang="en" sz="2000" b="1" dirty="0"/>
              <a:t>.</a:t>
            </a: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272" r="5272"/>
          <a:stretch>
            <a:fillRect/>
          </a:stretch>
        </p:blipFill>
        <p:spPr>
          <a:xfrm>
            <a:off x="174571" y="3488344"/>
            <a:ext cx="2882954"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133725" y="3392030"/>
            <a:ext cx="6821436" cy="2246769"/>
          </a:xfrm>
          <a:prstGeom prst="rect">
            <a:avLst/>
          </a:prstGeom>
          <a:noFill/>
        </p:spPr>
        <p:txBody>
          <a:bodyPr wrap="square">
            <a:spAutoFit/>
          </a:bodyPr>
          <a:lstStyle/>
          <a:p>
            <a:pPr>
              <a:spcBef>
                <a:spcPts val="600"/>
              </a:spcBef>
            </a:pPr>
            <a:r>
              <a:rPr lang="ru-RU" sz="2000" b="1" dirty="0"/>
              <a:t>Сатана знает, что он бессилен перед силой Библии. Поэтому он пытался физически уничтожить её. Ему это не удалось, поскольку библейские общества начали распространять тысячи экземпляров. Затем он попытался дискредитировать её с помощью высшей критики. Теперь он стремится помешать нам читать её, занимая наше время другими делами</a:t>
            </a:r>
            <a:r>
              <a:rPr lang="en" sz="2000" b="1" dirty="0"/>
              <a:t>.</a:t>
            </a:r>
          </a:p>
        </p:txBody>
      </p:sp>
      <p:sp>
        <p:nvSpPr>
          <p:cNvPr id="24" name="CuadroTexto 23">
            <a:extLst>
              <a:ext uri="{FF2B5EF4-FFF2-40B4-BE49-F238E27FC236}">
                <a16:creationId xmlns:a16="http://schemas.microsoft.com/office/drawing/2014/main" id="{5CB41429-D689-0E74-89C6-252AFD3BF734}"/>
              </a:ext>
            </a:extLst>
          </p:cNvPr>
          <p:cNvSpPr txBox="1"/>
          <p:nvPr/>
        </p:nvSpPr>
        <p:spPr>
          <a:xfrm>
            <a:off x="0" y="2046218"/>
            <a:ext cx="7467600" cy="1323439"/>
          </a:xfrm>
          <a:prstGeom prst="rect">
            <a:avLst/>
          </a:prstGeom>
          <a:noFill/>
        </p:spPr>
        <p:txBody>
          <a:bodyPr wrap="square">
            <a:spAutoFit/>
          </a:bodyPr>
          <a:lstStyle/>
          <a:p>
            <a:pPr lvl="0">
              <a:spcBef>
                <a:spcPts val="600"/>
              </a:spcBef>
              <a:defRPr/>
            </a:pPr>
            <a:r>
              <a:rPr lang="ru-RU" sz="2000" b="1" dirty="0">
                <a:solidFill>
                  <a:prstClr val="black"/>
                </a:solidFill>
              </a:rPr>
              <a:t>На что способна Библия, написанное Слово Божье? Она обладает силой защищать нас (</a:t>
            </a:r>
            <a:r>
              <a:rPr lang="ru-RU" sz="2000" b="1" dirty="0" err="1">
                <a:solidFill>
                  <a:prstClr val="black"/>
                </a:solidFill>
              </a:rPr>
              <a:t>Еф</a:t>
            </a:r>
            <a:r>
              <a:rPr lang="ru-RU" sz="2000" b="1" dirty="0">
                <a:solidFill>
                  <a:prstClr val="black"/>
                </a:solidFill>
              </a:rPr>
              <a:t>. 6:17б) и преобразовывать нас (Евр. 4:12). Иисус использовал Библию, чтобы защитить Себя от искушения (Мф. 4:4, 7, 10</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2" dur="1000" fill="hold"/>
                                        <p:tgtEl>
                                          <p:spTgt spid="1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12"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ru-RU" sz="3200" dirty="0">
                <a:ln w="0"/>
                <a:solidFill>
                  <a:schemeClr val="bg1"/>
                </a:solidFill>
                <a:effectLst>
                  <a:outerShdw blurRad="38100" dist="19050" dir="2700000" algn="tl" rotWithShape="0">
                    <a:schemeClr val="dk1">
                      <a:alpha val="40000"/>
                    </a:schemeClr>
                  </a:outerShdw>
                </a:effectLst>
                <a:highlight>
                  <a:srgbClr val="008000"/>
                </a:highlight>
              </a:rPr>
              <a:t>ПРАВИЛЬНЫЕ</a:t>
            </a:r>
            <a:r>
              <a:rPr lang="en" sz="3200" dirty="0">
                <a:ln w="0"/>
                <a:effectLst>
                  <a:outerShdw blurRad="38100" dist="19050" dir="2700000" algn="tl" rotWithShape="0">
                    <a:schemeClr val="dk1">
                      <a:alpha val="40000"/>
                    </a:schemeClr>
                  </a:outerShdw>
                </a:effectLst>
              </a:rPr>
              <a:t> </a:t>
            </a:r>
            <a:r>
              <a:rPr lang="ru-RU" sz="3200" b="1" dirty="0">
                <a:ln w="0"/>
                <a:effectLst>
                  <a:outerShdw blurRad="38100" dist="19050" dir="2700000" algn="tl" rotWithShape="0">
                    <a:schemeClr val="accent6"/>
                  </a:outerShdw>
                </a:effectLst>
              </a:rPr>
              <a:t>И</a:t>
            </a:r>
            <a:r>
              <a:rPr lang="en" sz="3200" dirty="0">
                <a:ln w="0"/>
                <a:effectLst>
                  <a:outerShdw blurRad="38100" dist="19050" dir="2700000" algn="tl" rotWithShape="0">
                    <a:schemeClr val="dk1">
                      <a:alpha val="40000"/>
                    </a:schemeClr>
                  </a:outerShdw>
                </a:effectLst>
              </a:rPr>
              <a:t> </a:t>
            </a:r>
            <a:r>
              <a:rPr lang="ru-RU" sz="3200" dirty="0">
                <a:ln w="0"/>
                <a:solidFill>
                  <a:schemeClr val="bg1"/>
                </a:solidFill>
                <a:effectLst>
                  <a:outerShdw blurRad="38100" dist="19050" dir="2700000" algn="tl" rotWithShape="0">
                    <a:schemeClr val="dk1">
                      <a:alpha val="40000"/>
                    </a:schemeClr>
                  </a:outerShdw>
                </a:effectLst>
                <a:highlight>
                  <a:srgbClr val="800000"/>
                </a:highlight>
              </a:rPr>
              <a:t>НЕПРАВИЛЬНЫЕ</a:t>
            </a:r>
            <a:r>
              <a:rPr lang="en" sz="3200" dirty="0">
                <a:ln w="0"/>
                <a:effectLst>
                  <a:outerShdw blurRad="38100" dist="19050" dir="2700000" algn="tl" rotWithShape="0">
                    <a:schemeClr val="dk1">
                      <a:alpha val="40000"/>
                    </a:schemeClr>
                  </a:outerShdw>
                </a:effectLst>
              </a:rPr>
              <a:t> </a:t>
            </a:r>
            <a:r>
              <a:rPr lang="ru-RU" sz="3200" b="1" dirty="0">
                <a:ln w="0"/>
                <a:effectLst>
                  <a:outerShdw blurRad="38100" dist="19050" dir="2700000" algn="tl" rotWithShape="0">
                    <a:schemeClr val="accent6"/>
                  </a:outerShdw>
                </a:effectLst>
              </a:rPr>
              <a:t>СПОСОБЫ ЧТЕНИЯ БИБЛИИ</a:t>
            </a:r>
            <a:endParaRPr lang="en" sz="3200" b="1" dirty="0">
              <a:ln w="0"/>
              <a:effectLst>
                <a:outerShdw blurRad="38100" dist="19050" dir="2700000" algn="tl" rotWithShape="0">
                  <a:schemeClr val="accent6"/>
                </a:outerShdw>
              </a:effectLst>
            </a:endParaRP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ru-RU" b="1" dirty="0">
                <a:solidFill>
                  <a:srgbClr val="7030A0"/>
                </a:solidFill>
                <a:latin typeface="Comic Sans MS" panose="030F0702030302020204" pitchFamily="66" charset="0"/>
              </a:rPr>
              <a:t>Старайся представить себя Богу как одобренного, как работника, которому нечего стыдиться и который правильно обращается со словом истины</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 T</a:t>
            </a:r>
            <a:r>
              <a:rPr lang="ru-RU" sz="1400" b="1" dirty="0" err="1">
                <a:solidFill>
                  <a:srgbClr val="7030A0"/>
                </a:solidFill>
                <a:latin typeface="Comic Sans MS" panose="030F0702030302020204" pitchFamily="66" charset="0"/>
              </a:rPr>
              <a:t>имофея</a:t>
            </a:r>
            <a:r>
              <a:rPr lang="en" sz="1400" b="1" dirty="0">
                <a:solidFill>
                  <a:srgbClr val="7030A0"/>
                </a:solidFill>
                <a:latin typeface="Comic Sans MS" panose="030F0702030302020204" pitchFamily="66" charset="0"/>
              </a:rPr>
              <a:t> 2:15)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3206528732"/>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spcBef>
                <a:spcPts val="600"/>
              </a:spcBef>
            </a:pPr>
            <a:r>
              <a:rPr lang="ru-RU" sz="2000" b="1" dirty="0"/>
              <a:t>Наше изучение Библии должно быть рациональным, но наш разум должен подчиняться силе Святого Духа, чтобы правильно распознать библейское послание</a:t>
            </a:r>
            <a:r>
              <a:rPr lang="en" sz="2000" b="1" dirty="0"/>
              <a:t>.</a:t>
            </a: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ru-RU" sz="2000" b="1" dirty="0"/>
              <a:t>Почему? Потому что наш разум ограничен и не всегда надежен. Вот почему, изучая Библию, мы должны искать мудрости </a:t>
            </a:r>
            <a:r>
              <a:rPr lang="ru-RU" sz="2000" b="1"/>
              <a:t>её Автора</a:t>
            </a:r>
            <a:r>
              <a:rPr lang="en" sz="2000" b="1"/>
              <a:t>.</a:t>
            </a:r>
            <a:endParaRPr lang="en" sz="2000" b="1" dirty="0"/>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ru-RU"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ЧТО ТАКОЕ БИБЛИЯ</a:t>
            </a: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692771"/>
          </a:xfrm>
          <a:prstGeom prst="rect">
            <a:avLst/>
          </a:prstGeom>
          <a:noFill/>
        </p:spPr>
        <p:txBody>
          <a:bodyPr wrap="square">
            <a:spAutoFit/>
          </a:bodyPr>
          <a:lstStyle/>
          <a:p>
            <a:pPr algn="ct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Всякое слово Твое — истина,</a:t>
            </a:r>
          </a:p>
          <a:p>
            <a:pPr algn="ctr"/>
            <a:r>
              <a:rPr lang="ru-RU"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и всякий Твой праведный суд пребывает вовеки</a:t>
            </a:r>
            <a: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(Psalm 11</a:t>
            </a:r>
            <a:r>
              <a:rPr lang="ru-RU"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8</a:t>
            </a:r>
            <a:r>
              <a:rPr lang="en" sz="1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:160)</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5257800" cy="1631216"/>
          </a:xfrm>
          <a:prstGeom prst="rect">
            <a:avLst/>
          </a:prstGeom>
          <a:noFill/>
        </p:spPr>
        <p:txBody>
          <a:bodyPr wrap="square" rtlCol="0">
            <a:spAutoFit/>
          </a:bodyPr>
          <a:lstStyle/>
          <a:p>
            <a:pPr>
              <a:spcBef>
                <a:spcPts val="600"/>
              </a:spcBef>
            </a:pPr>
            <a:r>
              <a:rPr lang="ru-RU" sz="2000" b="1" dirty="0">
                <a:solidFill>
                  <a:schemeClr val="bg1"/>
                </a:solidFill>
                <a:effectLst>
                  <a:glow rad="127000">
                    <a:srgbClr val="501F1A"/>
                  </a:glow>
                  <a:outerShdw blurRad="38100" dist="38100" dir="2700000" algn="tl">
                    <a:srgbClr val="000000"/>
                  </a:outerShdw>
                </a:effectLst>
              </a:rPr>
              <a:t>В нашем обществе, и даже в христианских кругах, бытует мнение, что истина относительна, что не существует истины, которая оставалась бы постоянной и неизменной во времени</a:t>
            </a:r>
            <a:r>
              <a:rPr lang="en" sz="2000" b="1" dirty="0">
                <a:solidFill>
                  <a:schemeClr val="bg1"/>
                </a:solidFill>
                <a:effectLst>
                  <a:glow rad="127000">
                    <a:srgbClr val="501F1A"/>
                  </a:glow>
                  <a:outerShdw blurRad="38100" dist="38100" dir="2700000" algn="tl">
                    <a:srgbClr val="000000"/>
                  </a:outerShdw>
                </a:effectLst>
              </a:rPr>
              <a:t>.</a:t>
            </a: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563403"/>
            <a:ext cx="5257800" cy="2246769"/>
          </a:xfrm>
          <a:prstGeom prst="rect">
            <a:avLst/>
          </a:prstGeom>
          <a:noFill/>
        </p:spPr>
        <p:txBody>
          <a:bodyPr wrap="square">
            <a:spAutoFit/>
          </a:bodyPr>
          <a:lstStyle/>
          <a:p>
            <a:pPr>
              <a:spcBef>
                <a:spcPts val="600"/>
              </a:spcBef>
            </a:pPr>
            <a:r>
              <a:rPr lang="ru-RU" sz="2000" b="1" dirty="0">
                <a:solidFill>
                  <a:schemeClr val="bg1"/>
                </a:solidFill>
                <a:effectLst>
                  <a:glow rad="127000">
                    <a:srgbClr val="501F1A"/>
                  </a:glow>
                  <a:outerShdw blurRad="38100" dist="38100" dir="2700000" algn="tl">
                    <a:srgbClr val="000000"/>
                  </a:outerShdw>
                </a:effectLst>
              </a:rPr>
              <a:t>Любое утверждение, любая истина должны быть проверены Библией. Когда возникает противоречие между тем, что мы считаем истинным, и тем, что утверждает Библия, существует две возможности: либо мы ошибаемся, либо мы неверно истолковываем Библию</a:t>
            </a:r>
            <a:r>
              <a:rPr lang="en" sz="2000" b="1" dirty="0">
                <a:solidFill>
                  <a:schemeClr val="bg1"/>
                </a:solidFill>
                <a:effectLst>
                  <a:glow rad="127000">
                    <a:srgbClr val="501F1A"/>
                  </a:glow>
                  <a:outerShdw blurRad="38100" dist="38100" dir="2700000" algn="tl">
                    <a:srgbClr val="000000"/>
                  </a:outerShdw>
                </a:effectLst>
              </a:rPr>
              <a:t>.</a:t>
            </a: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7391400" cy="1938992"/>
          </a:xfrm>
          <a:prstGeom prst="rect">
            <a:avLst/>
          </a:prstGeom>
          <a:noFill/>
        </p:spPr>
        <p:txBody>
          <a:bodyPr wrap="square">
            <a:spAutoFit/>
          </a:bodyPr>
          <a:lstStyle/>
          <a:p>
            <a:pPr>
              <a:spcBef>
                <a:spcPts val="600"/>
              </a:spcBef>
            </a:pPr>
            <a:r>
              <a:rPr lang="ru-RU" sz="2000" b="1" dirty="0">
                <a:solidFill>
                  <a:schemeClr val="bg1"/>
                </a:solidFill>
                <a:effectLst>
                  <a:glow rad="127000">
                    <a:srgbClr val="501F1A"/>
                  </a:glow>
                  <a:outerShdw blurRad="38100" dist="38100" dir="2700000" algn="tl">
                    <a:srgbClr val="000000"/>
                  </a:outerShdw>
                </a:effectLst>
              </a:rPr>
              <a:t>Однако Библия — как слово Божье — утверждает, что обладает абсолютной истиной (Псалом 118:160; Иоанна 17:17; Иакова 1:18). Она утверждает, что является чистой и защитным щитом от человеческих уловки (Притчи 30:5). Если мы добавим к ней какие-либо свои «истины», мы можем быть признаны лжецами перед Богом (Притчи </a:t>
            </a:r>
            <a:r>
              <a:rPr lang="en" sz="2000" b="1" dirty="0">
                <a:solidFill>
                  <a:schemeClr val="bg1"/>
                </a:solidFill>
                <a:effectLst>
                  <a:glow rad="127000">
                    <a:srgbClr val="501F1A"/>
                  </a:glow>
                  <a:outerShdw blurRad="38100" dist="38100" dir="2700000" algn="tl">
                    <a:srgbClr val="000000"/>
                  </a:outerShdw>
                </a:effectLst>
              </a:rPr>
              <a:t>30:6).</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584775"/>
          </a:xfrm>
          <a:prstGeom prst="rect">
            <a:avLst/>
          </a:prstGeom>
          <a:noFill/>
        </p:spPr>
        <p:txBody>
          <a:bodyPr wrap="square">
            <a:spAutoFit/>
          </a:bodyPr>
          <a:lstStyle/>
          <a:p>
            <a:pPr algn="ctr"/>
            <a:r>
              <a:rPr lang="ru-RU" sz="3200" b="1" dirty="0">
                <a:ln w="6600">
                  <a:solidFill>
                    <a:schemeClr val="accent4">
                      <a:lumMod val="50000"/>
                    </a:schemeClr>
                  </a:solidFill>
                  <a:prstDash val="solid"/>
                </a:ln>
                <a:solidFill>
                  <a:srgbClr val="FFFFFF"/>
                </a:solidFill>
                <a:effectLst>
                  <a:outerShdw dist="38100" dir="2700000" algn="tl" rotWithShape="0">
                    <a:srgbClr val="FFFF00"/>
                  </a:outerShdw>
                </a:effectLst>
              </a:rPr>
              <a:t>ПОЛОЖИТЕЛЬНЫЕ ЭФФЕКТЫ ЧТЕНИЯ БИБЛИИ</a:t>
            </a:r>
            <a:endParaRPr lang="en" sz="3200" b="1" dirty="0">
              <a:ln w="6600">
                <a:solidFill>
                  <a:schemeClr val="accent4">
                    <a:lumMod val="50000"/>
                  </a:schemeClr>
                </a:solidFill>
                <a:prstDash val="solid"/>
              </a:ln>
              <a:solidFill>
                <a:srgbClr val="FFFFFF"/>
              </a:solidFill>
              <a:effectLst>
                <a:outerShdw dist="38100" dir="2700000" algn="tl" rotWithShape="0">
                  <a:srgbClr val="FFFF00"/>
                </a:outerShdw>
              </a:effectLst>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646331"/>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ru-RU" b="1" dirty="0">
                <a:solidFill>
                  <a:srgbClr val="D5FFB9"/>
                </a:solidFill>
                <a:effectLst>
                  <a:outerShdw blurRad="38100" dist="38100" dir="2700000" algn="tl">
                    <a:srgbClr val="000000"/>
                  </a:outerShdw>
                </a:effectLst>
                <a:latin typeface="Comic Sans MS" panose="030F0702030302020204" pitchFamily="66" charset="0"/>
              </a:rPr>
              <a:t>Слово Твое я сокрыл в сердце моем, чтобы не согрешить против Тебя</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(Psalm 11</a:t>
            </a:r>
            <a:r>
              <a:rPr lang="ru-RU" sz="1400" b="1" dirty="0">
                <a:solidFill>
                  <a:srgbClr val="D5FFB9"/>
                </a:solidFill>
                <a:effectLst>
                  <a:outerShdw blurRad="38100" dist="38100" dir="2700000" algn="tl">
                    <a:srgbClr val="000000"/>
                  </a:outerShdw>
                </a:effectLst>
                <a:latin typeface="Comic Sans MS" panose="030F0702030302020204" pitchFamily="66" charset="0"/>
              </a:rPr>
              <a:t>8</a:t>
            </a:r>
            <a:r>
              <a:rPr lang="en" sz="1400" b="1" dirty="0">
                <a:solidFill>
                  <a:srgbClr val="D5FFB9"/>
                </a:solidFill>
                <a:effectLst>
                  <a:outerShdw blurRad="38100" dist="38100" dir="2700000" algn="tl">
                    <a:srgbClr val="000000"/>
                  </a:outerShdw>
                </a:effectLst>
                <a:latin typeface="Comic Sans MS" panose="030F0702030302020204" pitchFamily="66" charset="0"/>
              </a:rPr>
              <a:t>:11)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ru-RU" sz="2000" b="1" dirty="0"/>
              <a:t>То, что не могут отрицать даже самые ярые враги Библии, — это её способность преобразовывать людей. Павел сравнивает её с мечом, обладающим великой силой</a:t>
            </a:r>
            <a:r>
              <a:rPr lang="en" sz="2000" b="1" dirty="0"/>
              <a:t>.</a:t>
            </a: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1962090548"/>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rtlCol="0">
            <a:spAutoFit/>
          </a:bodyPr>
          <a:lstStyle/>
          <a:p>
            <a:pPr>
              <a:spcBef>
                <a:spcPts val="600"/>
              </a:spcBef>
            </a:pPr>
            <a:r>
              <a:rPr lang="ru-RU" sz="2000" b="1" dirty="0"/>
              <a:t>Ни одна другая книга не может оказать на нас такого влияния, как Библия. Когда мы готовы применить её учения в своей жизни, мы меняемся к лучшему</a:t>
            </a:r>
            <a:r>
              <a:rPr lang="en" sz="2000" b="1" dirty="0"/>
              <a:t>.</a:t>
            </a: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lvl="0">
              <a:spcBef>
                <a:spcPts val="600"/>
              </a:spcBef>
              <a:defRPr/>
            </a:pPr>
            <a:r>
              <a:rPr lang="ru-RU" sz="2000" b="1" dirty="0">
                <a:solidFill>
                  <a:prstClr val="black"/>
                </a:solidFill>
              </a:rPr>
              <a:t>Когда мы читаем её с открытым сердцем и просим у Бога просвещения Святого Духа, наша жизнь преображается</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4000" b="1" dirty="0">
                <a:ln/>
                <a:solidFill>
                  <a:schemeClr val="accent3"/>
                </a:solidFill>
                <a:effectLst>
                  <a:outerShdw blurRad="50800" dist="38100" dir="2700000" algn="tl" rotWithShape="0">
                    <a:schemeClr val="accent2">
                      <a:lumMod val="50000"/>
                    </a:schemeClr>
                  </a:outerShdw>
                </a:effectLst>
              </a:rPr>
              <a:t>ДРУЗЬЯ БИБЛИИ</a:t>
            </a:r>
            <a:endParaRPr lang="en" sz="4000" b="1" dirty="0">
              <a:ln/>
              <a:solidFill>
                <a:schemeClr val="accent3"/>
              </a:solidFill>
              <a:effectLst>
                <a:outerShdw blurRad="50800" dist="38100" dir="2700000" algn="tl" rotWithShape="0">
                  <a:schemeClr val="accent2">
                    <a:lumMod val="50000"/>
                  </a:schemeClr>
                </a:outerShdw>
              </a:effectLst>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ru-RU" sz="1600" b="1" dirty="0">
                <a:effectLst>
                  <a:outerShdw blurRad="38100" dist="38100" dir="2700000" algn="tl">
                    <a:srgbClr val="000000"/>
                  </a:outerShdw>
                </a:effectLst>
                <a:latin typeface="Comic Sans MS" panose="030F0702030302020204" pitchFamily="66" charset="0"/>
              </a:rPr>
              <a:t>Поэтому мы и благодарим Бога непрестанно за то, что, когда вы приняли слово Божье, услышанное от нас, вы приняли его не как слово человеческое, но, как оно есть на самом деле, как слово Божье, которое и действует в вас, верующих</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(1 </a:t>
            </a:r>
            <a:r>
              <a:rPr lang="ru-RU" sz="1200" b="1" dirty="0" err="1">
                <a:effectLst>
                  <a:outerShdw blurRad="38100" dist="38100" dir="2700000" algn="tl">
                    <a:srgbClr val="000000"/>
                  </a:outerShdw>
                </a:effectLst>
                <a:latin typeface="Comic Sans MS" panose="030F0702030302020204" pitchFamily="66" charset="0"/>
              </a:rPr>
              <a:t>Фессалоникийцам</a:t>
            </a:r>
            <a:r>
              <a:rPr lang="en" sz="1200" b="1" dirty="0">
                <a:effectLst>
                  <a:outerShdw blurRad="38100" dist="38100" dir="2700000" algn="tl">
                    <a:srgbClr val="000000"/>
                  </a:outerShdw>
                </a:effectLst>
                <a:latin typeface="Comic Sans MS" panose="030F0702030302020204" pitchFamily="66" charset="0"/>
              </a:rPr>
              <a:t>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923330"/>
          </a:xfrm>
          <a:prstGeom prst="rect">
            <a:avLst/>
          </a:prstGeom>
          <a:noFill/>
        </p:spPr>
        <p:txBody>
          <a:bodyPr wrap="square" rtlCol="0">
            <a:spAutoFit/>
          </a:bodyPr>
          <a:lstStyle/>
          <a:p>
            <a:pPr>
              <a:spcBef>
                <a:spcPts val="600"/>
              </a:spcBef>
            </a:pPr>
            <a:r>
              <a:rPr lang="ru-RU" b="1" dirty="0"/>
              <a:t>Друзья Библии подходят к ней с осознанием того, что это Живое Слово Божье. (1 </a:t>
            </a:r>
            <a:r>
              <a:rPr lang="ru-RU" b="1" dirty="0" err="1"/>
              <a:t>Фессалоникийцам</a:t>
            </a:r>
            <a:r>
              <a:rPr lang="ru-RU" b="1" dirty="0"/>
              <a:t> 2:13). Но как я могу прийти к этой убежденности</a:t>
            </a:r>
            <a:r>
              <a:rPr lang="en" b="1" dirty="0"/>
              <a:t>?</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2663622167"/>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477328"/>
          </a:xfrm>
          <a:prstGeom prst="rect">
            <a:avLst/>
          </a:prstGeom>
          <a:noFill/>
        </p:spPr>
        <p:txBody>
          <a:bodyPr wrap="square">
            <a:spAutoFit/>
          </a:bodyPr>
          <a:lstStyle/>
          <a:p>
            <a:pPr lvl="0">
              <a:spcBef>
                <a:spcPts val="600"/>
              </a:spcBef>
              <a:defRPr/>
            </a:pPr>
            <a:r>
              <a:rPr lang="ru-RU" b="1" dirty="0">
                <a:solidFill>
                  <a:prstClr val="black"/>
                </a:solidFill>
              </a:rPr>
              <a:t>Павел говорит нам, что для этого нам необходимо духовное различение, то есть способность понимать духовные вещи (1 Коринфянам 2:14). Поэтому распознавание Божественного послания в Библии — это дело Святого Духа, действующего в нас</a:t>
            </a:r>
            <a:r>
              <a:rPr kumimoji="0" lang="en"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158689" y="1025437"/>
            <a:ext cx="10385601" cy="4524315"/>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ru-RU" sz="2400" b="1" dirty="0">
                <a:latin typeface="Constantia" panose="02030602050306030303" pitchFamily="18" charset="0"/>
              </a:rPr>
              <a:t>Библия раскрывает истину с простотой и в совершенном соответствии с потребностями и чаяниями человеческого сердца, что поражает и очаровывает самые высокообразованные умы, в то же время позволяя самым скромным и необразованным людям различить путь спасения. И все же эти просто изложенные истины затрагивают темы настолько возвышенные, настолько далеко идущие, настолько бесконечно превосходящие способности человеческого разума, что мы можем принять их только потому, что Бог их провозгласил. […] Чем больше человек исследует Библию, тем глубже становится его убеждение в том, что это слово живого Бога, и человеческий разум склоняется перед величием божественного откровения</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7213000" y="5416792"/>
            <a:ext cx="3464025" cy="338554"/>
          </a:xfrm>
          <a:prstGeom prst="rect">
            <a:avLst/>
          </a:prstGeom>
          <a:noFill/>
        </p:spPr>
        <p:txBody>
          <a:bodyPr wrap="none" rtlCol="0">
            <a:spAutoFit/>
          </a:bodyPr>
          <a:lstStyle/>
          <a:p>
            <a:pPr algn="r"/>
            <a:r>
              <a:rPr lang="ru-RU" sz="1600" b="1" dirty="0"/>
              <a:t>Э. Г. Уайт («Путь ко Христу», стр. 107)</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597</TotalTime>
  <Words>1103</Words>
  <Application>Microsoft Office PowerPoint</Application>
  <PresentationFormat>Panorámica</PresentationFormat>
  <Paragraphs>64</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2026-03-14T15:12:41Z</dcterms:created>
  <dcterms:modified xsi:type="dcterms:W3CDTF">2026-03-30T06:50:14Z</dcterms:modified>
</cp:coreProperties>
</file>