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1" r:id="rId4"/>
    <p:sldId id="279" r:id="rId5"/>
    <p:sldId id="259" r:id="rId6"/>
    <p:sldId id="260" r:id="rId7"/>
    <p:sldId id="280" r:id="rId8"/>
    <p:sldId id="278" r:id="rId9"/>
    <p:sldId id="269" r:id="rId10"/>
    <p:sldId id="262" r:id="rId11"/>
    <p:sldId id="263" r:id="rId12"/>
    <p:sldId id="264" r:id="rId13"/>
    <p:sldId id="26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5" d="100"/>
          <a:sy n="25" d="100"/>
        </p:scale>
        <p:origin x="24" y="1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a:lstStyle/>
        <a:p>
          <a:r>
            <a:rPr lang="en" sz="2000" b="1" dirty="0">
              <a:effectLst>
                <a:outerShdw blurRad="38100" dist="38100" dir="2700000" algn="tl">
                  <a:srgbClr val="000000">
                    <a:alpha val="43137"/>
                  </a:srgbClr>
                </a:outerShdw>
              </a:effectLst>
            </a:rPr>
            <a:t>Грех в церкви</a:t>
          </a:r>
          <a:endParaRPr lang="es-ES" sz="2000" dirty="0">
            <a:effectLst>
              <a:outerShdw blurRad="38100" dist="38100" dir="2700000" algn="tl">
                <a:srgbClr val="000000">
                  <a:alpha val="43137"/>
                </a:srgbClr>
              </a:outerShdw>
            </a:effectLst>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r>
            <a:rPr lang="en" sz="2000" b="1" dirty="0">
              <a:effectLst>
                <a:outerShdw blurRad="38100" dist="38100" dir="2700000" algn="tl">
                  <a:srgbClr val="000000">
                    <a:alpha val="43137"/>
                  </a:srgbClr>
                </a:outerShdw>
              </a:effectLst>
            </a:rPr>
            <a:t>Согласованный грех</a:t>
          </a:r>
          <a:endParaRPr lang="es-ES" sz="2000" dirty="0">
            <a:effectLst>
              <a:outerShdw blurRad="38100" dist="38100" dir="2700000" algn="tl">
                <a:srgbClr val="000000">
                  <a:alpha val="43137"/>
                </a:srgbClr>
              </a:outerShdw>
            </a:effectLst>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r>
            <a:rPr lang="en" sz="2000" b="1" dirty="0">
              <a:effectLst>
                <a:outerShdw blurRad="38100" dist="38100" dir="2700000" algn="tl">
                  <a:srgbClr val="000000">
                    <a:alpha val="43137"/>
                  </a:srgbClr>
                </a:outerShdw>
              </a:effectLst>
            </a:rPr>
            <a:t>Искоренение греха</a:t>
          </a:r>
          <a:endParaRPr lang="es-ES" sz="2000" dirty="0">
            <a:effectLst>
              <a:outerShdw blurRad="38100" dist="38100" dir="2700000" algn="tl">
                <a:srgbClr val="000000">
                  <a:alpha val="43137"/>
                </a:srgbClr>
              </a:outerShdw>
            </a:effectLst>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r>
            <a:rPr lang="en" sz="2000" b="1" dirty="0">
              <a:effectLst>
                <a:outerShdw blurRad="38100" dist="38100" dir="2700000" algn="tl">
                  <a:srgbClr val="000000">
                    <a:alpha val="43137"/>
                  </a:srgbClr>
                </a:outerShdw>
              </a:effectLst>
            </a:rPr>
            <a:t>Решение внутренних проблем</a:t>
          </a:r>
          <a:endParaRPr lang="es-ES" sz="2000" dirty="0">
            <a:effectLst>
              <a:outerShdw blurRad="38100" dist="38100" dir="2700000" algn="tl">
                <a:srgbClr val="000000">
                  <a:alpha val="43137"/>
                </a:srgbClr>
              </a:outerShdw>
            </a:effectLst>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r>
            <a:rPr lang="en" sz="2000" b="1" dirty="0">
              <a:effectLst>
                <a:outerShdw blurRad="38100" dist="38100" dir="2700000" algn="tl">
                  <a:srgbClr val="000000">
                    <a:alpha val="43137"/>
                  </a:srgbClr>
                </a:outerShdw>
              </a:effectLst>
            </a:rPr>
            <a:t>Как избежать греха в церкви</a:t>
          </a:r>
          <a:endParaRPr lang="es-ES" sz="2000" dirty="0">
            <a:effectLst>
              <a:outerShdw blurRad="38100" dist="38100" dir="2700000" algn="tl">
                <a:srgbClr val="000000">
                  <a:alpha val="43137"/>
                </a:srgbClr>
              </a:outerShdw>
            </a:effectLst>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Храмы Святого Духа</a:t>
          </a:r>
          <a:endParaRPr lang="es-ES" sz="2000" dirty="0">
            <a:effectLst>
              <a:outerShdw blurRad="38100" dist="38100" dir="2700000" algn="tl">
                <a:srgbClr val="000000">
                  <a:alpha val="43137"/>
                </a:srgbClr>
              </a:outerShdw>
            </a:effectLst>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r>
            <a:rPr lang="en" sz="2000" b="1" dirty="0">
              <a:effectLst>
                <a:outerShdw blurRad="38100" dist="38100" dir="2700000" algn="tl">
                  <a:srgbClr val="000000">
                    <a:alpha val="43137"/>
                  </a:srgbClr>
                </a:outerShdw>
              </a:effectLst>
            </a:rPr>
            <a:t>Законная сексуальность</a:t>
          </a:r>
          <a:endParaRPr lang="es-ES" sz="2000" dirty="0">
            <a:effectLst>
              <a:outerShdw blurRad="38100" dist="38100" dir="2700000" algn="tl">
                <a:srgbClr val="000000">
                  <a:alpha val="43137"/>
                </a:srgbClr>
              </a:outerShdw>
            </a:effectLst>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en" sz="2000" b="1">
              <a:effectLst>
                <a:outerShdw blurRad="38100" dist="38100" dir="2700000" algn="tl">
                  <a:srgbClr val="000000"/>
                </a:outerShdw>
              </a:effectLst>
            </a:rPr>
            <a:t>Вынести решение, которое устанавливает или не устанавливает вину данного человека (1 Кор. 5:3)</a:t>
          </a: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r>
            <a:rPr lang="en" sz="2000" b="1" dirty="0">
              <a:effectLst>
                <a:outerShdw blurRad="38100" dist="38100" dir="2700000" algn="tl">
                  <a:srgbClr val="000000"/>
                </a:outerShdw>
              </a:effectLst>
            </a:rPr>
            <a:t>Не общайтесь с грешником и даже не ешьте с ним, пока он настаивает на том, чтобы его считали членом церкви, не желая отказаться от своего греха (1 Кор. 5:11)</a:t>
          </a: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r>
            <a:rPr lang="en" sz="2000" b="1" dirty="0">
              <a:effectLst>
                <a:outerShdw blurRad="38100" dist="38100" dir="2700000" algn="tl">
                  <a:srgbClr val="000000"/>
                </a:outerShdw>
              </a:effectLst>
            </a:rPr>
            <a:t>Изгнать грешника и предать его «сатане», поскольку, лелея этот грех, он добровольно решил подчиниться игу сатаны                    (1 Кор. 5:2б, 5а, 13б)</a:t>
          </a: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51778"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Грех в церкви</a:t>
          </a:r>
          <a:endParaRPr lang="es-ES" sz="2000" kern="1200" dirty="0">
            <a:effectLst>
              <a:outerShdw blurRad="38100" dist="38100" dir="2700000" algn="tl">
                <a:srgbClr val="000000">
                  <a:alpha val="43137"/>
                </a:srgbClr>
              </a:outerShdw>
            </a:effectLst>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Согласованный грех</a:t>
          </a:r>
          <a:endParaRPr lang="es-ES" sz="2000" kern="1200" dirty="0">
            <a:effectLst>
              <a:outerShdw blurRad="38100" dist="38100" dir="2700000" algn="tl">
                <a:srgbClr val="000000">
                  <a:alpha val="43137"/>
                </a:srgbClr>
              </a:outerShdw>
            </a:effectLst>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Искоренение греха</a:t>
          </a:r>
          <a:endParaRPr lang="es-ES" sz="2000" kern="1200" dirty="0">
            <a:effectLst>
              <a:outerShdw blurRad="38100" dist="38100" dir="2700000" algn="tl">
                <a:srgbClr val="000000">
                  <a:alpha val="43137"/>
                </a:srgbClr>
              </a:outerShdw>
            </a:effectLst>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Решение внутренних проблем</a:t>
          </a:r>
          <a:endParaRPr lang="es-ES" sz="2000" kern="1200" dirty="0">
            <a:effectLst>
              <a:outerShdw blurRad="38100" dist="38100" dir="2700000" algn="tl">
                <a:srgbClr val="000000">
                  <a:alpha val="43137"/>
                </a:srgbClr>
              </a:outerShdw>
            </a:effectLst>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Как избежать греха в церкви</a:t>
          </a:r>
          <a:endParaRPr lang="es-ES" sz="2000" kern="1200" dirty="0">
            <a:effectLst>
              <a:outerShdw blurRad="38100" dist="38100" dir="2700000" algn="tl">
                <a:srgbClr val="000000">
                  <a:alpha val="43137"/>
                </a:srgbClr>
              </a:outerShdw>
            </a:effectLst>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1191" y="690291"/>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Храмы Святого Духа</a:t>
          </a:r>
          <a:endParaRPr lang="es-ES" sz="2000" kern="1200" dirty="0">
            <a:effectLst>
              <a:outerShdw blurRad="38100" dist="38100" dir="2700000" algn="tl">
                <a:srgbClr val="000000">
                  <a:alpha val="43137"/>
                </a:srgbClr>
              </a:outerShdw>
            </a:effectLst>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Законная сексуальность</a:t>
          </a:r>
          <a:endParaRPr lang="es-ES" sz="2000" kern="1200" dirty="0">
            <a:effectLst>
              <a:outerShdw blurRad="38100" dist="38100" dir="2700000" algn="tl">
                <a:srgbClr val="000000">
                  <a:alpha val="43137"/>
                </a:srgbClr>
              </a:outerShdw>
            </a:effectLst>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969598" y="890360"/>
          <a:ext cx="649505" cy="91440"/>
        </a:xfrm>
        <a:custGeom>
          <a:avLst/>
          <a:gdLst/>
          <a:ahLst/>
          <a:cxnLst/>
          <a:rect l="0" t="0" r="0" b="0"/>
          <a:pathLst>
            <a:path>
              <a:moveTo>
                <a:pt x="0" y="45720"/>
              </a:moveTo>
              <a:lnTo>
                <a:pt x="649505"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277348" y="932676"/>
        <a:ext cx="34005" cy="6807"/>
      </dsp:txXfrm>
    </dsp:sp>
    <dsp:sp modelId="{4517103E-ADA7-4D99-A534-654E56DEE0F6}">
      <dsp:nvSpPr>
        <dsp:cNvPr id="0" name=""/>
        <dsp:cNvSpPr/>
      </dsp:nvSpPr>
      <dsp:spPr>
        <a:xfrm>
          <a:off x="14418" y="48985"/>
          <a:ext cx="2956980" cy="177418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Вынести решение, которое устанавливает или не устанавливает вину данного человека (1 Кор. 5:3)</a:t>
          </a:r>
        </a:p>
      </dsp:txBody>
      <dsp:txXfrm>
        <a:off x="14418" y="48985"/>
        <a:ext cx="2956980" cy="1774188"/>
      </dsp:txXfrm>
    </dsp:sp>
    <dsp:sp modelId="{2E1695E2-AA7A-4BE8-80AA-A0A5E0BEED1D}">
      <dsp:nvSpPr>
        <dsp:cNvPr id="0" name=""/>
        <dsp:cNvSpPr/>
      </dsp:nvSpPr>
      <dsp:spPr>
        <a:xfrm>
          <a:off x="7350542" y="890360"/>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658292" y="932676"/>
        <a:ext cx="34005" cy="6807"/>
      </dsp:txXfrm>
    </dsp:sp>
    <dsp:sp modelId="{DE09943A-C256-40CD-B210-19FD6DF04B3D}">
      <dsp:nvSpPr>
        <dsp:cNvPr id="0" name=""/>
        <dsp:cNvSpPr/>
      </dsp:nvSpPr>
      <dsp:spPr>
        <a:xfrm>
          <a:off x="3651504" y="48985"/>
          <a:ext cx="3700838" cy="1774188"/>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Не общайтесь с грешником и даже не ешьте с ним, пока он настаивает на том, чтобы его считали членом церкви, не желая отказаться от своего греха (1 Кор. 5:11)</a:t>
          </a:r>
        </a:p>
      </dsp:txBody>
      <dsp:txXfrm>
        <a:off x="3651504" y="48985"/>
        <a:ext cx="3700838" cy="1774188"/>
      </dsp:txXfrm>
    </dsp:sp>
    <dsp:sp modelId="{53659B7C-0BD0-45C0-AE43-E38BED7A7250}">
      <dsp:nvSpPr>
        <dsp:cNvPr id="0" name=""/>
        <dsp:cNvSpPr/>
      </dsp:nvSpPr>
      <dsp:spPr>
        <a:xfrm>
          <a:off x="8032448" y="48985"/>
          <a:ext cx="3700838" cy="1774188"/>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Изгнать грешника и предать его «сатане», поскольку, лелея этот грех, он добровольно решил подчиниться игу сатаны                    (1 Кор. 5:2б, 5а, 13б)</a:t>
          </a:r>
        </a:p>
      </dsp:txBody>
      <dsp:txXfrm>
        <a:off x="8032448" y="48985"/>
        <a:ext cx="3700838" cy="177418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9030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754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3171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5266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66587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23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29513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2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262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5008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02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12/07/2026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Нажмите, чтобы изменить стиль заголовка шаблона</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Нажмите, чтобы изменить стили текста шаблона</a:t>
            </a:r>
          </a:p>
          <a:p>
            <a:pPr lvl="1"/>
            <a:r>
              <a:rPr lang="es-ES"/>
              <a:t>Второй уровень</a:t>
            </a:r>
          </a:p>
          <a:p>
            <a:pPr lvl="2"/>
            <a:r>
              <a:rPr lang="es-ES"/>
              <a:t>Третий уровень</a:t>
            </a:r>
          </a:p>
          <a:p>
            <a:pPr lvl="3"/>
            <a:r>
              <a:rPr lang="es-ES"/>
              <a:t>Четвертый уровень</a:t>
            </a:r>
          </a:p>
          <a:p>
            <a:pPr lvl="4"/>
            <a:r>
              <a:rPr lang="es-ES"/>
              <a:t>Пятый уровень</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12/07/2026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Нажмите, чтобы изменить стиль заголовка шаблона</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Нажмите, чтобы изменить стили текста шаблона</a:t>
            </a:r>
          </a:p>
          <a:p>
            <a:pPr lvl="1"/>
            <a:r>
              <a:rPr lang="es-ES"/>
              <a:t>Второй уровень</a:t>
            </a:r>
          </a:p>
          <a:p>
            <a:pPr lvl="2"/>
            <a:r>
              <a:rPr lang="es-ES"/>
              <a:t>Третий уровень</a:t>
            </a:r>
          </a:p>
          <a:p>
            <a:pPr lvl="3"/>
            <a:r>
              <a:rPr lang="es-ES"/>
              <a:t>Четвертый уровень</a:t>
            </a:r>
          </a:p>
          <a:p>
            <a:pPr lvl="4"/>
            <a:r>
              <a:rPr lang="es-ES"/>
              <a:t>Пятый уровень</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83263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jpe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C2CFA-6F78-FF5E-5586-E6B00D6A29DF}"/>
              </a:ext>
            </a:extLst>
          </p:cNvPr>
          <p:cNvSpPr txBox="1"/>
          <p:nvPr/>
        </p:nvSpPr>
        <p:spPr>
          <a:xfrm>
            <a:off x="0" y="-85725"/>
            <a:ext cx="12192000" cy="1015663"/>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a:r>
              <a:rPr lang="en" sz="6000" b="1" spc="300" dirty="0">
                <a:ln w="0"/>
                <a:solidFill>
                  <a:srgbClr val="686688"/>
                </a:solidFill>
                <a:effectLst>
                  <a:reflection blurRad="6350" stA="53000" endA="300" endPos="35500" dir="5400000" sy="-90000" algn="bl" rotWithShape="0"/>
                </a:effectLst>
              </a:rPr>
              <a:t>ГРЕХ В ЦЕРКВИ</a:t>
            </a:r>
          </a:p>
        </p:txBody>
      </p:sp>
      <p:sp>
        <p:nvSpPr>
          <p:cNvPr id="5" name="CuadroTexto 4">
            <a:extLst>
              <a:ext uri="{FF2B5EF4-FFF2-40B4-BE49-F238E27FC236}">
                <a16:creationId xmlns:a16="http://schemas.microsoft.com/office/drawing/2014/main" id="{D6AEB025-9E8B-5BF9-1FD4-6521A57D8BF4}"/>
              </a:ext>
            </a:extLst>
          </p:cNvPr>
          <p:cNvSpPr txBox="1"/>
          <p:nvPr/>
        </p:nvSpPr>
        <p:spPr>
          <a:xfrm>
            <a:off x="0" y="6519446"/>
            <a:ext cx="3482171" cy="338554"/>
          </a:xfrm>
          <a:prstGeom prst="rect">
            <a:avLst/>
          </a:prstGeom>
          <a:noFill/>
        </p:spPr>
        <p:txBody>
          <a:bodyPr wrap="none" rtlCol="0">
            <a:spAutoFit/>
          </a:bodyPr>
          <a:lstStyle/>
          <a:p>
            <a:r>
              <a:rPr lang="en" sz="1600" b="1" dirty="0">
                <a:solidFill>
                  <a:srgbClr val="FCE4C4"/>
                </a:solidFill>
                <a:effectLst>
                  <a:glow rad="127000">
                    <a:srgbClr val="82502E"/>
                  </a:glow>
                  <a:outerShdw blurRad="38100" dist="38100" dir="2700000" algn="tl">
                    <a:srgbClr val="000000"/>
                  </a:outerShdw>
                </a:effectLst>
              </a:rPr>
              <a:t>Урок 4 от 25 июля 2026 года</a:t>
            </a:r>
          </a:p>
        </p:txBody>
      </p:sp>
    </p:spTree>
    <p:extLst>
      <p:ext uri="{BB962C8B-B14F-4D97-AF65-F5344CB8AC3E}">
        <p14:creationId xmlns:p14="http://schemas.microsoft.com/office/powerpoint/2010/main" val="19773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B05535-1DD7-BD91-D50D-60C5183C5841}"/>
              </a:ext>
            </a:extLst>
          </p:cNvPr>
          <p:cNvSpPr txBox="1"/>
          <p:nvPr/>
        </p:nvSpPr>
        <p:spPr>
          <a:xfrm>
            <a:off x="1" y="-19664"/>
            <a:ext cx="8160774" cy="707886"/>
          </a:xfrm>
          <a:prstGeom prst="rect">
            <a:avLst/>
          </a:prstGeom>
          <a:noFill/>
        </p:spPr>
        <p:txBody>
          <a:bodyPr wrap="square">
            <a:spAutoFit/>
            <a:scene3d>
              <a:camera prst="orthographicFront"/>
              <a:lightRig rig="sunset" dir="t"/>
            </a:scene3d>
            <a:sp3d extrusionH="57150">
              <a:bevelT w="82550" h="38100" prst="coolSlant"/>
            </a:sp3d>
          </a:bodyPr>
          <a:lstStyle/>
          <a:p>
            <a:pPr algn="ctr"/>
            <a:r>
              <a:rPr lang="en" sz="4000" b="1" dirty="0">
                <a:ln w="22225">
                  <a:solidFill>
                    <a:srgbClr val="826000"/>
                  </a:solidFill>
                  <a:prstDash val="solid"/>
                </a:ln>
                <a:solidFill>
                  <a:srgbClr val="CC9900"/>
                </a:solidFill>
              </a:rPr>
              <a:t>ХРАМЫ СВЯТОГО ДУХА</a:t>
            </a:r>
          </a:p>
        </p:txBody>
      </p:sp>
      <p:sp>
        <p:nvSpPr>
          <p:cNvPr id="5" name="CuadroTexto 4">
            <a:extLst>
              <a:ext uri="{FF2B5EF4-FFF2-40B4-BE49-F238E27FC236}">
                <a16:creationId xmlns:a16="http://schemas.microsoft.com/office/drawing/2014/main" id="{D244DD43-0EA1-9F2F-5EBC-8BC6D2292552}"/>
              </a:ext>
            </a:extLst>
          </p:cNvPr>
          <p:cNvSpPr txBox="1"/>
          <p:nvPr/>
        </p:nvSpPr>
        <p:spPr>
          <a:xfrm>
            <a:off x="1" y="526402"/>
            <a:ext cx="8160774"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1">
                    <a:lumMod val="75000"/>
                  </a:schemeClr>
                </a:solidFill>
                <a:latin typeface="Comic Sans MS" panose="030F0702030302020204" pitchFamily="66" charset="0"/>
              </a:rPr>
              <a:t>«Не знаете ли вы, что ваши тела — храмы Святого Духа, Который пребывает в вас и Которого вы получили от Бога? Вы не принадлежите </a:t>
            </a:r>
            <a:r>
              <a:rPr lang="en-US" b="1" dirty="0" err="1">
                <a:solidFill>
                  <a:schemeClr val="accent1">
                    <a:lumMod val="75000"/>
                  </a:schemeClr>
                </a:solidFill>
                <a:latin typeface="Comic Sans MS" panose="030F0702030302020204" pitchFamily="66" charset="0"/>
              </a:rPr>
              <a:t>себе</a:t>
            </a:r>
            <a:r>
              <a:rPr lang="en" b="1" dirty="0">
                <a:solidFill>
                  <a:schemeClr val="accent1">
                    <a:lumMod val="75000"/>
                  </a:schemeClr>
                </a:solidFill>
                <a:latin typeface="Comic Sans MS" panose="030F0702030302020204" pitchFamily="66" charset="0"/>
              </a:rPr>
              <a:t>»</a:t>
            </a:r>
            <a:r>
              <a:rPr lang="ru-RU"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(1 Коринфянам 6:19)</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191468" y="1410947"/>
            <a:ext cx="8071888" cy="707886"/>
          </a:xfrm>
          <a:prstGeom prst="rect">
            <a:avLst/>
          </a:prstGeom>
          <a:noFill/>
        </p:spPr>
        <p:txBody>
          <a:bodyPr wrap="square" rtlCol="0">
            <a:spAutoFit/>
          </a:bodyPr>
          <a:lstStyle/>
          <a:p>
            <a:pPr>
              <a:spcBef>
                <a:spcPts val="600"/>
              </a:spcBef>
            </a:pPr>
            <a:r>
              <a:rPr lang="en" sz="2000" b="1" dirty="0"/>
              <a:t>Рассмотрев вопрос о судебных тяжбах, Павел возвращается к основной теме: сексуальной безнравственности в церкви. Почему она существовала?</a:t>
            </a:r>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9569" y="123441"/>
            <a:ext cx="3737177"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359889" y="4130211"/>
            <a:ext cx="2742639" cy="2604348"/>
          </a:xfrm>
          <a:prstGeom prst="ellipse">
            <a:avLst/>
          </a:prstGeom>
          <a:ln w="635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2015" y="2509112"/>
            <a:ext cx="3540778" cy="1811455"/>
          </a:xfrm>
          <a:prstGeom prst="rect">
            <a:avLst/>
          </a:prstGeom>
          <a:ln w="88900" cap="sq" cmpd="thickThin">
            <a:solidFill>
              <a:srgbClr val="F27AD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ADA37B7D-FD59-F07B-CE82-8339093E81CB}"/>
              </a:ext>
            </a:extLst>
          </p:cNvPr>
          <p:cNvSpPr txBox="1"/>
          <p:nvPr/>
        </p:nvSpPr>
        <p:spPr>
          <a:xfrm>
            <a:off x="99853" y="4477691"/>
            <a:ext cx="9260036" cy="707886"/>
          </a:xfrm>
          <a:prstGeom prst="rect">
            <a:avLst/>
          </a:prstGeom>
          <a:noFill/>
        </p:spPr>
        <p:txBody>
          <a:bodyPr wrap="square">
            <a:spAutoFit/>
          </a:bodyPr>
          <a:lstStyle/>
          <a:p>
            <a:pPr>
              <a:spcBef>
                <a:spcPts val="600"/>
              </a:spcBef>
            </a:pPr>
            <a:r>
              <a:rPr lang="en" sz="2000" b="1" dirty="0"/>
              <a:t>Его аргумент: наши тела — члены Христа. Мы не можем взять член Христа и соединить его с блудницей или прелюбодейкой (1 Кор. 6:15–18).</a:t>
            </a:r>
          </a:p>
        </p:txBody>
      </p:sp>
      <p:sp>
        <p:nvSpPr>
          <p:cNvPr id="14" name="CuadroTexto 13">
            <a:extLst>
              <a:ext uri="{FF2B5EF4-FFF2-40B4-BE49-F238E27FC236}">
                <a16:creationId xmlns:a16="http://schemas.microsoft.com/office/drawing/2014/main" id="{61EE0B9B-CC58-7C6E-7D94-A27971A198BC}"/>
              </a:ext>
            </a:extLst>
          </p:cNvPr>
          <p:cNvSpPr txBox="1"/>
          <p:nvPr/>
        </p:nvSpPr>
        <p:spPr>
          <a:xfrm>
            <a:off x="99853" y="5178921"/>
            <a:ext cx="8634572" cy="1631216"/>
          </a:xfrm>
          <a:prstGeom prst="rect">
            <a:avLst/>
          </a:prstGeom>
          <a:noFill/>
        </p:spPr>
        <p:txBody>
          <a:bodyPr wrap="square">
            <a:spAutoFit/>
          </a:bodyPr>
          <a:lstStyle/>
          <a:p>
            <a:pPr>
              <a:spcBef>
                <a:spcPts val="600"/>
              </a:spcBef>
            </a:pPr>
            <a:r>
              <a:rPr lang="en" sz="2000" b="1" dirty="0"/>
              <a:t>В конечном итоге это заставляет нас задуматься над важнейшим вопросом: наши тела — храмы Святого Духа и, следовательно, не являются нашей собственностью, а принадлежат Богу</a:t>
            </a:r>
            <a:r>
              <a:rPr lang="ru-RU" sz="2000" b="1" dirty="0"/>
              <a:t> </a:t>
            </a:r>
            <a:r>
              <a:rPr lang="en" sz="2000" b="1" dirty="0"/>
              <a:t>(1 Кор. 6:19). Бог искупил нас драгоценной кровью Своего Сына, поэтому мы должны прославлять Бога и телом, и духом (1 Кор. 6:20).</a:t>
            </a:r>
          </a:p>
        </p:txBody>
      </p:sp>
      <p:sp>
        <p:nvSpPr>
          <p:cNvPr id="16" name="CuadroTexto 15">
            <a:extLst>
              <a:ext uri="{FF2B5EF4-FFF2-40B4-BE49-F238E27FC236}">
                <a16:creationId xmlns:a16="http://schemas.microsoft.com/office/drawing/2014/main" id="{8ED33D08-2B6F-EA36-4E2E-A0410E638033}"/>
              </a:ext>
            </a:extLst>
          </p:cNvPr>
          <p:cNvSpPr txBox="1"/>
          <p:nvPr/>
        </p:nvSpPr>
        <p:spPr>
          <a:xfrm>
            <a:off x="3955598" y="2562950"/>
            <a:ext cx="8236402" cy="1631216"/>
          </a:xfrm>
          <a:prstGeom prst="rect">
            <a:avLst/>
          </a:prstGeom>
          <a:noFill/>
        </p:spPr>
        <p:txBody>
          <a:bodyPr wrap="square">
            <a:spAutoFit/>
          </a:bodyPr>
          <a:lstStyle/>
          <a:p>
            <a:pPr>
              <a:spcBef>
                <a:spcPts val="600"/>
              </a:spcBef>
            </a:pPr>
            <a:r>
              <a:rPr lang="en" sz="2000" b="1" dirty="0"/>
              <a:t>Христиане призваны к святости (1 Кор. 6:11), и это должно исключать любой грех. Но некоторые утверждали, что, поскольку их грехи уже были прощены, они могут делать со своими телами всё, что захотят. Именно поэтому Павел поясняет, что «тело не предназначено для блуда» (1 Кор. 6:12-13).</a:t>
            </a:r>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EDD8B07-5F70-9CFD-B56B-9BE1E9122E47}"/>
              </a:ext>
            </a:extLst>
          </p:cNvPr>
          <p:cNvSpPr txBox="1"/>
          <p:nvPr/>
        </p:nvSpPr>
        <p:spPr>
          <a:xfrm>
            <a:off x="0" y="0"/>
            <a:ext cx="12191999" cy="769441"/>
          </a:xfrm>
          <a:prstGeom prst="rect">
            <a:avLst/>
          </a:prstGeom>
          <a:noFill/>
        </p:spPr>
        <p:txBody>
          <a:bodyPr wrap="square">
            <a:spAutoFit/>
          </a:bodyPr>
          <a:lstStyle/>
          <a:p>
            <a:pPr algn="ctr"/>
            <a:r>
              <a:rPr lang="en" sz="4400" b="1" spc="600" dirty="0">
                <a:ln w="6600">
                  <a:solidFill>
                    <a:schemeClr val="accent2"/>
                  </a:solidFill>
                  <a:prstDash val="solid"/>
                </a:ln>
                <a:solidFill>
                  <a:srgbClr val="FFFFFF"/>
                </a:solidFill>
                <a:effectLst>
                  <a:outerShdw dist="38100" dir="2700000" algn="tl" rotWithShape="0">
                    <a:schemeClr val="accent2"/>
                  </a:outerShdw>
                </a:effectLst>
              </a:rPr>
              <a:t>ЗАКОННАЯ СЕКСУАЛЬНОСТЬ</a:t>
            </a:r>
          </a:p>
        </p:txBody>
      </p:sp>
      <p:sp>
        <p:nvSpPr>
          <p:cNvPr id="4" name="CuadroTexto 3">
            <a:extLst>
              <a:ext uri="{FF2B5EF4-FFF2-40B4-BE49-F238E27FC236}">
                <a16:creationId xmlns:a16="http://schemas.microsoft.com/office/drawing/2014/main" id="{45422D80-3554-017A-2271-98E44F8FB2CC}"/>
              </a:ext>
            </a:extLst>
          </p:cNvPr>
          <p:cNvSpPr txBox="1"/>
          <p:nvPr/>
        </p:nvSpPr>
        <p:spPr>
          <a:xfrm>
            <a:off x="3835629" y="1511342"/>
            <a:ext cx="8356369" cy="1015663"/>
          </a:xfrm>
          <a:prstGeom prst="rect">
            <a:avLst/>
          </a:prstGeom>
          <a:noFill/>
        </p:spPr>
        <p:txBody>
          <a:bodyPr wrap="square" rtlCol="0">
            <a:spAutoFit/>
          </a:bodyPr>
          <a:lstStyle/>
          <a:p>
            <a:pPr>
              <a:spcBef>
                <a:spcPts val="600"/>
              </a:spcBef>
            </a:pPr>
            <a:r>
              <a:rPr lang="en" sz="2000" b="1" dirty="0"/>
              <a:t>Отвечая на некоторые вопросы, которые были подняты церковью в Коринфе, Павел помогает нам понять, как мы можем избегать сексуальной безнравственности (1 Кор. 7:1).</a:t>
            </a:r>
          </a:p>
        </p:txBody>
      </p:sp>
      <p:sp>
        <p:nvSpPr>
          <p:cNvPr id="6" name="CuadroTexto 5">
            <a:extLst>
              <a:ext uri="{FF2B5EF4-FFF2-40B4-BE49-F238E27FC236}">
                <a16:creationId xmlns:a16="http://schemas.microsoft.com/office/drawing/2014/main" id="{0391FA10-451F-4AC7-FE84-BD9168DC2BC3}"/>
              </a:ext>
            </a:extLst>
          </p:cNvPr>
          <p:cNvSpPr txBox="1"/>
          <p:nvPr/>
        </p:nvSpPr>
        <p:spPr>
          <a:xfrm>
            <a:off x="951722" y="694152"/>
            <a:ext cx="10394302" cy="64633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b="1" dirty="0">
                <a:solidFill>
                  <a:schemeClr val="accent2">
                    <a:lumMod val="75000"/>
                  </a:schemeClr>
                </a:solidFill>
                <a:latin typeface="Comic Sans MS" panose="030F0702030302020204" pitchFamily="66" charset="0"/>
              </a:rPr>
              <a:t>«Но из-за широко распространенной сексуальной безнравственности каждый мужчина должен иметь свою жену, а каждая женщина — своего мужа» </a:t>
            </a:r>
            <a:r>
              <a:rPr lang="en" sz="1400" b="1" dirty="0">
                <a:solidFill>
                  <a:schemeClr val="accent2">
                    <a:lumMod val="75000"/>
                  </a:schemeClr>
                </a:solidFill>
                <a:latin typeface="Comic Sans MS" panose="030F0702030302020204" pitchFamily="66" charset="0"/>
              </a:rPr>
              <a:t>(1 Кор. 7:2).</a:t>
            </a: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968177" y="4562668"/>
            <a:ext cx="3064650" cy="2205795"/>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835627" y="3991798"/>
            <a:ext cx="5195994" cy="1631216"/>
          </a:xfrm>
          <a:prstGeom prst="rect">
            <a:avLst/>
          </a:prstGeom>
          <a:noFill/>
        </p:spPr>
        <p:txBody>
          <a:bodyPr wrap="square">
            <a:spAutoFit/>
          </a:bodyPr>
          <a:lstStyle/>
          <a:p>
            <a:pPr>
              <a:spcBef>
                <a:spcPts val="600"/>
              </a:spcBef>
            </a:pPr>
            <a:r>
              <a:rPr lang="en" sz="2000" b="1" dirty="0"/>
              <a:t>Неженатые и незамужние люди, обладающие даром воздержания, могут лучше использовать возможности служить Богу, не будучи ограниченными семейными заботам</a:t>
            </a:r>
            <a:r>
              <a:rPr lang="ru-RU" sz="2000" b="1" dirty="0"/>
              <a:t>и</a:t>
            </a:r>
            <a:r>
              <a:rPr lang="en" sz="2000" b="1" dirty="0"/>
              <a:t> (1 Кор. 7:6-8, 32-34).</a:t>
            </a:r>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9" y="3358641"/>
            <a:ext cx="83563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Супруги не должны отказываться от половых отношений, чтобы не подталкивать другого к возможному прелюбодеянию (1 Кор. 7:3-5).</a:t>
            </a:r>
          </a:p>
        </p:txBody>
      </p:sp>
      <p:sp>
        <p:nvSpPr>
          <p:cNvPr id="11" name="CuadroTexto 10">
            <a:extLst>
              <a:ext uri="{FF2B5EF4-FFF2-40B4-BE49-F238E27FC236}">
                <a16:creationId xmlns:a16="http://schemas.microsoft.com/office/drawing/2014/main" id="{815E5A9D-280E-0347-A765-7524E221DF52}"/>
              </a:ext>
            </a:extLst>
          </p:cNvPr>
          <p:cNvSpPr txBox="1"/>
          <p:nvPr/>
        </p:nvSpPr>
        <p:spPr>
          <a:xfrm>
            <a:off x="3835628" y="2462292"/>
            <a:ext cx="835637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В общем: женатые люди должны наслаждаться законной сексуальной жизнью со своим супругом; одинокие люди не должны вступать в половые отношения ни с кем.</a:t>
            </a: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811392" y="5531320"/>
            <a:ext cx="515678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Неженатые и незамужние люди, не обладающие даром воздержания, должны стремиться вступить в брак, чтобы избежать искушений (1 Кор. 7:9).</a:t>
            </a: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2300748" y="650336"/>
            <a:ext cx="7590504" cy="4970591"/>
          </a:xfrm>
          <a:prstGeom prst="rect">
            <a:avLst/>
          </a:prstGeom>
          <a:noFill/>
        </p:spPr>
        <p:txBody>
          <a:bodyPr wrap="square">
            <a:spAutoFit/>
          </a:bodyPr>
          <a:lstStyle/>
          <a:p>
            <a:pPr>
              <a:spcBef>
                <a:spcPts val="600"/>
              </a:spcBef>
            </a:pPr>
            <a:r>
              <a:rPr lang="en-US" sz="2600" b="1" dirty="0">
                <a:latin typeface="Constantia" panose="02030602050306030303" pitchFamily="18" charset="0"/>
              </a:rPr>
              <a:t>«В служении заблудшим пусть все взоры обращаются к Христу. […] Пусть они рассказывают заблудшим о прощающем милосердии Спасителя. Пусть они побуждают грешника покаяться и уверовать в Того, Кто может простить. […]</a:t>
            </a:r>
          </a:p>
          <a:p>
            <a:pPr>
              <a:spcBef>
                <a:spcPts val="600"/>
              </a:spcBef>
            </a:pPr>
            <a:r>
              <a:rPr lang="en-US" sz="2600" b="1" dirty="0">
                <a:latin typeface="Constantia" panose="02030602050306030303" pitchFamily="18" charset="0"/>
              </a:rPr>
              <a:t>Пусть покаяние грешника будет принято Церковью с благодарными сердцами. Пусть кающийся будет выведен из тьмы неверия к свету веры и праведности. Пусть его дрожащая рука окажется в любящей руке Иисуса. Такое прощение утверждается на небесах</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42AD85F2-6C4A-2721-2213-A528D96390CB}"/>
              </a:ext>
            </a:extLst>
          </p:cNvPr>
          <p:cNvSpPr txBox="1"/>
          <p:nvPr/>
        </p:nvSpPr>
        <p:spPr>
          <a:xfrm>
            <a:off x="6684000" y="5947768"/>
            <a:ext cx="3051541" cy="338554"/>
          </a:xfrm>
          <a:prstGeom prst="rect">
            <a:avLst/>
          </a:prstGeom>
          <a:noFill/>
        </p:spPr>
        <p:txBody>
          <a:bodyPr wrap="none" rtlCol="0">
            <a:spAutoFit/>
          </a:bodyPr>
          <a:lstStyle/>
          <a:p>
            <a:pPr algn="r"/>
            <a:r>
              <a:rPr lang="en" sz="1600" b="1" dirty="0"/>
              <a:t>Э. Г. Уайт («Желание веков», стр. 806)</a:t>
            </a:r>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8171847" y="98262"/>
            <a:ext cx="3936734" cy="4431983"/>
          </a:xfrm>
          <a:prstGeom prst="rect">
            <a:avLst/>
          </a:prstGeom>
          <a:solidFill>
            <a:srgbClr val="FFF3D0"/>
          </a:solidFill>
          <a:effectLst>
            <a:innerShdw blurRad="114300">
              <a:schemeClr val="accent3">
                <a:lumMod val="75000"/>
              </a:schemeClr>
            </a:inn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«Разве вы не знаете, что ваши тела — храм Святого Духа, Который пребывает в вас и Которого вы получили от Бога? Вы не принадлежите себе: вы куплены дорогой ценой. Поэтому прославляйте Бога своими телами»</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kumimoji="0" lang="en-U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1 </a:t>
            </a:r>
            <a:r>
              <a:rPr kumimoji="0" lang="en-US" sz="1800" b="1" i="0" u="none" strike="noStrike" kern="1200" cap="none" spc="0" normalizeH="0" baseline="0" noProof="0" dirty="0" err="1">
                <a:ln>
                  <a:noFill/>
                </a:ln>
                <a:solidFill>
                  <a:srgbClr val="196B24">
                    <a:lumMod val="75000"/>
                  </a:srgbClr>
                </a:solidFill>
                <a:effectLst/>
                <a:uLnTx/>
                <a:uFillTx/>
                <a:latin typeface="Comic Sans MS" panose="030F0702030302020204" pitchFamily="66" charset="0"/>
                <a:ea typeface="+mn-ea"/>
                <a:cs typeface="+mn-cs"/>
              </a:rPr>
              <a:t>Коринфянам</a:t>
            </a:r>
            <a:r>
              <a:rPr kumimoji="0" lang="en-U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 6:19,20</a:t>
            </a: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1458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1679131074"/>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BF0B97D9-5D37-49A9-216E-DAC977245C38}"/>
              </a:ext>
            </a:extLst>
          </p:cNvPr>
          <p:cNvSpPr txBox="1"/>
          <p:nvPr/>
        </p:nvSpPr>
        <p:spPr>
          <a:xfrm>
            <a:off x="190904" y="55285"/>
            <a:ext cx="6698878" cy="1323439"/>
          </a:xfrm>
          <a:prstGeom prst="rect">
            <a:avLst/>
          </a:prstGeom>
          <a:noFill/>
        </p:spPr>
        <p:txBody>
          <a:bodyPr wrap="square" rtlCol="0">
            <a:spAutoFit/>
          </a:bodyPr>
          <a:lstStyle/>
          <a:p>
            <a:pPr>
              <a:spcBef>
                <a:spcPts val="600"/>
              </a:spcBef>
            </a:pPr>
            <a:r>
              <a:rPr lang="en" sz="2000" b="1" dirty="0"/>
              <a:t>В главах с пятой по седьмую 1-го Послания к Коринфянам Павел в основном пытается искоренить грех, глубоко укоренившийся в коринфской церкви: сексуальную безнравственность.</a:t>
            </a:r>
          </a:p>
        </p:txBody>
      </p:sp>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90903" y="3863474"/>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190903" y="2453285"/>
            <a:ext cx="655921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Используя ясный и прямой язык, Павел не только указывает на грех, но и предлагает способы борьбы с ним, а также меры, позволяющие не впасть в него снова.</a:t>
            </a:r>
          </a:p>
        </p:txBody>
      </p:sp>
      <p:sp>
        <p:nvSpPr>
          <p:cNvPr id="9" name="CuadroTexto 8">
            <a:extLst>
              <a:ext uri="{FF2B5EF4-FFF2-40B4-BE49-F238E27FC236}">
                <a16:creationId xmlns:a16="http://schemas.microsoft.com/office/drawing/2014/main" id="{726F07CF-E9DC-C5D0-2BF0-FFB5353D2D18}"/>
              </a:ext>
            </a:extLst>
          </p:cNvPr>
          <p:cNvSpPr txBox="1"/>
          <p:nvPr/>
        </p:nvSpPr>
        <p:spPr>
          <a:xfrm>
            <a:off x="190903" y="1254285"/>
            <a:ext cx="67852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Этот конкретный грех усугублялся другими, такими как обиды и мошенничество, совершавшиеся среди самих братьев, которые доходили до гражданских судов.</a:t>
            </a: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5921339" y="1358273"/>
            <a:ext cx="5856672" cy="2800767"/>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ГРЕХ В ЦЕРКВИ</a:t>
            </a: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rPr>
              <a:t>СОГЛАСНОЕ ГРЕХОПАДЕНИЕ</a:t>
            </a:r>
          </a:p>
        </p:txBody>
      </p:sp>
      <p:sp>
        <p:nvSpPr>
          <p:cNvPr id="5" name="CuadroTexto 4">
            <a:extLst>
              <a:ext uri="{FF2B5EF4-FFF2-40B4-BE49-F238E27FC236}">
                <a16:creationId xmlns:a16="http://schemas.microsoft.com/office/drawing/2014/main" id="{CFE189D5-004C-10E3-7642-1BA8421E6E00}"/>
              </a:ext>
            </a:extLst>
          </p:cNvPr>
          <p:cNvSpPr txBox="1"/>
          <p:nvPr/>
        </p:nvSpPr>
        <p:spPr>
          <a:xfrm>
            <a:off x="1104899" y="67657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И вы гордитесь этим! Разве вам не следовало скорее опечалиться и исключить из своего общества того, кто так поступает?</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(1 Коринфянам 5:2)</a:t>
            </a:r>
            <a:endParaRPr lang="es-ES" b="1" dirty="0">
              <a:solidFill>
                <a:srgbClr val="7030A0"/>
              </a:solidFill>
              <a:latin typeface="Comic Sans MS" panose="030F0702030302020204" pitchFamily="66" charset="0"/>
            </a:endParaRPr>
          </a:p>
        </p:txBody>
      </p:sp>
      <p:sp>
        <p:nvSpPr>
          <p:cNvPr id="7" name="CuadroTexto 6">
            <a:extLst>
              <a:ext uri="{FF2B5EF4-FFF2-40B4-BE49-F238E27FC236}">
                <a16:creationId xmlns:a16="http://schemas.microsoft.com/office/drawing/2014/main" id="{4F9CBE02-E2EA-956A-B418-9B8DA36E2A26}"/>
              </a:ext>
            </a:extLst>
          </p:cNvPr>
          <p:cNvSpPr txBox="1"/>
          <p:nvPr/>
        </p:nvSpPr>
        <p:spPr>
          <a:xfrm>
            <a:off x="145768" y="1538479"/>
            <a:ext cx="7713319" cy="707886"/>
          </a:xfrm>
          <a:prstGeom prst="rect">
            <a:avLst/>
          </a:prstGeom>
          <a:noFill/>
        </p:spPr>
        <p:txBody>
          <a:bodyPr wrap="square">
            <a:spAutoFit/>
          </a:bodyPr>
          <a:lstStyle/>
          <a:p>
            <a:pPr>
              <a:spcBef>
                <a:spcPts val="600"/>
              </a:spcBef>
            </a:pPr>
            <a:r>
              <a:rPr lang="en" sz="2000" b="1" dirty="0"/>
              <a:t>В коринфской церкви </a:t>
            </a:r>
            <a:r>
              <a:rPr lang="en-US" sz="2000" b="1" dirty="0"/>
              <a:t>«среди вас </a:t>
            </a:r>
            <a:r>
              <a:rPr lang="en" sz="2000" b="1" dirty="0"/>
              <a:t>существует </a:t>
            </a:r>
            <a:r>
              <a:rPr lang="en-US" sz="2000" b="1" dirty="0"/>
              <a:t>блуд, и притом такой, которого даже язычники не </a:t>
            </a:r>
            <a:r>
              <a:rPr lang="en" sz="2000" b="1" dirty="0"/>
              <a:t>терпят» (1 Кор. 5:1).</a:t>
            </a:r>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17991" y="1522928"/>
            <a:ext cx="4221712" cy="2416201"/>
          </a:xfrm>
          <a:prstGeom prst="snip2DiagRect">
            <a:avLst>
              <a:gd name="adj1" fmla="val 27257"/>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09447" y="3754273"/>
            <a:ext cx="4857076" cy="2939330"/>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5150498" y="3934438"/>
            <a:ext cx="7049276" cy="1323439"/>
          </a:xfrm>
          <a:prstGeom prst="rect">
            <a:avLst/>
          </a:prstGeom>
          <a:noFill/>
        </p:spPr>
        <p:txBody>
          <a:bodyPr wrap="square">
            <a:spAutoFit/>
          </a:bodyPr>
          <a:lstStyle/>
          <a:p>
            <a:pPr>
              <a:spcBef>
                <a:spcPts val="600"/>
              </a:spcBef>
            </a:pPr>
            <a:r>
              <a:rPr lang="en" sz="2000" b="1" dirty="0"/>
              <a:t>Церковь состояла преимущественно из язычников. Их собственная совесть подсказывала им, что инцест недопустим. Более того, их знание Писания укрепляло эту мысль (Лев. 18:8).</a:t>
            </a:r>
          </a:p>
        </p:txBody>
      </p:sp>
      <p:sp>
        <p:nvSpPr>
          <p:cNvPr id="6" name="CuadroTexto 5">
            <a:extLst>
              <a:ext uri="{FF2B5EF4-FFF2-40B4-BE49-F238E27FC236}">
                <a16:creationId xmlns:a16="http://schemas.microsoft.com/office/drawing/2014/main" id="{5B5C8C9F-3570-38AD-57B9-D3DE681A1773}"/>
              </a:ext>
            </a:extLst>
          </p:cNvPr>
          <p:cNvSpPr txBox="1"/>
          <p:nvPr/>
        </p:nvSpPr>
        <p:spPr>
          <a:xfrm>
            <a:off x="104672" y="2289634"/>
            <a:ext cx="742527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Наличие инцестуальных отношений в церкви было очень серьёзным делом. Но ситуация усугублялась тем, что вместо того, чтобы испытывать отвращение, члены общины гордились тем, что терпели этот грех (1 Кор. 5:2).</a:t>
            </a:r>
          </a:p>
        </p:txBody>
      </p:sp>
      <p:sp>
        <p:nvSpPr>
          <p:cNvPr id="11" name="CuadroTexto 10">
            <a:extLst>
              <a:ext uri="{FF2B5EF4-FFF2-40B4-BE49-F238E27FC236}">
                <a16:creationId xmlns:a16="http://schemas.microsoft.com/office/drawing/2014/main" id="{C28F20CB-9EBF-59DB-E9C7-27B7B9C4007A}"/>
              </a:ext>
            </a:extLst>
          </p:cNvPr>
          <p:cNvSpPr txBox="1"/>
          <p:nvPr/>
        </p:nvSpPr>
        <p:spPr>
          <a:xfrm>
            <a:off x="5150498" y="5199846"/>
            <a:ext cx="688920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Если им было ясно, что эти отношения были греховными… почему же они гордились этим (1 Кор. 5:6)? Имела ли вовлечённая в это семья влияние в церкви? Хвастались ли они тем, что их церковь терпимо относится к грешникам?</a:t>
            </a: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4400" b="1" dirty="0">
                <a:ln w="22225">
                  <a:solidFill>
                    <a:schemeClr val="accent2"/>
                  </a:solidFill>
                  <a:prstDash val="solid"/>
                </a:ln>
                <a:solidFill>
                  <a:schemeClr val="accent2">
                    <a:lumMod val="60000"/>
                    <a:lumOff val="40000"/>
                  </a:schemeClr>
                </a:solidFill>
              </a:rPr>
              <a:t>ИЗБАВЛЕНИЕ ОТ ГРЕХА</a:t>
            </a: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641405"/>
            <a:ext cx="694372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3">
                    <a:lumMod val="75000"/>
                  </a:schemeClr>
                </a:solidFill>
                <a:latin typeface="Comic Sans MS" panose="030F0702030302020204" pitchFamily="66" charset="0"/>
              </a:rPr>
              <a:t>«Бог будет судить тех, кто снаружи. Изгоните нечестивого из среды </a:t>
            </a:r>
            <a:r>
              <a:rPr lang="en" b="1" dirty="0">
                <a:solidFill>
                  <a:schemeClr val="accent3">
                    <a:lumMod val="75000"/>
                  </a:schemeClr>
                </a:solidFill>
                <a:latin typeface="Comic Sans MS" panose="030F0702030302020204" pitchFamily="66" charset="0"/>
              </a:rPr>
              <a:t>вашей» </a:t>
            </a:r>
            <a:r>
              <a:rPr lang="en" sz="1400" b="1" dirty="0">
                <a:solidFill>
                  <a:schemeClr val="accent3">
                    <a:lumMod val="75000"/>
                  </a:schemeClr>
                </a:solidFill>
                <a:latin typeface="Comic Sans MS" panose="030F0702030302020204" pitchFamily="66" charset="0"/>
              </a:rPr>
              <a:t>(1 Коринфянам 5:13).</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257173" y="1428243"/>
            <a:ext cx="7519665" cy="1015663"/>
          </a:xfrm>
          <a:prstGeom prst="rect">
            <a:avLst/>
          </a:prstGeom>
          <a:noFill/>
        </p:spPr>
        <p:txBody>
          <a:bodyPr wrap="square" rtlCol="0">
            <a:spAutoFit/>
          </a:bodyPr>
          <a:lstStyle/>
          <a:p>
            <a:pPr>
              <a:spcBef>
                <a:spcPts val="600"/>
              </a:spcBef>
            </a:pPr>
            <a:r>
              <a:rPr lang="en" sz="2000" b="1" dirty="0"/>
              <a:t>Случай инцеста уже был «общеизвестен» (1 Кор. 5:1), поэтому необходимо было принять срочные меры, чтобы не нанести ущерб репутации церкви. Какие меры следует принять?</a:t>
            </a:r>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1745224749"/>
              </p:ext>
            </p:extLst>
          </p:nvPr>
        </p:nvGraphicFramePr>
        <p:xfrm>
          <a:off x="222148" y="244131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49174" y="4374638"/>
            <a:ext cx="4930524" cy="2246769"/>
          </a:xfrm>
          <a:prstGeom prst="rect">
            <a:avLst/>
          </a:prstGeom>
          <a:noFill/>
        </p:spPr>
        <p:txBody>
          <a:bodyPr wrap="square" rtlCol="0">
            <a:spAutoFit/>
          </a:bodyPr>
          <a:lstStyle/>
          <a:p>
            <a:pPr>
              <a:spcBef>
                <a:spcPts val="600"/>
              </a:spcBef>
            </a:pPr>
            <a:r>
              <a:rPr lang="en" sz="2000" b="1" dirty="0"/>
              <a:t>Церковная дисциплина (независимо от тяжести греха) всегда должна преследовать искупительную цель. Ошибка человека должна быть ясно указана, чтобы он мог её осознать, покаяться и «спастись в день Господа Иисуса» (1 Кор. 5:5).</a:t>
            </a:r>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a:extLst>
              <a:ext uri="{28A0092B-C50C-407E-A947-70E740481C1C}">
                <a14:useLocalDpi xmlns:a14="http://schemas.microsoft.com/office/drawing/2010/main" val="0"/>
              </a:ext>
            </a:extLst>
          </a:blip>
          <a:srcRect l="29661" t="-496" r="3622" b="496"/>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en" sz="4400" b="1" spc="50" dirty="0">
                <a:ln w="15875">
                  <a:solidFill>
                    <a:schemeClr val="accent1">
                      <a:lumMod val="75000"/>
                    </a:schemeClr>
                  </a:solidFill>
                </a:ln>
                <a:solidFill>
                  <a:srgbClr val="A5CA04"/>
                </a:solidFill>
                <a:effectLst>
                  <a:innerShdw blurRad="63500" dist="50800" dir="13500000">
                    <a:srgbClr val="000000">
                      <a:alpha val="84000"/>
                    </a:srgbClr>
                  </a:innerShdw>
                </a:effectLst>
              </a:rPr>
              <a:t>РЕШЕНИЕ ВНУТРЕННИХ ПРОБЛЕМ</a:t>
            </a:r>
          </a:p>
        </p:txBody>
      </p:sp>
      <p:sp>
        <p:nvSpPr>
          <p:cNvPr id="5" name="CuadroTexto 4">
            <a:extLst>
              <a:ext uri="{FF2B5EF4-FFF2-40B4-BE49-F238E27FC236}">
                <a16:creationId xmlns:a16="http://schemas.microsoft.com/office/drawing/2014/main" id="{5F46C707-6B5F-6B56-B2E9-17D1EB249099}"/>
              </a:ext>
            </a:extLst>
          </p:cNvPr>
          <p:cNvSpPr txBox="1"/>
          <p:nvPr/>
        </p:nvSpPr>
        <p:spPr>
          <a:xfrm>
            <a:off x="757237" y="598223"/>
            <a:ext cx="106775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en-US" b="1" dirty="0">
                <a:solidFill>
                  <a:schemeClr val="accent4">
                    <a:lumMod val="50000"/>
                  </a:schemeClr>
                </a:solidFill>
                <a:latin typeface="Comic Sans MS" panose="030F0702030302020204" pitchFamily="66" charset="0"/>
              </a:rPr>
              <a:t>Если у кого-то из вас есть спор с другим, разве вы осмеливаетесь обращаться за судом к неверующим, а не к народу Господню</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(1 Коринфянам 6:1)</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829176" y="1340729"/>
            <a:ext cx="7271088" cy="1631216"/>
          </a:xfrm>
          <a:prstGeom prst="rect">
            <a:avLst/>
          </a:prstGeom>
          <a:noFill/>
        </p:spPr>
        <p:txBody>
          <a:bodyPr wrap="square" rtlCol="0">
            <a:spAutoFit/>
          </a:bodyPr>
          <a:lstStyle/>
          <a:p>
            <a:pPr>
              <a:spcBef>
                <a:spcPts val="600"/>
              </a:spcBef>
            </a:pPr>
            <a:r>
              <a:rPr lang="en" sz="2000" b="1" dirty="0"/>
              <a:t>Объяснив, как следует решать вопросы, связанные с грехом внутри церкви, Павел упрекает их за то, что они не следуют правильным наставлениям и передают споры между верующими на рассмотрение светских судов (1 Кор 6:1–6). Но Павел идет дальше и затрагивает самую суть проблемы.</a:t>
            </a:r>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0224" y="1436488"/>
            <a:ext cx="4582277" cy="280417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47726" y="4142792"/>
            <a:ext cx="4382349" cy="2506414"/>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523124" y="4333000"/>
            <a:ext cx="6839702" cy="707886"/>
          </a:xfrm>
          <a:prstGeom prst="rect">
            <a:avLst/>
          </a:prstGeom>
          <a:noFill/>
        </p:spPr>
        <p:txBody>
          <a:bodyPr wrap="square">
            <a:spAutoFit/>
          </a:bodyPr>
          <a:lstStyle/>
          <a:p>
            <a:pPr>
              <a:spcBef>
                <a:spcPts val="600"/>
              </a:spcBef>
            </a:pPr>
            <a:r>
              <a:rPr lang="en" sz="2000" b="1" dirty="0"/>
              <a:t>Во-вторых, братья должны быть готовы простить обиду (1 Кор. 6:7б).</a:t>
            </a:r>
          </a:p>
        </p:txBody>
      </p:sp>
      <p:sp>
        <p:nvSpPr>
          <p:cNvPr id="7" name="CuadroTexto 6">
            <a:extLst>
              <a:ext uri="{FF2B5EF4-FFF2-40B4-BE49-F238E27FC236}">
                <a16:creationId xmlns:a16="http://schemas.microsoft.com/office/drawing/2014/main" id="{22E020F3-A69B-8010-52A8-7FB4B138C366}"/>
              </a:ext>
            </a:extLst>
          </p:cNvPr>
          <p:cNvSpPr txBox="1"/>
          <p:nvPr/>
        </p:nvSpPr>
        <p:spPr>
          <a:xfrm>
            <a:off x="5191126" y="3139104"/>
            <a:ext cx="7000873" cy="969496"/>
          </a:xfrm>
          <a:prstGeom prst="rect">
            <a:avLst/>
          </a:prstGeom>
          <a:noFill/>
        </p:spPr>
        <p:txBody>
          <a:bodyPr wrap="square">
            <a:spAutoFit/>
          </a:bodyPr>
          <a:lstStyle/>
          <a:p>
            <a:pPr>
              <a:spcBef>
                <a:spcPts val="600"/>
              </a:spcBef>
            </a:pPr>
            <a:r>
              <a:rPr lang="en" sz="1900" b="1" dirty="0"/>
              <a:t>Во-первых, между членами церкви не должно быть разногласий (1 Кор. 6:7а) и, конечно же, члены церкви не должны обижать или обманывать друг </a:t>
            </a:r>
            <a:r>
              <a:rPr lang="ru-RU" sz="1900" b="1" dirty="0"/>
              <a:t>друга</a:t>
            </a:r>
            <a:r>
              <a:rPr lang="en" sz="1900" b="1" dirty="0"/>
              <a:t> (1 Кор. 6:8).</a:t>
            </a:r>
          </a:p>
        </p:txBody>
      </p:sp>
      <p:sp>
        <p:nvSpPr>
          <p:cNvPr id="11" name="CuadroTexto 10">
            <a:extLst>
              <a:ext uri="{FF2B5EF4-FFF2-40B4-BE49-F238E27FC236}">
                <a16:creationId xmlns:a16="http://schemas.microsoft.com/office/drawing/2014/main" id="{6148304D-035B-41EA-2ED0-618C1960B8A3}"/>
              </a:ext>
            </a:extLst>
          </p:cNvPr>
          <p:cNvSpPr txBox="1"/>
          <p:nvPr/>
        </p:nvSpPr>
        <p:spPr>
          <a:xfrm>
            <a:off x="161925" y="5817134"/>
            <a:ext cx="7368241" cy="707886"/>
          </a:xfrm>
          <a:prstGeom prst="rect">
            <a:avLst/>
          </a:prstGeom>
          <a:noFill/>
        </p:spPr>
        <p:txBody>
          <a:bodyPr wrap="square">
            <a:spAutoFit/>
          </a:bodyPr>
          <a:lstStyle/>
          <a:p>
            <a:pPr>
              <a:spcBef>
                <a:spcPts val="600"/>
              </a:spcBef>
            </a:pPr>
            <a:r>
              <a:rPr lang="en" sz="2000" b="1" dirty="0"/>
              <a:t>Если только речь не идет об уголовном деле (Рим. 13:1-5), внутренние проблемы церкви должны решаться внутри церкви.</a:t>
            </a:r>
          </a:p>
        </p:txBody>
      </p:sp>
      <p:sp>
        <p:nvSpPr>
          <p:cNvPr id="13" name="CuadroTexto 12">
            <a:extLst>
              <a:ext uri="{FF2B5EF4-FFF2-40B4-BE49-F238E27FC236}">
                <a16:creationId xmlns:a16="http://schemas.microsoft.com/office/drawing/2014/main" id="{52DF5DD4-C39F-63F3-367E-FC0BEB71AED5}"/>
              </a:ext>
            </a:extLst>
          </p:cNvPr>
          <p:cNvSpPr txBox="1"/>
          <p:nvPr/>
        </p:nvSpPr>
        <p:spPr>
          <a:xfrm>
            <a:off x="523124" y="4931680"/>
            <a:ext cx="6839702" cy="707886"/>
          </a:xfrm>
          <a:prstGeom prst="rect">
            <a:avLst/>
          </a:prstGeom>
          <a:noFill/>
        </p:spPr>
        <p:txBody>
          <a:bodyPr wrap="square">
            <a:spAutoFit/>
          </a:bodyPr>
          <a:lstStyle/>
          <a:p>
            <a:pPr>
              <a:spcBef>
                <a:spcPts val="600"/>
              </a:spcBef>
            </a:pPr>
            <a:r>
              <a:rPr lang="en" sz="2000" b="1" dirty="0"/>
              <a:t>В-третьих, если между членами нет согласия, церковь должна вынести решение или выступить посредником между ними (1 Кор. 6:2).</a:t>
            </a:r>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0051" y="3191882"/>
            <a:ext cx="322166" cy="28267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598" y="4397757"/>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98" y="5013087"/>
            <a:ext cx="322166" cy="28267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238023" y="814176"/>
            <a:ext cx="10870163" cy="4893647"/>
          </a:xfrm>
          <a:prstGeom prst="rect">
            <a:avLst/>
          </a:prstGeom>
          <a:noFill/>
        </p:spPr>
        <p:txBody>
          <a:bodyPr wrap="square">
            <a:spAutoFit/>
          </a:bodyPr>
          <a:lstStyle/>
          <a:p>
            <a:pPr>
              <a:spcBef>
                <a:spcPts val="600"/>
              </a:spcBef>
            </a:pPr>
            <a:r>
              <a:rPr lang="en-US" sz="2400" b="1" dirty="0">
                <a:latin typeface="Constantia" panose="02030602050306030303" pitchFamily="18" charset="0"/>
              </a:rPr>
              <a:t>«Наша задача — осознать свои особые недостатки и грехи, которые приводят к тьме и духовной слабости и погасили нашу первую любовь. Неужели это мирское мышление? Неужели это эгоизм? Неужели это стремление к самоуважению? Неужели это стремление быть первым? Неужели это грех чувственности, который проявляется с особой силой? Неужели это грех николаитов, превращающих Божью благодать в разврат? Неужели это неправильное использование и злоупотребление великим светом, возможностями и привилегиями, хвастливые заявления о мудрости и религиозных знаниях при том, что жизнь и характер противоречивы и безнравственны? Что бы это ни было, что вы лелеяли и взращивали до тех пор, пока оно не стало сильным и всепоглощающим, приложите решительные усилия, чтобы победить это, иначе вы будете потеряны</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619543F-0133-37A9-5C45-80AB5F3B408F}"/>
              </a:ext>
            </a:extLst>
          </p:cNvPr>
          <p:cNvSpPr txBox="1"/>
          <p:nvPr/>
        </p:nvSpPr>
        <p:spPr>
          <a:xfrm>
            <a:off x="7848173" y="5707823"/>
            <a:ext cx="4260013" cy="338554"/>
          </a:xfrm>
          <a:prstGeom prst="rect">
            <a:avLst/>
          </a:prstGeom>
          <a:noFill/>
        </p:spPr>
        <p:txBody>
          <a:bodyPr wrap="none" rtlCol="0">
            <a:spAutoFit/>
          </a:bodyPr>
          <a:lstStyle/>
          <a:p>
            <a:pPr algn="r"/>
            <a:r>
              <a:rPr lang="en" sz="1600" b="1" dirty="0"/>
              <a:t>Э. Г. Уайт (</a:t>
            </a:r>
            <a:r>
              <a:rPr lang="en-US" sz="1600" b="1" dirty="0"/>
              <a:t>«Вы получите силу», 18 декабря</a:t>
            </a:r>
            <a:r>
              <a:rPr lang="en" sz="1600" b="1" dirty="0"/>
              <a:t>)</a:t>
            </a: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333375" y="-104775"/>
            <a:ext cx="7658100" cy="6576480"/>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a:lnSpc>
                <a:spcPts val="17500"/>
              </a:lnSpc>
            </a:pPr>
            <a:r>
              <a:rPr lang="en" dirty="0">
                <a:pattFill prst="narHorz">
                  <a:fgClr>
                    <a:srgbClr val="FFFF00"/>
                  </a:fgClr>
                  <a:bgClr>
                    <a:schemeClr val="accent6">
                      <a:lumMod val="20000"/>
                      <a:lumOff val="80000"/>
                    </a:schemeClr>
                  </a:bgClr>
                </a:pattFill>
                <a:effectLst>
                  <a:innerShdw blurRad="177800">
                    <a:schemeClr val="accent6">
                      <a:lumMod val="50000"/>
                    </a:schemeClr>
                  </a:innerShdw>
                </a:effectLst>
              </a:rPr>
              <a:t>КАК ИЗБЕЖАТЬ ГРЕХА В ЦЕРКВИ</a:t>
            </a: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4="http://schemas.microsoft.com/office/drawing/2010/main" xmlns:a16="http://schemas.microsoft.com/office/drawing/2014/main">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640</TotalTime>
  <Words>1291</Words>
  <Application>Microsoft Office PowerPoint</Application>
  <PresentationFormat>Panorámica</PresentationFormat>
  <Paragraphs>54</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Aptos Display</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docId:57FCC482321CA5F58F09F05E9D7424F1</cp:keywords>
  <cp:lastModifiedBy>Isabel Laveda</cp:lastModifiedBy>
  <cp:revision>99</cp:revision>
  <dcterms:created xsi:type="dcterms:W3CDTF">2026-06-19T16:27:56Z</dcterms:created>
  <dcterms:modified xsi:type="dcterms:W3CDTF">2026-07-12T06:57:09Z</dcterms:modified>
</cp:coreProperties>
</file>