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дары Павел приводит в качестве примеров среди множества других существующих даров? (1 Кор. 12:8–10; Рим. 12:6–8; Еф. 4:11–12)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Слово мудрости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Слово </a:t>
          </a:r>
          <a:r>
            <a:rPr lang="es-ES" sz="2000" b="1" dirty="0" err="1"/>
            <a:t>знания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Вера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Здоровье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Совершение чудес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Пророчество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Распознавание духов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Говорение на языках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n" sz="2000" b="1" dirty="0"/>
            <a:t>Толкование языков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Римлянам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Служение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Преподавание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Наставление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Щедрость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Лидерство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Милосердие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Ефесянам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Апостольство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Евангелизация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n" sz="2000" b="1" dirty="0"/>
            <a:t>Пасторское служение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Коринфянам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терпелив</a:t>
          </a:r>
          <a:r>
            <a:rPr lang="ru-RU" sz="2000" b="1" dirty="0"/>
            <a:t>а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 добр</a:t>
          </a:r>
          <a:r>
            <a:rPr lang="ru-RU" sz="2000" b="1" dirty="0"/>
            <a:t>а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завидует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хвастлив</a:t>
          </a:r>
          <a:r>
            <a:rPr lang="ru-RU" sz="2000" b="1" dirty="0"/>
            <a:t>а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гордится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груб</a:t>
          </a:r>
          <a:r>
            <a:rPr lang="ru-RU" sz="2000" b="1" dirty="0" err="1"/>
            <a:t>ит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эгоистична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вспыльчив</a:t>
          </a:r>
          <a:r>
            <a:rPr lang="ru-RU" sz="2000" b="1" dirty="0"/>
            <a:t>а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держит зла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не радуется злу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радуется истине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всё прощает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верит во всё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/>
            <a:t>Все ждет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всё переносит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 custLinFactNeighborX="624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 custLinFactNeighborX="624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 custLinFactNeighborX="624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 custLinFactNeighborX="624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 custLinFactNeighborX="624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 custLinFactNeighborX="624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 custLinFactNeighborX="624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Предсказанные будущие события — если они не носят условный характер — обязательно должны свершиться (Втор. 18:22;</a:t>
          </a:r>
          <a:b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Иер 28:8-9; Иона 4:2)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Его пророчество должно соответствовать пророчествам прежних пророков </a:t>
          </a:r>
          <a:b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(Втор. 13:1-3; Ис. 8:20)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должен свидетельствовать о воплощении Иисуса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Иоанна 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Его жизнь должна соответствовать проповедуемому им библейскому посланию </a:t>
          </a:r>
          <a:b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(Мф. 7:15-20)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Какие дары Павел приводит в качестве примеров среди множества других существующих даров? (1 Кор. 12:8–10; Рим. 12:6–8; Еф. 4:11–12)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Коринфянам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Слово мудрости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Слово </a:t>
          </a:r>
          <a:r>
            <a:rPr lang="es-ES" sz="2000" b="1" kern="1200" dirty="0" err="1"/>
            <a:t>знания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Вера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Здоровье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Совершение чудес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Пророчество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Распознавание духов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Говорение на языках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n" sz="2000" b="1" kern="1200" dirty="0"/>
            <a:t>Толкование языков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Римлянам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Служение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Преподавание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Наставление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Щедрость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Лидерство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Милосердие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Ефесянам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Апостольство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Евангелизация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Пасторское служение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Что делает любовь</a:t>
          </a: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309856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9856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72706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терпелив</a:t>
          </a:r>
          <a:r>
            <a:rPr lang="ru-RU" sz="2000" b="1" kern="1200" dirty="0"/>
            <a:t>а</a:t>
          </a:r>
          <a:endParaRPr lang="en" sz="2000" b="1" kern="1200" dirty="0"/>
        </a:p>
      </dsp:txBody>
      <dsp:txXfrm>
        <a:off x="587612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309856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9856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72706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 добр</a:t>
          </a:r>
          <a:r>
            <a:rPr lang="ru-RU" sz="2000" b="1" kern="1200" dirty="0"/>
            <a:t>а</a:t>
          </a:r>
          <a:endParaRPr lang="en" sz="2000" b="1" kern="1200" dirty="0"/>
        </a:p>
      </dsp:txBody>
      <dsp:txXfrm>
        <a:off x="587612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309856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9856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72706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радуется истине</a:t>
          </a:r>
        </a:p>
      </dsp:txBody>
      <dsp:txXfrm>
        <a:off x="587612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309856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9856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72706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всё прощает</a:t>
          </a:r>
        </a:p>
      </dsp:txBody>
      <dsp:txXfrm>
        <a:off x="587612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309856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9856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72706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верит во всё</a:t>
          </a:r>
          <a:endParaRPr lang="es-ES" sz="2000" b="1" kern="1200" dirty="0"/>
        </a:p>
      </dsp:txBody>
      <dsp:txXfrm>
        <a:off x="587612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309856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9856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72706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/>
            <a:t>Все ждет</a:t>
          </a:r>
          <a:endParaRPr lang="es-ES" sz="2000" b="1" kern="1200" dirty="0"/>
        </a:p>
      </dsp:txBody>
      <dsp:txXfrm>
        <a:off x="587612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309856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9856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72706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всё переносит</a:t>
          </a:r>
          <a:endParaRPr lang="es-ES" sz="2000" b="1" kern="1200" dirty="0"/>
        </a:p>
      </dsp:txBody>
      <dsp:txXfrm>
        <a:off x="587612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Чего любовь НЕ делает</a:t>
          </a: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завидует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хвастлив</a:t>
          </a:r>
          <a:r>
            <a:rPr lang="ru-RU" sz="2000" b="1" kern="1200" dirty="0"/>
            <a:t>а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гордится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груб</a:t>
          </a:r>
          <a:r>
            <a:rPr lang="ru-RU" sz="2000" b="1" kern="1200" dirty="0" err="1"/>
            <a:t>ит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эгоистична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вспыльчив</a:t>
          </a:r>
          <a:r>
            <a:rPr lang="ru-RU" sz="2000" b="1" kern="1200" dirty="0"/>
            <a:t>а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держит зла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не радуется злу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Предсказанные будущие события — если они не носят условный характер — обязательно должны свершиться (Втор. 18:22;</a:t>
          </a:r>
          <a:b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Иер 28:8-9; Иона 4:2)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Его пророчество должно соответствовать пророчествам прежних пророков </a:t>
          </a:r>
          <a:b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(Втор. 13:1-3; Ис. 8:20)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 должен свидетельствовать о воплощении Иисуса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Иоанна 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Его жизнь должна соответствовать проповедуемому им библейскому посланию </a:t>
          </a:r>
          <a:b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(Мф. 7:15-20)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ДУХОВНЫЕ ДАРЫ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6 на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ОСОБЫЕ ДАР</a:t>
            </a:r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Ы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 xmlns:a14="http://schemas.microsoft.com/office/drawing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 ЯЗЫКОВ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«Поэтому говорящий на языках должен молиться о том, чтобы он мог истолковать то, что 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говорит»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</a:t>
            </a:r>
            <a:r>
              <a:rPr lang="ru-RU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То, что Павел уделяет особое внимание дару языков и его правильному использованию, подразумевает, что члены коринфской церкви злоупотребляли этим даром, вызывая беспорядок и смятение во время общественного богослужения (1 Кор. 14:23).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На самом деле это стремление касается всех даров (1 Кор. 14:1). Павел уже ясно указал: </a:t>
            </a:r>
            <a:r>
              <a:rPr lang="en-US" sz="2000" b="1" dirty="0"/>
              <a:t>«Каждому же дается проявление Духа на общее </a:t>
            </a:r>
            <a:r>
              <a:rPr lang="en" sz="2000" b="1" dirty="0"/>
              <a:t>благо» (1 Кор. 12:7</a:t>
            </a:r>
            <a:r>
              <a:rPr lang="en" sz="1600" b="1" dirty="0"/>
              <a:t>)</a:t>
            </a:r>
            <a:r>
              <a:rPr lang="en" sz="2000" b="1" dirty="0"/>
              <a:t>. Поэтому не все получают одинаковые дары.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0" y="3452272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Желание Павла, чтобы все говорили на языках, было неверно истолковано теми, кто считает, что мы все должны обладать этим даром (1 Кор. 14:5).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624673"/>
            <a:ext cx="76009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Когда этот язык неизвестен слушателю, он нуждается в толковании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(Деян. 2:8; 1 Кор. 14:2, 13–14, 27–28).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 ПРОРОЧЕСТВА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«А пророчествующий говорит людям для их укрепления, ободрения и 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утешения»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Коринфянам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990031"/>
            <a:ext cx="4721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Мы не должны сводить дар пророчества только к предсказанию будущих событий. Главное назначение дара пророчества — назидание, увещевание и утешение (1 Кор. 14:3).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916145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57433"/>
            <a:ext cx="435618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выделяет этот дар среди прочих (1 Кор. 14:1, 4, 22–25). Но он также призывает использовать его правильно, чтобы не сеять смятения: «но пусть всё совершается прилично и с порядком» (1 Кор. 14:40; см. 1 Кор. 14:29–33).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Будучи характерным даром церкви остатка, он нашел своё особое проявление в жизни и труде Эллен Г. Уайт (Откр. 12:17; 19:10). Но как мы можем распознать истинного пророка?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586768"/>
            <a:ext cx="1095375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«Во всех замыслах Господа нет ничего прекраснее, чем Его план даровать мужчинам и женщинам разнообразные дары. Церковь — это Его сад, украшенный множеством деревьев, растений и цветов. Он не ожидает, что иссоп достигнет размеров кедра, а олива — высоты величественной пальмы. Многие получили лишь ограниченное религиозное и интеллектуальное образование, но у Бога есть дело для этой категории людей, если они будут трудиться со смирением, уповая на </a:t>
            </a:r>
            <a:r>
              <a:rPr lang="en" sz="2400" b="1" dirty="0">
                <a:latin typeface="Constantia" panose="02030602050306030303" pitchFamily="18" charset="0"/>
              </a:rPr>
              <a:t>Него…»</a:t>
            </a:r>
          </a:p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Разным людям даруются разные дары, чтобы труженики ощущали свою взаимную необходимость. Бог дарует эти дары, и они используются на Его служении не для того, чтобы прославлять обладателя, не для того, чтобы возвышать человека, а для того, чтобы возвышать Искупителя мира. </a:t>
            </a:r>
            <a:r>
              <a:rPr lang="en-US" sz="2400" b="1" dirty="0" err="1">
                <a:latin typeface="Constantia" panose="02030602050306030303" pitchFamily="18" charset="0"/>
              </a:rPr>
              <a:t>Они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должны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использоваться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на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благо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всего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человечества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представляя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истину</a:t>
            </a:r>
            <a:r>
              <a:rPr lang="en-US" sz="2400" b="1" dirty="0">
                <a:latin typeface="Constantia" panose="02030602050306030303" pitchFamily="18" charset="0"/>
              </a:rPr>
              <a:t>, а </a:t>
            </a:r>
            <a:r>
              <a:rPr lang="en-US" sz="2400" b="1" dirty="0" err="1">
                <a:latin typeface="Constantia" panose="02030602050306030303" pitchFamily="18" charset="0"/>
              </a:rPr>
              <a:t>не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свидетельствуя</a:t>
            </a:r>
            <a:r>
              <a:rPr lang="en-US" sz="2400" b="1" dirty="0">
                <a:latin typeface="Constantia" panose="02030602050306030303" pitchFamily="18" charset="0"/>
              </a:rPr>
              <a:t> о </a:t>
            </a:r>
            <a:r>
              <a:rPr lang="en-US" sz="2400" b="1" dirty="0" err="1">
                <a:latin typeface="Constantia" panose="02030602050306030303" pitchFamily="18" charset="0"/>
              </a:rPr>
              <a:t>лжи</a:t>
            </a:r>
            <a:r>
              <a:rPr lang="en" sz="24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84834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Э. Г. Уайт («Вы получите силу», 1 июля)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«Стремитесь к любви и усердно стремитесь к духовным дарам, особенно к дару пророчества»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Коринфянам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Духовные дары: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Множество даров, один Даритель.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Множество членов, одно тело.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Объединяющий элемент: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Превосходство любви.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Особые дары: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Дар языков.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Дар пророчества.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603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Очевидно, что церковь в Коринфе была разделена по различным вопросам. Они расходились во мнениях о проповедниках; о том, как питаться; о том, вступать ли в брак или оставаться холостыми; и о том, какой из духовных даров следует почитать больше всего.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603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Какой дар лучший? Ни один! Почему?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60321" y="1870534"/>
            <a:ext cx="68078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Решив первоначальные проблемы, Павел показывает, как духовные дары превращаются из источника проблем в средство единства (1 Кор. 12–14).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ДУХОВНЫЕ ДАРЫ</a:t>
            </a: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МНОЖЕСТВО ДАРОВ, ОДИН ДАРИТЕЛЬ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Различны дары, но один и тот же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Дух»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Коринфянам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06426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Кто дарует духовные дары? (1 Кор.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31378"/>
              </p:ext>
            </p:extLst>
          </p:nvPr>
        </p:nvGraphicFramePr>
        <p:xfrm>
          <a:off x="114299" y="1447026"/>
          <a:ext cx="9953623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77182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307333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8709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814256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10176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 dirty="0" err="1"/>
                        <a:t>разнообразие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даров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n" sz="2000" b="1" dirty="0"/>
                        <a:t>Но один и тот же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Дух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служения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Господь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Кор. 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 dirty="0" err="1"/>
                        <a:t>действия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1" dirty="0"/>
                        <a:t>Бог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Чтобы помочь нам понять взаимосвязь между духовными дарами и их Дарителем, Павел использует три термина для их обозначения, подчеркивая их разнообразие: дары; служения; и проявления.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304084" y="2197098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258905" y="2920799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</a:rPr>
              <a:t>Духовные дары</a:t>
            </a: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870904" y="1805033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8195970" y="2829205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Даритель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Но Бог не дарует дары так, как это делали греко-римские «боги» (1 Кор. 12:2). Здесь нет экстаза, нет и иерархического отбора получателей даров (таких, как, например, жрицы).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Однако Даритель един: [Святой] Дух; Господь [Иисус]; и Бог                         [Отец]. То есть: Божество, действующее в единстве (Ин. 14:16).</a:t>
            </a: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Почему Бог дарует разные дары разным людям? (1 Кор. 12:7)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0349896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МНОЖЕСТВО ДАРОВ, ОДИН ДАРИТЕЛЬ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Но дары разные, а Дух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один»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Кор.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Духовные дары используются «на благо» Церкви. Только Бог знает, какие люди могут использовать тот или иной дар для достижения этой цели.</a:t>
            </a: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 xmlns:asvg="http://schemas.microsoft.com/office/drawing/2016/SVG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МНОЖЕСТВО ЧЛЕНОВ, ОДНО ТЕЛО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«Как тело, будучи единым, имеет много членов, но все его многочисленные члены составляют одно </a:t>
            </a:r>
            <a:r>
              <a:rPr lang="en-U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тело</a:t>
            </a:r>
            <a:r>
              <a:rPr 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так и со 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Христом»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Коринфянам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Бог един, но каждая Личность Божества имеет свою функцию. Точно так же и Церковь едина, но каждая её составляющая имеет свою функцию как часть Тела Христова на Земле (1 Кор. 12:12–13).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56732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Это означает, что каждый нужен; что никто не выше другого; что каждый должен заботиться о благополучии других; и что каждый должен трудиться ради единства Церкви (1 Кор. 12:15-27).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6521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использует аналогию человеческого тела с Церковью, чтобы подчеркнуть единство в разнообразии. Глаз обладает «даром» зрения, а ухо — нет. Однако они дополняют друг друга, работая вместе. Точно так же в Церкви каждый человек выполняет свою работу в соответствии с полученными дарами (1 Коринфянам 12:28–30).</a:t>
            </a: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ОБЪЕДИНЯЮЩИЙ ЭЛЕМЕНТ</a:t>
            </a: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a16="http://schemas.microsoft.com/office/drawing/2014/main" xmlns:a14="http://schemas.microsoft.com/office/drawing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595246"/>
              </p:ext>
            </p:extLst>
          </p:nvPr>
        </p:nvGraphicFramePr>
        <p:xfrm>
          <a:off x="626237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ПРЕВОСХОДСТВО ЛЮБВИ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«Стремитесь же к лучшим дарам. А я покажу вам путь еще более 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совершенный»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Кор. 12:31).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73838" y="1487319"/>
            <a:ext cx="3448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Любовь — это не дар, а </a:t>
            </a:r>
            <a:r>
              <a:rPr lang="es-ES" sz="2000" b="1" dirty="0" err="1"/>
              <a:t>«путь, превосходящий </a:t>
            </a:r>
            <a:r>
              <a:rPr lang="en" sz="2000" b="1" dirty="0"/>
              <a:t>все» (1 Коринфянам 12:31). Это плод Святого Духа в жизни верующего (Галатам 5:22). Духовные дары можно правильно использовать только через любовь.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" y="86828"/>
            <a:ext cx="2337754" cy="41781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-6669" y="4336306"/>
            <a:ext cx="68106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Дар языков без любви — это «звучащий гонг или звенящий цимбал». Дар пророчества, дар знания и дар веры без любви — ничто. Дар щедрости и дар мученичества без любви — бесполезны </a:t>
            </a:r>
            <a:br>
              <a:rPr lang="en" sz="2000" b="1" dirty="0"/>
            </a:br>
            <a:r>
              <a:rPr lang="en" sz="2000" b="1" dirty="0"/>
              <a:t>(1 Кор. 13:1-3).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-26670" y="5822392"/>
            <a:ext cx="6465091" cy="709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Коринфянам 13:4–7 даёт надёжное руководство по правильному поведению при использовании духовных даров:</a:t>
            </a: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2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1279</Words>
  <Application>Microsoft Office PowerPoint</Application>
  <PresentationFormat>Panorámica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Aptos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docId:A13C17B5D27B180AA0190109A1AD45B2</cp:keywords>
  <cp:lastModifiedBy>Sergio</cp:lastModifiedBy>
  <cp:revision>106</cp:revision>
  <dcterms:created xsi:type="dcterms:W3CDTF">2026-07-08T13:31:31Z</dcterms:created>
  <dcterms:modified xsi:type="dcterms:W3CDTF">2026-07-29T04:42:22Z</dcterms:modified>
</cp:coreProperties>
</file>