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7"/>
  </p:notesMasterIdLst>
  <p:sldIdLst>
    <p:sldId id="276" r:id="rId3"/>
    <p:sldId id="264" r:id="rId4"/>
    <p:sldId id="270" r:id="rId5"/>
    <p:sldId id="281" r:id="rId6"/>
    <p:sldId id="258" r:id="rId7"/>
    <p:sldId id="267" r:id="rId8"/>
    <p:sldId id="259" r:id="rId9"/>
    <p:sldId id="277" r:id="rId10"/>
    <p:sldId id="278" r:id="rId11"/>
    <p:sldId id="279" r:id="rId12"/>
    <p:sldId id="280" r:id="rId13"/>
    <p:sldId id="263" r:id="rId14"/>
    <p:sldId id="268" r:id="rId15"/>
    <p:sldId id="274" r:id="rId16"/>
  </p:sldIdLst>
  <p:sldSz cx="12192000" cy="6858000"/>
  <p:notesSz cx="6858000" cy="9144000"/>
  <p:embeddedFontLst>
    <p:embeddedFont>
      <p:font typeface="Comic Sans MS" panose="030F0702030302020204" pitchFamily="66" charset="0"/>
      <p:regular r:id="rId18"/>
      <p:bold r:id="rId19"/>
      <p:italic r:id="rId20"/>
      <p:boldItalic r:id="rId21"/>
    </p:embeddedFont>
    <p:embeddedFont>
      <p:font typeface="Constantia" panose="02030602050306030303" pitchFamily="18" charset="0"/>
      <p:regular r:id="rId22"/>
      <p:bold r:id="rId23"/>
      <p:italic r:id="rId24"/>
      <p:boldItalic r:id="rId25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ЛЮБВИ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Верховенство любви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Самый прекрасный путь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Характеристики любви</a:t>
          </a: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делает любовь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Чего любовь НЕ делает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Иисуса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Настойчивость любви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Величайшая из добродетелей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ЛЮБВИ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Верховенство любви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Самый прекрасный путь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Характеристики любви</a:t>
          </a: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делает любовь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Чего любовь НЕ делает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Иисуса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Настойчивость любви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Величайшая из добродетелей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X="11112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долго страдает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милосердие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радуется истине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600" b="1" noProof="0" dirty="0"/>
            <a:t>: обладать долготерпением, выдерживать, быть терпеливым</a:t>
          </a: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Проявляйте терпение и сносите ошибки других</a:t>
          </a:r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n" sz="1800" b="1" noProof="0" dirty="0"/>
            <a:t>: поступать благожелательно</a:t>
          </a: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Оно милосердно и сострадательно</a:t>
          </a: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выражать сочувствие, поздравлять</a:t>
          </a:r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Радуется вместе с теми, кто поддерживает истину</a:t>
          </a: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всё переносит</a:t>
          </a: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покрывать молчанием (терпеливо переносить)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noProof="0" dirty="0"/>
            <a:t>Скрывать и умалчивать о недостатках других, не раскрывая их</a:t>
          </a:r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верит во всё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иметь веру, доверять, верить</a:t>
          </a:r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Оно не осуждает, а скорее дает презумпцию невиновности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надеется на всё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 </a:t>
          </a:r>
          <a:r>
            <a:rPr lang="en" sz="1800" b="1" noProof="0" dirty="0"/>
            <a:t>ждать или надеяться</a:t>
          </a:r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Всегда ожидать, что произойдет что-то хорошее</a:t>
          </a: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всё переносит</a:t>
          </a: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600" b="1" noProof="0" dirty="0"/>
            <a:t>: сопротивляться, терпеть, проявлять стойкость, упорствовать</a:t>
          </a:r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Переносить лишения, испытания и гонения</a:t>
          </a: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завидует</a:t>
          </a: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испытывать </a:t>
          </a:r>
          <a:br>
            <a:rPr lang="en" sz="1800" b="1" noProof="0" dirty="0"/>
          </a:br>
          <a:r>
            <a:rPr lang="en" sz="1800" b="1" noProof="0" dirty="0"/>
            <a:t>жгучее чувство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noProof="0" dirty="0"/>
            <a:t>Оно не завидует тем, кто обладает другими дарами или добродетелями</a:t>
          </a: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выставляет себя напоказ</a:t>
          </a: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" sz="1800" b="1" noProof="0" dirty="0"/>
            <a:t>: хвастаться, выставлять себя напоказ</a:t>
          </a: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Оно не стремится к похвале со стороны других</a:t>
          </a:r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возгордится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раздуваться, становиться гордым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1" noProof="0" dirty="0"/>
            <a:t>Оно не имеет завышенного мнения о себе</a:t>
          </a:r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ведет себя грубо</a:t>
          </a: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вести себя неподобающе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Он не нарушает общественных и моральных норм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стремится к собственному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искать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Оно отказывается от своих прав ради блага других</a:t>
          </a: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поддается на провокации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n" sz="1600" b="1" noProof="0" dirty="0"/>
            <a:t>: обострять что-либо, чтобы раздражать, подстрекать или доводить до ярости</a:t>
          </a:r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Оно не вспыльчиво и не чрезмерно чувствительно</a:t>
          </a: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думает о зле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n" sz="1800" b="1" noProof="0" dirty="0"/>
            <a:t>: анализировать</a:t>
          </a: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Оно прощает и не придаёт значения нанесённым обидам</a:t>
          </a: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радуется неправде</a:t>
          </a: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600" b="1" noProof="0" dirty="0"/>
            <a:t>: быть весёлым, счастливым или чувствовать себя хорошо</a:t>
          </a:r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Оно не радуется ошибкам, но стремится их исправить</a:t>
          </a:r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Он терпел побои, оскорбления и презрение </a:t>
          </a:r>
          <a:br>
            <a:rPr lang="en" sz="2000" b="1" noProof="0" dirty="0"/>
          </a:br>
          <a:r>
            <a:rPr lang="en" sz="2000" b="1" noProof="0" dirty="0"/>
            <a:t>(Мф.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милосерден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Он заботился о каждом, кто страдал</a:t>
          </a:r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долготерпелив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радуется истине</a:t>
          </a: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Он учил истине ясно и убедительно</a:t>
          </a: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всё переносит</a:t>
          </a: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Он не осудил грешницу и даровал ей прощение                    (Иоанна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верит во всё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Он доверился искренности Закхея </a:t>
          </a:r>
          <a:br>
            <a:rPr lang="en" sz="2000" b="1" noProof="0" dirty="0"/>
          </a:br>
          <a:r>
            <a:rPr lang="en" sz="2000" b="1" noProof="0" dirty="0"/>
            <a:t>(Лк.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надеется на всё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Он подготовил 12 человек к «невыполнимой» миссии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терпит всё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Он переносил голод, отвержение, боль и гонения</a:t>
          </a:r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Он никому не завидовал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не стремился к почестям и общался со скромными людьми</a:t>
          </a: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Он не выставляет себя напоказ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Хотя он и был Царем Вселенной, он не хвастался этим</a:t>
          </a: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600" b="1" noProof="0" dirty="0">
              <a:solidFill>
                <a:schemeClr val="tx1"/>
              </a:solidFill>
            </a:rPr>
            <a:t>Он не высокомерный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был готов выполнять самую скромную работу</a:t>
          </a: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Он не вел себя грубо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относился ко всем вежливо и с уважением</a:t>
          </a: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Он не искал своего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всегда исполнял волю Своего Отца                (Ин.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500" b="1" noProof="0" dirty="0">
              <a:solidFill>
                <a:schemeClr val="tx1"/>
              </a:solidFill>
            </a:rPr>
            <a:t>Его невозможно вывести из себя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Даже когда его били, он отвечал вежливо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(Ин.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Он не </a:t>
          </a:r>
          <a:r>
            <a:rPr lang="ru-RU" sz="2000" b="1" noProof="0" dirty="0">
              <a:solidFill>
                <a:schemeClr val="tx1"/>
              </a:solidFill>
            </a:rPr>
            <a:t>замышлял </a:t>
          </a:r>
          <a:r>
            <a:rPr lang="en" sz="2000" b="1" noProof="0" dirty="0">
              <a:solidFill>
                <a:schemeClr val="tx1"/>
              </a:solidFill>
            </a:rPr>
            <a:t>зл</a:t>
          </a:r>
          <a:r>
            <a:rPr lang="ru-RU" sz="2000" b="1" noProof="0" dirty="0">
              <a:solidFill>
                <a:schemeClr val="tx1"/>
              </a:solidFill>
            </a:rPr>
            <a:t>о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просил прощения для тех, кто    распял Его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(Лк.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Он не радуется неправде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сурово говорил с неправедными фарисеями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(Мф.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ЛЮБВИ</a:t>
          </a: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Верховенство любви</a:t>
          </a: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Самый прекрасный путь</a:t>
          </a: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Характеристики любви</a:t>
          </a: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делает любовь</a:t>
          </a: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Чего любовь НЕ делает</a:t>
          </a: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Иисуса</a:t>
          </a: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Настойчивость любви</a:t>
          </a: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Величайшая из добродетелей</a:t>
          </a: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5853" y="480"/>
          <a:ext cx="8341718" cy="466944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ЛЮБВИ</a:t>
          </a:r>
        </a:p>
      </dsp:txBody>
      <dsp:txXfrm>
        <a:off x="19529" y="14156"/>
        <a:ext cx="8314366" cy="439592"/>
      </dsp:txXfrm>
    </dsp:sp>
    <dsp:sp modelId="{ACDC36D2-6AC7-4F41-B88C-BCA24DEDB065}">
      <dsp:nvSpPr>
        <dsp:cNvPr id="0" name=""/>
        <dsp:cNvSpPr/>
      </dsp:nvSpPr>
      <dsp:spPr>
        <a:xfrm>
          <a:off x="13995" y="616351"/>
          <a:ext cx="2246026" cy="1055265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Верховенство любви</a:t>
          </a:r>
        </a:p>
      </dsp:txBody>
      <dsp:txXfrm>
        <a:off x="44903" y="647259"/>
        <a:ext cx="2184210" cy="993449"/>
      </dsp:txXfrm>
    </dsp:sp>
    <dsp:sp modelId="{0D2D9D5E-57A4-415D-9D5B-7D46004FD9EA}">
      <dsp:nvSpPr>
        <dsp:cNvPr id="0" name=""/>
        <dsp:cNvSpPr/>
      </dsp:nvSpPr>
      <dsp:spPr>
        <a:xfrm>
          <a:off x="420932" y="1820542"/>
          <a:ext cx="1432152" cy="149367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Самый прекрасный путь</a:t>
          </a:r>
        </a:p>
      </dsp:txBody>
      <dsp:txXfrm>
        <a:off x="462878" y="1862488"/>
        <a:ext cx="1348260" cy="1409783"/>
      </dsp:txXfrm>
    </dsp:sp>
    <dsp:sp modelId="{B5F7911F-4156-4B99-927E-8450E4249B0E}">
      <dsp:nvSpPr>
        <dsp:cNvPr id="0" name=""/>
        <dsp:cNvSpPr/>
      </dsp:nvSpPr>
      <dsp:spPr>
        <a:xfrm>
          <a:off x="2355675" y="616351"/>
          <a:ext cx="3642075" cy="1055265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Характеристики любви</a:t>
          </a:r>
        </a:p>
      </dsp:txBody>
      <dsp:txXfrm>
        <a:off x="2386583" y="647259"/>
        <a:ext cx="3580259" cy="993449"/>
      </dsp:txXfrm>
    </dsp:sp>
    <dsp:sp modelId="{6F889E49-F227-4759-BE46-C1BD1E885D40}">
      <dsp:nvSpPr>
        <dsp:cNvPr id="0" name=""/>
        <dsp:cNvSpPr/>
      </dsp:nvSpPr>
      <dsp:spPr>
        <a:xfrm>
          <a:off x="2362778" y="1820542"/>
          <a:ext cx="1135394" cy="149367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делает любовь</a:t>
          </a:r>
        </a:p>
      </dsp:txBody>
      <dsp:txXfrm>
        <a:off x="2396033" y="1853797"/>
        <a:ext cx="1068884" cy="1427165"/>
      </dsp:txXfrm>
    </dsp:sp>
    <dsp:sp modelId="{C93AE218-E267-4BE1-B67E-BD1DB0237802}">
      <dsp:nvSpPr>
        <dsp:cNvPr id="0" name=""/>
        <dsp:cNvSpPr/>
      </dsp:nvSpPr>
      <dsp:spPr>
        <a:xfrm>
          <a:off x="3545859" y="1820542"/>
          <a:ext cx="1135394" cy="149367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Чего любовь НЕ делает</a:t>
          </a:r>
        </a:p>
      </dsp:txBody>
      <dsp:txXfrm>
        <a:off x="3579114" y="1853797"/>
        <a:ext cx="1068884" cy="1427165"/>
      </dsp:txXfrm>
    </dsp:sp>
    <dsp:sp modelId="{A7847FB9-DBE9-4D4C-8E20-8EDC136D15AF}">
      <dsp:nvSpPr>
        <dsp:cNvPr id="0" name=""/>
        <dsp:cNvSpPr/>
      </dsp:nvSpPr>
      <dsp:spPr>
        <a:xfrm>
          <a:off x="4728940" y="1820542"/>
          <a:ext cx="1261707" cy="149367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Иисуса</a:t>
          </a:r>
        </a:p>
      </dsp:txBody>
      <dsp:txXfrm>
        <a:off x="4765894" y="1857496"/>
        <a:ext cx="1187799" cy="1419767"/>
      </dsp:txXfrm>
    </dsp:sp>
    <dsp:sp modelId="{517CB350-DD93-45DC-9943-411AA58E242F}">
      <dsp:nvSpPr>
        <dsp:cNvPr id="0" name=""/>
        <dsp:cNvSpPr/>
      </dsp:nvSpPr>
      <dsp:spPr>
        <a:xfrm>
          <a:off x="6093403" y="616351"/>
          <a:ext cx="2246026" cy="1055265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Настойчивость любви</a:t>
          </a:r>
        </a:p>
      </dsp:txBody>
      <dsp:txXfrm>
        <a:off x="6124311" y="647259"/>
        <a:ext cx="2184210" cy="993449"/>
      </dsp:txXfrm>
    </dsp:sp>
    <dsp:sp modelId="{4CBD7F29-7EBD-4A45-AB82-2083F6007082}">
      <dsp:nvSpPr>
        <dsp:cNvPr id="0" name=""/>
        <dsp:cNvSpPr/>
      </dsp:nvSpPr>
      <dsp:spPr>
        <a:xfrm>
          <a:off x="6500340" y="1820542"/>
          <a:ext cx="1432152" cy="149367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Величайшая из добродетелей</a:t>
          </a:r>
        </a:p>
      </dsp:txBody>
      <dsp:txXfrm>
        <a:off x="6542286" y="1862488"/>
        <a:ext cx="1348260" cy="14097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долго страдает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600" b="1" kern="1200" noProof="0" dirty="0"/>
            <a:t>: обладать долготерпением, выдерживать, быть терпеливым</a:t>
          </a: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Проявляйте терпение и сносите ошибки других</a:t>
          </a:r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милосердие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n" sz="1800" b="1" kern="1200" noProof="0" dirty="0"/>
            <a:t>: поступать благожелательно</a:t>
          </a: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Оно милосердно и сострадательно</a:t>
          </a:r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радуется истине</a:t>
          </a: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выражать сочувствие, поздравлять</a:t>
          </a:r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Радуется вместе с теми, кто поддерживает истину</a:t>
          </a:r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всё переносит</a:t>
          </a: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покрывать молчанием (терпеливо переносить)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/>
            <a:t>Скрывать и умалчивать о недостатках других, не раскрывая их</a:t>
          </a:r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верит во всё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иметь веру, доверять, верить</a:t>
          </a:r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Оно не осуждает, а скорее дает презумпцию невиновности</a:t>
          </a: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надеется на всё</a:t>
          </a: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 </a:t>
          </a:r>
          <a:r>
            <a:rPr lang="en" sz="1800" b="1" kern="1200" noProof="0" dirty="0"/>
            <a:t>ждать или надеяться</a:t>
          </a:r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Всегда ожидать, что произойдет что-то хорошее</a:t>
          </a:r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всё переносит</a:t>
          </a: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600" b="1" kern="1200" noProof="0" dirty="0"/>
            <a:t>: сопротивляться, терпеть, проявлять стойкость, упорствовать</a:t>
          </a:r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Переносить лишения, испытания и гонения</a:t>
          </a:r>
        </a:p>
      </dsp:txBody>
      <dsp:txXfrm>
        <a:off x="5421729" y="5123577"/>
        <a:ext cx="2538846" cy="7547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завидует</a:t>
          </a: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испытывать </a:t>
          </a:r>
          <a:br>
            <a:rPr lang="en" sz="1800" b="1" kern="1200" noProof="0" dirty="0"/>
          </a:br>
          <a:r>
            <a:rPr lang="en" sz="1800" b="1" kern="1200" noProof="0" dirty="0"/>
            <a:t>жгучее чувство</a:t>
          </a: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/>
            <a:t>Оно не завидует тем, кто обладает другими дарами или добродетелями</a:t>
          </a:r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выставляет себя напоказ</a:t>
          </a: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" sz="1800" b="1" kern="1200" noProof="0" dirty="0"/>
            <a:t>: хвастаться, выставлять себя напоказ</a:t>
          </a:r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Оно не стремится к похвале со стороны других</a:t>
          </a:r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возгордится</a:t>
          </a: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раздуваться, становиться гордым</a:t>
          </a: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1" kern="1200" noProof="0" dirty="0"/>
            <a:t>Оно не имеет завышенного мнения о себе</a:t>
          </a:r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ведет себя грубо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вести себя неподобающе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Он не нарушает общественных и моральных норм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стремится к собственному</a:t>
          </a: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искать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Оно отказывается от своих прав ради блага других</a:t>
          </a:r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поддается на провокации</a:t>
          </a: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n" sz="1600" b="1" kern="1200" noProof="0" dirty="0"/>
            <a:t>: обострять что-либо, чтобы раздражать, подстрекать или доводить до ярости</a:t>
          </a:r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Оно не вспыльчиво и не чрезмерно чувствительно</a:t>
          </a:r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думает о зле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n" sz="1800" b="1" kern="1200" noProof="0" dirty="0"/>
            <a:t>: анализировать</a:t>
          </a: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Оно прощает и не придаёт значения нанесённым обидам</a:t>
          </a:r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радуется неправде</a:t>
          </a: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600" b="1" kern="1200" noProof="0" dirty="0"/>
            <a:t>: быть весёлым, счастливым или чувствовать себя хорошо</a:t>
          </a:r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Оно не радуется ошибкам, но стремится их исправить</a:t>
          </a:r>
        </a:p>
      </dsp:txBody>
      <dsp:txXfrm>
        <a:off x="5377607" y="6012709"/>
        <a:ext cx="2707635" cy="7559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Он терпел побои, оскорбления и презрение </a:t>
          </a:r>
          <a:br>
            <a:rPr lang="en" sz="2000" b="1" kern="1200" noProof="0" dirty="0"/>
          </a:br>
          <a:r>
            <a:rPr lang="en" sz="2000" b="1" kern="1200" noProof="0" dirty="0"/>
            <a:t>(Мф.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долготерпелив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Он заботился о каждом, кто страдал</a:t>
          </a:r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милосерден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Он учил истине ясно и убедительно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радуется истине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Он не осудил грешницу и даровал ей прощение                    (Иоанна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всё переносит</a:t>
          </a: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Он доверился искренности Закхея </a:t>
          </a:r>
          <a:br>
            <a:rPr lang="en" sz="2000" b="1" kern="1200" noProof="0" dirty="0"/>
          </a:br>
          <a:r>
            <a:rPr lang="en" sz="2000" b="1" kern="1200" noProof="0" dirty="0"/>
            <a:t>(Лк.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верит во всё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Он подготовил 12 человек к «невыполнимой» миссии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надеется на всё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Он переносил голод, отвержение, боль и гонения</a:t>
          </a:r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терпит всё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не стремился к почестям и общался со скромными людьми</a:t>
          </a: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Он никому не завидовал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Хотя он и был Царем Вселенной, он не хвастался этим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Он не выставляет себя напоказ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был готов выполнять самую скромную работу</a:t>
          </a: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solidFill>
                <a:schemeClr val="tx1"/>
              </a:solidFill>
            </a:rPr>
            <a:t>Он не высокомерный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относился ко всем вежливо и с уважением</a:t>
          </a: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Он не вел себя грубо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всегда исполнял волю Своего Отца                (Ин.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Он не искал своего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Даже когда его били, он отвечал вежливо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(Ин.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500" b="1" kern="1200" noProof="0" dirty="0">
              <a:solidFill>
                <a:schemeClr val="tx1"/>
              </a:solidFill>
            </a:rPr>
            <a:t>Его невозможно вывести из себя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просил прощения для тех, кто    распял Его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(Лк.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Он не </a:t>
          </a:r>
          <a:r>
            <a:rPr lang="ru-RU" sz="2000" b="1" kern="1200" noProof="0" dirty="0">
              <a:solidFill>
                <a:schemeClr val="tx1"/>
              </a:solidFill>
            </a:rPr>
            <a:t>замышлял </a:t>
          </a:r>
          <a:r>
            <a:rPr lang="en" sz="2000" b="1" kern="1200" noProof="0" dirty="0">
              <a:solidFill>
                <a:schemeClr val="tx1"/>
              </a:solidFill>
            </a:rPr>
            <a:t>зл</a:t>
          </a:r>
          <a:r>
            <a:rPr lang="ru-RU" sz="2000" b="1" kern="1200" noProof="0" dirty="0">
              <a:solidFill>
                <a:schemeClr val="tx1"/>
              </a:solidFill>
            </a:rPr>
            <a:t>о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сурово говорил с неправедными фарисеями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(Мф.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Он не радуется неправде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7.jpe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ПОРТРЕТ ЛЮБВИ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086677" y="3887531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7 от 15 августа 2026 года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ПОРТРЕТ ИИСУСА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«Вот Моя заповедь: любите друг друга, как Я возлюбил вас»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(Иоанна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8943867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4847467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ПОРТРЕТ ИИСУСА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«Вот Моя заповедь: любите друг друга, как Я возлюбил вас»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(Иоанна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936523" y="2459504"/>
            <a:ext cx="6883502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НАСТОЙЧИВОСТЬ</a:t>
            </a:r>
          </a:p>
          <a:p>
            <a:pPr algn="ctr"/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ЛЮБВИ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 xmlns:a14="http://schemas.microsoft.com/office/drawing/2010/main" xmlns:a16="http://schemas.microsoft.com/office/drawing/2014/main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ВЕЛИЧАЙШИЕ ДОБРОДЕТЕЛИ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«Теперь же остаются вера, надежда, любовь — эти три; но величайшая из них — любовь».</a:t>
            </a:r>
          </a:p>
          <a:p>
            <a:pPr algn="ctr"/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Коринфянам 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59922" y="1324890"/>
            <a:ext cx="65568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Коринфяне своим поведением демонстрировали, чего не делает любовь: они завидовали, хвастались, были тщеславны, вели себя неподобающе, были эгоистичны, легко раздражались, были злобны и терпели грех.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43682"/>
            <a:ext cx="53425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Когда придет Иисус, грех перестанет существовать, и мы будем наслаждаться вечной жизнью с Ним. Тогда пророчество, говорение на языках и другие дары, наряду с верой и надеждой, больше не будут нужны. Но любовь пребудет вовеки</a:t>
            </a:r>
            <a:br>
              <a:rPr lang="en" sz="2000" b="1" noProof="0" dirty="0"/>
            </a:br>
            <a:r>
              <a:rPr lang="en" sz="2000" b="1" noProof="0" dirty="0"/>
              <a:t>(1 Коринфянам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950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950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800700"/>
            <a:ext cx="65477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Подобно им, мы должны отказаться от этих пороков и изобиловать добродетелями любви, как учит нас Павел, чтобы правильно использовать духовные дары. Он также призывает нас пребывать в двух других добродетелях: вере и надежде.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«Бог есть любовь. Любовь Отца и Сына — это качество каждого верующего. Слово Божье — это канал, через который божественная любовь передается человеку. Божья истина — это средство, посредством которого обращается к разуму. Святой Дух дается человеку, который действует в сотрудничестве с Божьими силами. Он преобразует ум и характер, позволяя человеку выстоять, как бы видя Того, Кто невидим. Совершенной любовью можно наслаждаться только через веру в истину и принятие Святого Духа».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Э. Г. Уайт («Наш Отец заботится о нас», 9 октября)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646331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«И теперь остаются эти три: вера, надежда и любовь. Но больше всех — любовь»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Коринфянам 13:13)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1-е Послание к Коринфянам, глава 13, известно как «глава о любви». В ней речь идет не о романтической любви, а о гораздо более глубоком виде любви: о божественной любви.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7069573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192170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Любовь — это движущая сила всех наших поступков, причина, по которой мы делаем то, что приносит пользу тем, с кем мы взаимодействуем.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Павел великолепно объясняет, как проявлять в своей жизни любовь Божью, излитую в наши сердца (Рим.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7CEBF-45B1-6EDE-4503-B95D572E2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2240D40-3BE8-EDFD-5349-C90755764E8C}"/>
              </a:ext>
            </a:extLst>
          </p:cNvPr>
          <p:cNvSpPr txBox="1"/>
          <p:nvPr/>
        </p:nvSpPr>
        <p:spPr>
          <a:xfrm>
            <a:off x="333376" y="288206"/>
            <a:ext cx="7667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1-е Послание к Коринфянам, глава 13, известно как «глава о любви». В ней речь идет не о романтической любви, а о гораздо более глубоком виде любви: о божественной любви.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D0250819-1B1E-0FE1-C5AE-7350943A7A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3760079"/>
              </p:ext>
            </p:extLst>
          </p:nvPr>
        </p:nvGraphicFramePr>
        <p:xfrm>
          <a:off x="3705224" y="3333750"/>
          <a:ext cx="8353426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49075B92-2677-3589-5D36-6E8C2A70FF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2331A73-F4B4-B28B-6BAC-4AD0162796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A1F6F0A-E9A8-2CA7-432D-6B660E8A8E44}"/>
              </a:ext>
            </a:extLst>
          </p:cNvPr>
          <p:cNvSpPr txBox="1"/>
          <p:nvPr/>
        </p:nvSpPr>
        <p:spPr>
          <a:xfrm>
            <a:off x="333375" y="2192170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Любовь — это движущая сила всех наших поступков, причина, по которой мы делаем то, что приносит пользу тем, с кем мы взаимодействуем.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85A4107-E4FF-2646-CD77-ACF8E3D239E0}"/>
              </a:ext>
            </a:extLst>
          </p:cNvPr>
          <p:cNvSpPr txBox="1"/>
          <p:nvPr/>
        </p:nvSpPr>
        <p:spPr>
          <a:xfrm>
            <a:off x="333375" y="1303869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Павел великолепно объясняет, как проявлять в своей жизни любовь Божью, излитую в наши сердца (Рим. 5:5).</a:t>
            </a:r>
          </a:p>
        </p:txBody>
      </p:sp>
    </p:spTree>
    <p:extLst>
      <p:ext uri="{BB962C8B-B14F-4D97-AF65-F5344CB8AC3E}">
        <p14:creationId xmlns:p14="http://schemas.microsoft.com/office/powerpoint/2010/main" val="3949701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192469" y="2367171"/>
            <a:ext cx="637990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ВЕРХОВНОСТЬ ЛЮБВИ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 xmlns:a14="http://schemas.microsoft.com/office/drawing/2010/main" xmlns:a16="http://schemas.microsoft.com/office/drawing/2014/main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САМЫЙ ПРЕВОСХОДНЫЙ ПУТЬ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«Но стремитесь к лучшим дарам. А я покажу вам путь ещё более совершенный»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Коринфянам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Какую любовь описывает Павел в 1 Коринфянам 13 и почему она превосходит любой духовный дар? (1 Кор. 12:31–13:3)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Ни один духовный дар не принесет пользы, если он не проявляется, движимый именно такой любовью. Более того, все наши поступки и мысли должны быть проникнуты </a:t>
            </a:r>
            <a:r>
              <a:rPr lang="en" sz="2000" b="1" i="1" noProof="0" dirty="0"/>
              <a:t>любовью-агапе</a:t>
            </a:r>
            <a:r>
              <a:rPr lang="en" sz="2000" b="1" noProof="0"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831719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Иисус предупреждал нас, что из-за нечестия эта любовь охладеет </a:t>
            </a:r>
            <a:br>
              <a:rPr lang="en" sz="2000" b="1" noProof="0" dirty="0"/>
            </a:br>
            <a:r>
              <a:rPr lang="en" sz="2000" b="1" noProof="0" dirty="0"/>
              <a:t>(Матфея 24:12). Но мы не должны допускать, чтобы это произошло с нами, в наших семьях или в наших церквах.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1922417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В греческом языке есть несколько слов, обозначающих любовь. Павел выбирает </a:t>
            </a:r>
            <a:r>
              <a:rPr lang="en" sz="2000" b="1" i="1" noProof="0" dirty="0"/>
              <a:t>слово </a:t>
            </a:r>
            <a:r>
              <a:rPr lang="en" sz="2000" b="1" noProof="0" dirty="0"/>
              <a:t>«</a:t>
            </a:r>
            <a:r>
              <a:rPr lang="en" sz="2000" b="1" i="1" noProof="0" dirty="0"/>
              <a:t>агапе</a:t>
            </a:r>
            <a:r>
              <a:rPr lang="en" sz="2000" b="1" noProof="0" dirty="0"/>
              <a:t>» (бескорыстная, безусловная и отражающая любовь, которая стремится только к благу любимого), которое Иоанн использует, говоря, что «Бог есть любовь» (1 Иоанна 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83884" y="2242228"/>
            <a:ext cx="7379416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ХАРАКТЕРИСТИКИ</a:t>
            </a:r>
          </a:p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ЛЮБВИ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 xmlns:a14="http://schemas.microsoft.com/office/drawing/2010/main" xmlns:a16="http://schemas.microsoft.com/office/drawing/2014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ЧТО ДЕЛАЕТ ЛЮБОВЬ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-38885"/>
            <a:ext cx="6169572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«Любовь долготерпит, милосердна; […] радуется истине; всё переносит, всему верит, на всё надеется, всё выдерживает» 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(1 Коринфянам 13:4–7).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2299974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ЧТО НЕ ДЕЛАЕТ ЛЮБОВЬ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58242"/>
            <a:ext cx="358140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«[…] любовь не завидует; любовь не хвастается, не гордится; не ведет себя грубо, не ищет своего, не раздражается, не думает зла; не радуется неправде […]»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Коринфянам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6864772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1246</Words>
  <Application>Microsoft Office PowerPoint</Application>
  <PresentationFormat>Panorámica</PresentationFormat>
  <Paragraphs>132</Paragraphs>
  <Slides>14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Comic Sans MS</vt:lpstr>
      <vt:lpstr>Aptos</vt:lpstr>
      <vt:lpstr>Arial</vt:lpstr>
      <vt:lpstr>Constantia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docId:23868F883FA015B1B1ECE9C66239F255</cp:keywords>
  <cp:lastModifiedBy>Sergio</cp:lastModifiedBy>
  <cp:revision>142</cp:revision>
  <dcterms:created xsi:type="dcterms:W3CDTF">2026-07-11T14:17:46Z</dcterms:created>
  <dcterms:modified xsi:type="dcterms:W3CDTF">2026-08-01T13:49:50Z</dcterms:modified>
</cp:coreProperties>
</file>