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58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«Благодать Господа Иисуса Христа»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>
              <a:effectLst>
                <a:outerShdw blurRad="38100" dist="38100" dir="2700000" algn="tl">
                  <a:srgbClr val="000000"/>
                </a:outerShdw>
              </a:effectLst>
            </a:rPr>
            <a:t>«Любовь Божья»</a:t>
          </a:r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«Общение Святого Духа»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«Да будет со всеми вами»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en" sz="2000" b="1" dirty="0"/>
            <a:t>Он оставил вечные богатства небес и стал бедным, чтобы мы могли унаследовать Его богатства (2 Кор. 8:9)</a:t>
          </a:r>
          <a:endParaRPr lang="es-ES" sz="20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en" sz="2000" b="1" dirty="0"/>
            <a:t>Он прошел через наш мир, чтобы мы могли познать Его, полюбить Его и подражать Ему</a:t>
          </a:r>
          <a:br>
            <a:rPr lang="en" sz="2000" b="1" dirty="0"/>
          </a:br>
          <a:r>
            <a:rPr lang="en" sz="2000" b="1" dirty="0"/>
            <a:t>(Ин. 15:12)</a:t>
          </a:r>
          <a:br>
            <a:rPr lang="en" sz="2000" b="1" dirty="0"/>
          </a:b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en" sz="2000" b="1" dirty="0"/>
            <a:t>Он смирил Себя и стал послушным вплоть до смерти, чтобы простить наши грехи и даровать нам вечную жизнь (Флп. 2:8)</a:t>
          </a:r>
          <a:endParaRPr lang="es-ES" sz="20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>
              <a:solidFill>
                <a:schemeClr val="tx1"/>
              </a:solidFill>
            </a:rPr>
            <a:t>Мы оправдываемся (Рим. 3:24; Еф. 1:7)</a:t>
          </a:r>
          <a:endParaRPr lang="es-ES" sz="200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>
              <a:solidFill>
                <a:schemeClr val="tx1"/>
              </a:solidFill>
            </a:rPr>
            <a:t>Мы радуемся надежде (Рим. 5:2)</a:t>
          </a:r>
          <a:endParaRPr lang="es-ES" sz="200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>
              <a:solidFill>
                <a:schemeClr val="tx1"/>
              </a:solidFill>
            </a:rPr>
            <a:t>Мы получаем силу от Христа (2 Кор. 12:9)</a:t>
          </a:r>
          <a:endParaRPr lang="es-ES" sz="200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>
              <a:solidFill>
                <a:schemeClr val="tx1"/>
              </a:solidFill>
            </a:rPr>
            <a:t>Грех не властвует над нами (Рим. 6:14)</a:t>
          </a:r>
          <a:endParaRPr lang="es-ES" sz="200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600" b="1" dirty="0" err="1">
              <a:solidFill>
                <a:schemeClr val="tx1"/>
              </a:solidFill>
            </a:rPr>
            <a:t>Мы</a:t>
          </a:r>
          <a:r>
            <a:rPr lang="en" sz="1600" b="1" dirty="0">
              <a:solidFill>
                <a:schemeClr val="tx1"/>
              </a:solidFill>
            </a:rPr>
            <a:t> </a:t>
          </a:r>
          <a:r>
            <a:rPr lang="en" sz="1600" b="1" dirty="0" err="1">
              <a:solidFill>
                <a:schemeClr val="tx1"/>
              </a:solidFill>
            </a:rPr>
            <a:t>будем</a:t>
          </a:r>
          <a:r>
            <a:rPr lang="en" sz="1600" b="1" dirty="0">
              <a:solidFill>
                <a:schemeClr val="tx1"/>
              </a:solidFill>
            </a:rPr>
            <a:t> </a:t>
          </a:r>
          <a:r>
            <a:rPr lang="en" sz="1600" b="1" dirty="0" err="1">
              <a:solidFill>
                <a:schemeClr val="tx1"/>
              </a:solidFill>
            </a:rPr>
            <a:t>царствовать</a:t>
          </a:r>
          <a:r>
            <a:rPr lang="en" sz="1600" b="1" dirty="0">
              <a:solidFill>
                <a:schemeClr val="tx1"/>
              </a:solidFill>
            </a:rPr>
            <a:t> </a:t>
          </a:r>
          <a:r>
            <a:rPr lang="en" sz="1600" b="1" dirty="0" err="1">
              <a:solidFill>
                <a:schemeClr val="tx1"/>
              </a:solidFill>
            </a:rPr>
            <a:t>в</a:t>
          </a:r>
          <a:r>
            <a:rPr lang="en" sz="1600" b="1" dirty="0">
              <a:solidFill>
                <a:schemeClr val="tx1"/>
              </a:solidFill>
            </a:rPr>
            <a:t> </a:t>
          </a:r>
          <a:r>
            <a:rPr lang="en" sz="1600" b="1" dirty="0" err="1">
              <a:solidFill>
                <a:schemeClr val="tx1"/>
              </a:solidFill>
            </a:rPr>
            <a:t>жизни</a:t>
          </a:r>
          <a:r>
            <a:rPr lang="en" sz="1600" b="1" dirty="0">
              <a:solidFill>
                <a:schemeClr val="tx1"/>
              </a:solidFill>
            </a:rPr>
            <a:t> </a:t>
          </a:r>
          <a:r>
            <a:rPr lang="en" sz="1600" b="1" dirty="0" err="1">
              <a:solidFill>
                <a:schemeClr val="tx1"/>
              </a:solidFill>
            </a:rPr>
            <a:t>вместе</a:t>
          </a:r>
          <a:r>
            <a:rPr lang="en" sz="1600" b="1" dirty="0">
              <a:solidFill>
                <a:schemeClr val="tx1"/>
              </a:solidFill>
            </a:rPr>
            <a:t> </a:t>
          </a:r>
          <a:r>
            <a:rPr lang="en" sz="1600" b="1" dirty="0" err="1">
              <a:solidFill>
                <a:schemeClr val="tx1"/>
              </a:solidFill>
            </a:rPr>
            <a:t>с</a:t>
          </a:r>
          <a:r>
            <a:rPr lang="en" sz="1600" b="1" dirty="0">
              <a:solidFill>
                <a:schemeClr val="tx1"/>
              </a:solidFill>
            </a:rPr>
            <a:t> </a:t>
          </a:r>
          <a:r>
            <a:rPr lang="en" sz="1600" b="1" dirty="0" err="1">
              <a:solidFill>
                <a:schemeClr val="tx1"/>
              </a:solidFill>
            </a:rPr>
            <a:t>Иисусом</a:t>
          </a:r>
          <a:r>
            <a:rPr lang="en" sz="1600" b="1" dirty="0">
              <a:solidFill>
                <a:schemeClr val="tx1"/>
              </a:solidFill>
            </a:rPr>
            <a:t> (</a:t>
          </a:r>
          <a:r>
            <a:rPr lang="en" sz="1600" b="1" dirty="0" err="1">
              <a:solidFill>
                <a:schemeClr val="tx1"/>
              </a:solidFill>
            </a:rPr>
            <a:t>Рим</a:t>
          </a:r>
          <a:r>
            <a:rPr lang="en" sz="1600" b="1" dirty="0">
              <a:solidFill>
                <a:schemeClr val="tx1"/>
              </a:solidFill>
            </a:rPr>
            <a:t>. 5:17, 21)</a:t>
          </a:r>
          <a:endParaRPr lang="es-ES" sz="16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>
              <a:solidFill>
                <a:schemeClr val="tx1"/>
              </a:solidFill>
            </a:rPr>
            <a:t>«Бог терпения» (Рим. 15:5)</a:t>
          </a:r>
          <a:endParaRPr lang="es-ES" sz="200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>
              <a:solidFill>
                <a:schemeClr val="tx1"/>
              </a:solidFill>
            </a:rPr>
            <a:t>«Бог надежды» (Рим. 15:13)</a:t>
          </a:r>
          <a:endParaRPr lang="es-ES" sz="200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>
              <a:solidFill>
                <a:schemeClr val="tx1"/>
              </a:solidFill>
            </a:rPr>
            <a:t>«Бог мира» (Рим. 15:33)</a:t>
          </a:r>
          <a:endParaRPr lang="es-ES" sz="200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«Бог […] милостей» (2 Кор. 1:3а)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«Бог всякого утешения» (2 Кор. 1:3б)</a:t>
          </a:r>
          <a:endParaRPr lang="es-ES" sz="200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«Бог любви» (2 Кор.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Этот Бог Отец дарует нам Свою любовь (1 Ин. 3:1)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Что Бог Святой Дух изливает на нас Свою любовь (Рим. 5:5)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Бог Христос наполняет нас Своей любовью во всей полноте (Еф. 3:19)</a:t>
          </a: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Подготовьте людей к миссии (1 Кор. 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Он открывает нам тайны Божьи (1 Кор. 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Он учит нас (1 Кор.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Он пребывает в нас (1 Кор.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Содействуйте Христу в нашем оправдании                                                (1 Кор. 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Он дарует духовные дары (1 Кор. 12:7–11)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Он запечатлевает нас для спасения</a:t>
          </a:r>
          <a:br>
            <a:rPr lang="en" sz="1800" b="1" dirty="0"/>
          </a:br>
          <a:r>
            <a:rPr lang="en" sz="1800" b="1" dirty="0"/>
            <a:t>(2 Кор. 1:22)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Впечатляет закон в наши сердца (2 Кор. 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Он дарует нам новую жизнь во Христе</a:t>
          </a:r>
          <a:br>
            <a:rPr lang="en" sz="1800" b="1" dirty="0"/>
          </a:br>
          <a:r>
            <a:rPr lang="en" sz="1800" b="1" dirty="0"/>
            <a:t>(2 Кор. 3:6)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Он освобождает нас от греха (2 Кор.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3">
                  <a:lumMod val="50000"/>
                </a:schemeClr>
              </a:solidFill>
            </a:rPr>
            <a:t>БЛАГОДАТЬ</a:t>
          </a:r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От Отца               (1 Кор. 1:3)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От Сына                      (1 Кор. 1:3)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От Духа                 (Евр. 10:29 )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6">
                  <a:lumMod val="50000"/>
                </a:schemeClr>
              </a:solidFill>
            </a:rPr>
            <a:t>ЛЮБОВЬ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От Отца               (1 Ин. 2:15)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От Сына (Рим. 8:35)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От Духа                 (Рим. 15:30)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tx2">
                  <a:lumMod val="50000"/>
                </a:schemeClr>
              </a:solidFill>
            </a:rPr>
            <a:t>ОБЩЕНИЕ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/>
            <a:t>От Отца    (1 Иоанна 1:3)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/>
            <a:t>От Сына                      (1 Иоанна 1:3)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/>
            <a:t>От Духа                  (Флп. 2:1)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«Благодать Господа Иисуса Христа»</a:t>
          </a:r>
          <a:endParaRPr lang="es-ES" sz="21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>
              <a:effectLst>
                <a:outerShdw blurRad="38100" dist="38100" dir="2700000" algn="tl">
                  <a:srgbClr val="000000"/>
                </a:outerShdw>
              </a:effectLst>
            </a:rPr>
            <a:t>«Любовь Божья»</a:t>
          </a:r>
          <a:endParaRPr lang="es-ES" sz="21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«Общение Святого Духа»</a:t>
          </a:r>
          <a:endParaRPr lang="es-ES" sz="21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«Да будет со всеми вами»</a:t>
          </a:r>
          <a:endParaRPr lang="es-ES" sz="21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/>
            <a:t>Он оставил вечные богатства небес и стал бедным, чтобы мы могли унаследовать Его богатства (2 Кор. 8:9)</a:t>
          </a:r>
          <a:endParaRPr lang="es-ES" sz="20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/>
            <a:t>Он прошел через наш мир, чтобы мы могли познать Его, полюбить Его и подражать Ему</a:t>
          </a:r>
          <a:br>
            <a:rPr lang="en" sz="2000" b="1" kern="1200" dirty="0"/>
          </a:br>
          <a:r>
            <a:rPr lang="en" sz="2000" b="1" kern="1200" dirty="0"/>
            <a:t>(Ин. 15:12)</a:t>
          </a:r>
          <a:br>
            <a:rPr lang="en" sz="2000" b="1" kern="1200" dirty="0"/>
          </a:br>
          <a:endParaRPr lang="es-ES" sz="20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/>
            <a:t>Он смирил Себя и стал послушным вплоть до смерти, чтобы простить наши грехи и даровать нам вечную жизнь (Флп. 2:8)</a:t>
          </a:r>
          <a:endParaRPr lang="es-ES" sz="2000" kern="120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 err="1">
              <a:solidFill>
                <a:schemeClr val="tx1"/>
              </a:solidFill>
            </a:rPr>
            <a:t>Мы</a:t>
          </a:r>
          <a:r>
            <a:rPr lang="en" sz="1600" b="1" kern="1200" dirty="0">
              <a:solidFill>
                <a:schemeClr val="tx1"/>
              </a:solidFill>
            </a:rPr>
            <a:t> </a:t>
          </a:r>
          <a:r>
            <a:rPr lang="en" sz="1600" b="1" kern="1200" dirty="0" err="1">
              <a:solidFill>
                <a:schemeClr val="tx1"/>
              </a:solidFill>
            </a:rPr>
            <a:t>будем</a:t>
          </a:r>
          <a:r>
            <a:rPr lang="en" sz="1600" b="1" kern="1200" dirty="0">
              <a:solidFill>
                <a:schemeClr val="tx1"/>
              </a:solidFill>
            </a:rPr>
            <a:t> </a:t>
          </a:r>
          <a:r>
            <a:rPr lang="en" sz="1600" b="1" kern="1200" dirty="0" err="1">
              <a:solidFill>
                <a:schemeClr val="tx1"/>
              </a:solidFill>
            </a:rPr>
            <a:t>царствовать</a:t>
          </a:r>
          <a:r>
            <a:rPr lang="en" sz="1600" b="1" kern="1200" dirty="0">
              <a:solidFill>
                <a:schemeClr val="tx1"/>
              </a:solidFill>
            </a:rPr>
            <a:t> </a:t>
          </a:r>
          <a:r>
            <a:rPr lang="en" sz="1600" b="1" kern="1200" dirty="0" err="1">
              <a:solidFill>
                <a:schemeClr val="tx1"/>
              </a:solidFill>
            </a:rPr>
            <a:t>в</a:t>
          </a:r>
          <a:r>
            <a:rPr lang="en" sz="1600" b="1" kern="1200" dirty="0">
              <a:solidFill>
                <a:schemeClr val="tx1"/>
              </a:solidFill>
            </a:rPr>
            <a:t> </a:t>
          </a:r>
          <a:r>
            <a:rPr lang="en" sz="1600" b="1" kern="1200" dirty="0" err="1">
              <a:solidFill>
                <a:schemeClr val="tx1"/>
              </a:solidFill>
            </a:rPr>
            <a:t>жизни</a:t>
          </a:r>
          <a:r>
            <a:rPr lang="en" sz="1600" b="1" kern="1200" dirty="0">
              <a:solidFill>
                <a:schemeClr val="tx1"/>
              </a:solidFill>
            </a:rPr>
            <a:t> </a:t>
          </a:r>
          <a:r>
            <a:rPr lang="en" sz="1600" b="1" kern="1200" dirty="0" err="1">
              <a:solidFill>
                <a:schemeClr val="tx1"/>
              </a:solidFill>
            </a:rPr>
            <a:t>вместе</a:t>
          </a:r>
          <a:r>
            <a:rPr lang="en" sz="1600" b="1" kern="1200" dirty="0">
              <a:solidFill>
                <a:schemeClr val="tx1"/>
              </a:solidFill>
            </a:rPr>
            <a:t> </a:t>
          </a:r>
          <a:r>
            <a:rPr lang="en" sz="1600" b="1" kern="1200" dirty="0" err="1">
              <a:solidFill>
                <a:schemeClr val="tx1"/>
              </a:solidFill>
            </a:rPr>
            <a:t>с</a:t>
          </a:r>
          <a:r>
            <a:rPr lang="en" sz="1600" b="1" kern="1200" dirty="0">
              <a:solidFill>
                <a:schemeClr val="tx1"/>
              </a:solidFill>
            </a:rPr>
            <a:t> </a:t>
          </a:r>
          <a:r>
            <a:rPr lang="en" sz="1600" b="1" kern="1200" dirty="0" err="1">
              <a:solidFill>
                <a:schemeClr val="tx1"/>
              </a:solidFill>
            </a:rPr>
            <a:t>Иисусом</a:t>
          </a:r>
          <a:r>
            <a:rPr lang="en" sz="1600" b="1" kern="1200" dirty="0">
              <a:solidFill>
                <a:schemeClr val="tx1"/>
              </a:solidFill>
            </a:rPr>
            <a:t> (</a:t>
          </a:r>
          <a:r>
            <a:rPr lang="en" sz="1600" b="1" kern="1200" dirty="0" err="1">
              <a:solidFill>
                <a:schemeClr val="tx1"/>
              </a:solidFill>
            </a:rPr>
            <a:t>Рим</a:t>
          </a:r>
          <a:r>
            <a:rPr lang="en" sz="1600" b="1" kern="1200" dirty="0">
              <a:solidFill>
                <a:schemeClr val="tx1"/>
              </a:solidFill>
            </a:rPr>
            <a:t>. 5:17, 21)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>
              <a:solidFill>
                <a:schemeClr val="tx1"/>
              </a:solidFill>
            </a:rPr>
            <a:t>Грех не властвует над нами (Рим. 6:14)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>
              <a:solidFill>
                <a:schemeClr val="tx1"/>
              </a:solidFill>
            </a:rPr>
            <a:t>Мы получаем силу от Христа (2 Кор. 12:9)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>
              <a:solidFill>
                <a:schemeClr val="tx1"/>
              </a:solidFill>
            </a:rPr>
            <a:t>Мы радуемся надежде (Рим. 5:2)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>
              <a:solidFill>
                <a:schemeClr val="tx1"/>
              </a:solidFill>
            </a:rPr>
            <a:t>Мы оправдываемся (Рим. 3:24; Еф. 1:7)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>
              <a:solidFill>
                <a:schemeClr val="tx1"/>
              </a:solidFill>
            </a:rPr>
            <a:t>«Бог терпения» (Рим. 15:5)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>
              <a:solidFill>
                <a:schemeClr val="tx1"/>
              </a:solidFill>
            </a:rPr>
            <a:t>«Бог надежды» (Рим. 15:13)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>
              <a:solidFill>
                <a:schemeClr val="tx1"/>
              </a:solidFill>
            </a:rPr>
            <a:t>«Бог мира» (Рим. 15:33)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«Бог […] милостей» (2 Кор. 1:3а)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«Бог всякого утешения» (2 Кор. 1:3б)</a:t>
          </a:r>
          <a:endParaRPr lang="es-ES" sz="2000" kern="120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«Бог любви» (2 Кор.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Этот Бог Отец дарует нам Свою любовь (1 Ин. 3:1)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Бог Христос наполняет нас Своей любовью во всей полноте (Еф. 3:19)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Что Бог Святой Дух изливает на нас Свою любовь (Рим. 5:5)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Подготовьте людей к миссии (1 Кор. 2:4)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Он открывает нам тайны Божьи (1 Кор. 2:10)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Он учит нас (1 Кор. 2:13)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Он пребывает в нас (1 Кор. 3:16)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Содействуйте Христу в нашем оправдании                                                (1 Кор. 6:11)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Он дарует духовные дары (1 Кор. 12:7–11)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Он запечатлевает нас для спасения</a:t>
          </a:r>
          <a:br>
            <a:rPr lang="en" sz="1800" b="1" kern="1200" dirty="0"/>
          </a:br>
          <a:r>
            <a:rPr lang="en" sz="1800" b="1" kern="1200" dirty="0"/>
            <a:t>(2 Кор. 1:22)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Впечатляет закон в наши сердца (2 Кор. 3:3)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Он дарует нам новую жизнь во Христе</a:t>
          </a:r>
          <a:br>
            <a:rPr lang="en" sz="1800" b="1" kern="1200" dirty="0"/>
          </a:br>
          <a:r>
            <a:rPr lang="en" sz="1800" b="1" kern="1200" dirty="0"/>
            <a:t>(2 Кор. 3:6)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Он освобождает нас от греха (2 Кор. 3:17)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accent3">
                  <a:lumMod val="50000"/>
                </a:schemeClr>
              </a:solidFill>
            </a:rPr>
            <a:t>БЛАГОДАТЬ</a:t>
          </a: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От Отца               (1 Кор. 1:3)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От Сына                      (1 Кор. 1:3)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От Духа                 (Евр. 10:29 )</a:t>
          </a:r>
          <a:endParaRPr lang="es-ES" sz="16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accent6">
                  <a:lumMod val="50000"/>
                </a:schemeClr>
              </a:solidFill>
            </a:rPr>
            <a:t>ЛЮБОВЬ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От Отца               (1 Ин. 2:15)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От Сына (Рим. 8:35)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От Духа                 (Рим.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2">
                  <a:lumMod val="50000"/>
                </a:schemeClr>
              </a:solidFill>
            </a:rPr>
            <a:t>ОБЩЕНИЕ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От Отца    (1 Иоанна 1:3)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От Сына                      (1 Иоанна 1:3)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/>
            <a:t>От Духа                  (Флп. 2:1)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Нажмите, чтобы изменить стиль подзаголовка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Нажмите, чтобы изменить стиль подзаголовка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769441"/>
          </a:xfrm>
          <a:prstGeom prst="rect">
            <a:avLst/>
          </a:prstGeom>
          <a:noFill/>
        </p:spPr>
        <p:txBody>
          <a:bodyPr wrap="square" rtlCol="0">
            <a:normAutofit fontScale="90261"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БЛАГОДАТЬ, ЛЮБОВЬ И ОБЩЕНИЕ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7248854" y="6370618"/>
            <a:ext cx="42573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Урок 13 от 26 сентября 2026 года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344025" y="193910"/>
            <a:ext cx="2722044" cy="2923877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«Благодать Господа Иисуса Христа, любовь Бога и общение Святого Духа да будут со всеми вами»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Коринфянам 13:14, </a:t>
            </a:r>
            <a:r>
              <a:rPr kumimoji="0" lang="es-E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ESV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4537609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6980"/>
            <a:ext cx="6772275" cy="1938992"/>
          </a:xfrm>
          <a:prstGeom prst="rect">
            <a:avLst/>
          </a:prstGeom>
          <a:noFill/>
        </p:spPr>
        <p:txBody>
          <a:bodyPr wrap="square" rtlCol="0">
            <a:normAutofit fontScale="91795" lnSpcReduction="10000"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Наиболее распространенная формула в заключительных словах писем Павла, используемая с небольшими вариациями в 13 из его 14 посланий, звучит так: «Благодать Господа нашего Иисуса Христа да будет с вами» (Рим. 16:24; 1 Кор. 16:23; Гал. 6:18; Еф. 6:24; Фил. 4:23; Кол. 4:18; 1 Фес. 5:28; 2 Фес. 3:18; 1 Тим. 6:21; 2 Тим. 4:22; Тит. 3:15; Филем. 1:25; Евр. 13:25).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1955972"/>
            <a:ext cx="6772275" cy="1631216"/>
          </a:xfrm>
          <a:prstGeom prst="rect">
            <a:avLst/>
          </a:prstGeom>
          <a:noFill/>
        </p:spPr>
        <p:txBody>
          <a:bodyPr wrap="square">
            <a:normAutofit fontScale="98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Однако во втором послании к коринфянам он делает важное исключение. В своём прощании он упоминает благодать, любовь и общение всех Лиц Божества: Сына, Отца и Святого Духа</a:t>
            </a:r>
            <a:b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Кор. 13:14).</a:t>
            </a: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«БЛАГОДАТЬ ГОСПОДА ИИСУСА ХРИСТА»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«Ибо вы знаете благодать Господа нашего Иисуса Христа, что, будучи богатым, Он ради вас стал бедным, чтобы вы через Его бедность обогатились». 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Кор.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normAutofit fontScale="94917"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Павел начинает и заканчивает своё второе послание к коринфянам упоминанием о благодати Иисуса. (2 Кор. 1:2; 13:14). В чём заключается эта благодать?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4090279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905849" cy="400110"/>
          </a:xfrm>
          <a:prstGeom prst="rect">
            <a:avLst/>
          </a:prstGeom>
          <a:noFill/>
        </p:spPr>
        <p:txBody>
          <a:bodyPr wrap="square" rtlCol="0">
            <a:normAutofit fontScale="90850"/>
          </a:bodyPr>
          <a:lstStyle/>
          <a:p>
            <a:pPr algn="ctr">
              <a:spcBef>
                <a:spcPts val="600"/>
              </a:spcBef>
            </a:pPr>
            <a:r>
              <a:rPr lang="en" sz="2000" b="1" dirty="0"/>
              <a:t>Что происходит с теми из нас, кто принимает Его благодать?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1822892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186395"/>
            <a:ext cx="6076949" cy="1631216"/>
          </a:xfrm>
          <a:prstGeom prst="rect">
            <a:avLst/>
          </a:prstGeom>
          <a:noFill/>
        </p:spPr>
        <p:txBody>
          <a:bodyPr wrap="square">
            <a:normAutofit fontScale="98000"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Павел учил коринфян (и нас, конечно же), что любовь созидает (1 Кор. 8:1); что без любви ничто не имеет ценности (1 Кор. 13:1-3); и что всё должно делаться с той любовью, которая исходит от Бога (1 Кор. 16:14).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«ЛЮБОВЬ БОЖИЯ»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«Кто не любит, тот не познал Бога, ибо Бог есть любовь».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Иоанна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611321"/>
            <a:ext cx="6115051" cy="1631216"/>
          </a:xfrm>
          <a:prstGeom prst="rect">
            <a:avLst/>
          </a:prstGeom>
          <a:noFill/>
        </p:spPr>
        <p:txBody>
          <a:bodyPr wrap="square" rtlCol="0">
            <a:normAutofit fontScale="90403"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Библия решительно заявляет, что Бог есть любовь (1 Иоанна 4:8). Он излил эту любовь на всё Своё творение. Мы можем видеть её в наших собственных сердцах; в отношениях между родителями и детьми; в прекрасных цветах; в мелодичном </a:t>
            </a:r>
            <a:r>
              <a:rPr lang="en" sz="2000" b="1" dirty="0" err="1"/>
              <a:t>пении</a:t>
            </a:r>
            <a:r>
              <a:rPr lang="en" sz="2000" b="1" dirty="0"/>
              <a:t> </a:t>
            </a:r>
            <a:r>
              <a:rPr lang="en" sz="2000" b="1" dirty="0" err="1"/>
              <a:t>птиц</a:t>
            </a:r>
            <a:r>
              <a:rPr lang="en" sz="2000" b="1" dirty="0"/>
              <a:t> 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1" y="5817885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Этот пример побуждает нас относиться к другим с той же любовью, которую Бог проявил </a:t>
            </a:r>
            <a:r>
              <a:rPr kumimoji="0" lang="en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нам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 Иоанна 3:16).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15050" y="4817611"/>
            <a:ext cx="6076949" cy="1015663"/>
          </a:xfrm>
          <a:prstGeom prst="rect">
            <a:avLst/>
          </a:prstGeom>
          <a:noFill/>
        </p:spPr>
        <p:txBody>
          <a:bodyPr wrap="square">
            <a:normAutofit fontScale="96644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Но, без сомнения, величайшее проявление Божьей любви можно увидеть в том, что Иисус принес Себя в жертву за наши грехи (Ин. 3:16).</a:t>
            </a: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«ЛЮБОВЬ БОЖИЯ»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1" y="642743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«Наконец, братья и сестры, прощайте. Приведите всё в порядок, прислушайтесь к моей просьбе, будьте единодушны, живите в мире; и Бог любви и мира будет с вами». 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Коринфянам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5753100" cy="400110"/>
          </a:xfrm>
          <a:prstGeom prst="rect">
            <a:avLst/>
          </a:prstGeom>
          <a:noFill/>
        </p:spPr>
        <p:txBody>
          <a:bodyPr wrap="square" rtlCol="0">
            <a:normAutofit fontScale="91953"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Павел представляет Бога в многогранном образе: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8687256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463401"/>
            <a:ext cx="3826566" cy="1323439"/>
          </a:xfrm>
          <a:prstGeom prst="rect">
            <a:avLst/>
          </a:prstGeom>
          <a:noFill/>
        </p:spPr>
        <p:txBody>
          <a:bodyPr wrap="square" rtlCol="0">
            <a:normAutofit fontScale="87788"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Бог не только обладает всеми этими качествами, но и является источником, из которого все они исходят к нам.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5842052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708159"/>
            <a:ext cx="3826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Как мы видели, Бог есть любовь, но Он также есть Бог любви, то есть:</a:t>
            </a: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«ОБЩЕНИЕ СВЯТОГО ДУХА»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«Благодать Господа Иисуса Христа, и любовь Божья, и общение Святого Духа да будут со всеми вами»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Кор. 13:14)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22909" y="1341742"/>
            <a:ext cx="37440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Павел желает, чтобы они были с нами: благодать Лица (Господа Иисуса Христа); любовь Лица (Бога); и общение… силы или Лица? (2 Кор. 13:14).  Ради последовательности                  Павел говорит о Лице                  (Святом Духе), а не о силе.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6951366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566417"/>
            <a:ext cx="3750778" cy="2246769"/>
          </a:xfrm>
          <a:prstGeom prst="rect">
            <a:avLst/>
          </a:prstGeom>
          <a:noFill/>
        </p:spPr>
        <p:txBody>
          <a:bodyPr wrap="square">
            <a:normAutofit fontScale="98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более чем 40 упоминаниях о Святом Духе в посланиях к коринфянам Павел представляет Его как личность, а не как просто силу, исходящую </a:t>
            </a:r>
            <a:b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от Бога:</a:t>
            </a: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«БУДЬТЕ С ВАМИ ВСЕМИ»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58477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«вы, избранные по предведению Бога Отца, через освящающее действие Духа, чтобы быть послушными Иисусу Христу и окроплёнными Его кровью: да будут вам благодать и мир в изобилии». 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(1 Петра 1:2 </a:t>
            </a:r>
            <a:r>
              <a:rPr lang="en" sz="1050" b="1" dirty="0">
                <a:solidFill>
                  <a:schemeClr val="tx2"/>
                </a:solidFill>
                <a:latin typeface="Comic Sans MS" panose="030F0702030302020204" pitchFamily="66" charset="0"/>
              </a:rPr>
              <a:t>NIV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8391940" cy="1323439"/>
          </a:xfrm>
          <a:prstGeom prst="rect">
            <a:avLst/>
          </a:prstGeom>
          <a:noFill/>
        </p:spPr>
        <p:txBody>
          <a:bodyPr wrap="square" rtlCol="0">
            <a:normAutofit fontScale="97550"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Хотя мы привыкли упоминать Троицу (три Божественные Лица, один Бог) в порядке «Отец, Сын, Дух» (Мф. 28:19), Павел представляет её как «Сын, Отец, Дух» (2 Кор. 13:14), а Петр — как «Отец, Дух, Сын» (1 Пет. 1:2).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2816109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normAutofit fontScale="98000"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Поэтому Павел завершает своё письмо, желая, чтобы благодать, любовь и общение всего Божества были со всеми нами (2 Кор. 13:14)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8004"/>
            <a:ext cx="8391940" cy="1015663"/>
          </a:xfrm>
          <a:prstGeom prst="rect">
            <a:avLst/>
          </a:prstGeom>
          <a:noFill/>
        </p:spPr>
        <p:txBody>
          <a:bodyPr wrap="square">
            <a:normAutofit fontScale="96635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Между ними нет иерархии; каждый просто выполняет свою роль в плане спасения, но все они обладают одними и теми же характеристиками и преследуют одни и те же цели.</a:t>
            </a: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569379"/>
            <a:ext cx="10045147" cy="5247590"/>
          </a:xfrm>
          <a:prstGeom prst="rect">
            <a:avLst/>
          </a:prstGeom>
          <a:noFill/>
        </p:spPr>
        <p:txBody>
          <a:bodyPr wrap="square">
            <a:normAutofit fontScale="98000"/>
          </a:bodyPr>
          <a:lstStyle/>
          <a:p>
            <a:pPr>
              <a:spcBef>
                <a:spcPts val="600"/>
              </a:spcBef>
            </a:pPr>
            <a:r>
              <a:rPr lang="en-US" sz="2500" b="1" dirty="0">
                <a:latin typeface="Constantia" panose="02030602050306030303" pitchFamily="18" charset="0"/>
              </a:rPr>
              <a:t>«Отца невозможно описать с помощью земных понятий. Отец — это вся полнота Божества во плоти, и Он невидим для человеческого взора.</a:t>
            </a:r>
            <a:endParaRPr lang="en" sz="2500" b="1" dirty="0"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500" b="1">
                <a:latin typeface="Constantia" panose="02030602050306030303" pitchFamily="18" charset="0"/>
              </a:rPr>
              <a:t>Сын</a:t>
            </a:r>
            <a:r>
              <a:rPr lang="en-US" sz="2500" b="1" dirty="0">
                <a:latin typeface="Constantia" panose="02030602050306030303" pitchFamily="18" charset="0"/>
              </a:rPr>
              <a:t> — это вся полнота Божества, проявленная во плоти. […]</a:t>
            </a:r>
          </a:p>
          <a:p>
            <a:pPr>
              <a:spcBef>
                <a:spcPts val="600"/>
              </a:spcBef>
            </a:pPr>
            <a:r>
              <a:rPr lang="en-US" sz="2500" b="1" dirty="0">
                <a:latin typeface="Constantia" panose="02030602050306030303" pitchFamily="18" charset="0"/>
              </a:rPr>
              <a:t>Утешитель, которого Христос обещал послать после Своего вознесения на небеса, — это Дух во всей полноте Божества, являющий силу божественной благодати всем, кто принимает Христа и верит в Него как в личного Спасителя. В небесном Троице три живых Лица; во имя этих трех великих сил — Отца, Сына и Святого Духа — крестятся те, кто принимает Христа живой верой, и эти силы будут содействовать послушным небесным подданным в их стремлении жить новой жизнью во Христе».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/>
              <a:t>Э. Г. Уайт («Евангелизм», стр.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1345</Words>
  <Application>Microsoft Office PowerPoint</Application>
  <PresentationFormat>Panorámica</PresentationFormat>
  <Paragraphs>77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Aptos</vt:lpstr>
      <vt:lpstr>Constantia</vt:lpstr>
      <vt:lpstr>Comic Sans MS</vt:lpstr>
      <vt:lpstr>Aptos Display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keywords>, docId:ED4A2E40793C3C6D6E9C216EA768FD5A</cp:keywords>
  <cp:lastModifiedBy>Sergio</cp:lastModifiedBy>
  <cp:revision>97</cp:revision>
  <dcterms:created xsi:type="dcterms:W3CDTF">2026-08-20T16:22:51Z</dcterms:created>
  <dcterms:modified xsi:type="dcterms:W3CDTF">2026-09-14T18:23:00Z</dcterms:modified>
</cp:coreProperties>
</file>