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3">
                  <a:lumMod val="75000"/>
                </a:schemeClr>
              </a:solidFill>
            </a:rPr>
            <a:t>NUU PAIA</a:t>
          </a: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 latou faapaiaina i latou lava i le Atua, ma faailoa atu Lana amio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5">
                  <a:lumMod val="75000"/>
                </a:schemeClr>
              </a:solidFill>
            </a:rPr>
            <a:t>MALO O OSITAULAGA</a:t>
          </a: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 latou faa-fesoota’ia nisi tagata i le Atua ma a’oa’o atu i a’i latou Ana tulafono.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O SE OLOA TAUA MAI LE ATUA 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 saunia e le Atua Isaraelu o se alaleo e faamalamalamaina le lalolagi i le poto e uiga ia te 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“O le alofa o le atoatoaga lea o le tulafono” (Roma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lofa i le Atua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(Teu. 6:5; Es. 20:3-11)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Alofa i tuaoi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(Lev. 19:18; Es 20:12-17)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e ava ia te oe lava ina ia aua nei i ai ni manaoga o le manatu faapito e pisia ai lau amio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faamamaluina Lona aso malolo ma tapuaiga o le Sapati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faamamaluina ma ia ava i le Atua e ala i le faamuamua o Ia i o tatou olaga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 le Atua e aunoa ma le suitulaga o Ia i ni tupua</a:t>
          </a: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 i le suafa o le Atua, ta’uleleia ma le amio</a:t>
          </a: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ava i matua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 i le soifua ma le ola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faaaloalogia le faaipoipoga</a:t>
          </a: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 i meatotino a tagata </a:t>
          </a: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 i le tauleleia o nisi </a:t>
          </a: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76612B"/>
              </a:solidFill>
            </a:rPr>
            <a:t>E taofia ai i tatou mai le leaga                            (Salamo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600" b="1" dirty="0">
              <a:solidFill>
                <a:srgbClr val="56782A"/>
              </a:solidFill>
            </a:rPr>
            <a:t>E aumaia i a’i tatou le poto ma le atamai                (Teu. 4:6</a:t>
          </a:r>
          <a:r>
            <a:rPr lang="en" sz="1800" b="1" dirty="0">
              <a:solidFill>
                <a:srgbClr val="56782A"/>
              </a:solidFill>
            </a:rPr>
            <a:t>)</a:t>
          </a:r>
          <a:endParaRPr lang="es-ES" sz="18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>
              <a:solidFill>
                <a:srgbClr val="2B7337"/>
              </a:solidFill>
            </a:rPr>
            <a:t>E</a:t>
          </a:r>
          <a:r>
            <a:rPr lang="en" sz="1800" b="1" dirty="0">
              <a:solidFill>
                <a:srgbClr val="2B7337"/>
              </a:solidFill>
            </a:rPr>
            <a:t> aumaia i a’i tatou le saolotoga                  (Iakopo 2:12)</a:t>
          </a:r>
          <a:endParaRPr lang="es-ES" sz="18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>
              <a:solidFill>
                <a:srgbClr val="3FA59E"/>
              </a:solidFill>
            </a:rPr>
            <a:t>E</a:t>
          </a:r>
          <a:r>
            <a:rPr lang="en" sz="1800" b="1" dirty="0">
              <a:solidFill>
                <a:srgbClr val="3FA59E"/>
              </a:solidFill>
            </a:rPr>
            <a:t> aumaia i a’i tatou le filemu                             </a:t>
          </a:r>
          <a:r>
            <a:rPr lang="en" sz="1600" b="1" dirty="0">
              <a:solidFill>
                <a:srgbClr val="3FA59E"/>
              </a:solidFill>
            </a:rPr>
            <a:t>(Salamo 119:165)</a:t>
          </a:r>
          <a:endParaRPr lang="es-ES" sz="18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>
              <a:solidFill>
                <a:srgbClr val="4466A9"/>
              </a:solidFill>
            </a:rPr>
            <a:t>E</a:t>
          </a:r>
          <a:r>
            <a:rPr lang="en" sz="1800" b="1" dirty="0">
              <a:solidFill>
                <a:srgbClr val="4466A9"/>
              </a:solidFill>
            </a:rPr>
            <a:t> aumaia i a’i tatou le manuia (Iosua 1:8)</a:t>
          </a:r>
          <a:endParaRPr lang="es-ES" sz="18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1800" b="1" dirty="0">
              <a:solidFill>
                <a:srgbClr val="623A91"/>
              </a:solidFill>
            </a:rPr>
            <a:t>Na te ta’u maia le agasala  (Roma 7:7)</a:t>
          </a:r>
          <a:endParaRPr lang="es-ES" sz="18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600" b="1" dirty="0">
              <a:solidFill>
                <a:srgbClr val="853974"/>
              </a:solidFill>
            </a:rPr>
            <a:t>E</a:t>
          </a:r>
          <a:r>
            <a:rPr lang="en" sz="1600" b="1" dirty="0">
              <a:solidFill>
                <a:srgbClr val="853974"/>
              </a:solidFill>
            </a:rPr>
            <a:t> taitaina atu i tatou ia Keriso </a:t>
          </a:r>
          <a:br>
            <a:rPr lang="es-ES" sz="1600" b="1" dirty="0">
              <a:solidFill>
                <a:srgbClr val="853974"/>
              </a:solidFill>
            </a:rPr>
          </a:br>
          <a:r>
            <a:rPr lang="en" sz="1600" b="1" dirty="0">
              <a:solidFill>
                <a:srgbClr val="853974"/>
              </a:solidFill>
            </a:rPr>
            <a:t>(Galuega 3:24)</a:t>
          </a:r>
          <a:endParaRPr lang="es-ES" sz="16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 custScaleX="116168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14413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3">
                  <a:lumMod val="75000"/>
                </a:schemeClr>
              </a:solidFill>
            </a:rPr>
            <a:t>NUU PAIA</a:t>
          </a: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 latou faapaiaina i latou lava i le Atua, ma faailoa atu Lana amio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5">
                  <a:lumMod val="75000"/>
                </a:schemeClr>
              </a:solidFill>
            </a:rPr>
            <a:t>MALO O OSITAULAGA</a:t>
          </a: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 latou faa-fesoota’ia nisi tagata i le Atua ma a’oa’o atu i a’i latou Ana tulafono.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O SE OLOA TAUA MAI LE ATUA 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 saunia e le Atua Isaraelu o se alaleo e faamalamalamaina le lalolagi i le poto e uiga ia te 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14684" y="760574"/>
          <a:ext cx="280036" cy="3332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2175"/>
              </a:lnTo>
              <a:lnTo>
                <a:pt x="280036" y="333217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14684" y="760574"/>
          <a:ext cx="280036" cy="2671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1759"/>
              </a:lnTo>
              <a:lnTo>
                <a:pt x="280036" y="267175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14684" y="760574"/>
          <a:ext cx="280036" cy="2089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996"/>
              </a:lnTo>
              <a:lnTo>
                <a:pt x="280036" y="2089996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14684" y="760574"/>
          <a:ext cx="280036" cy="1508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8232"/>
              </a:lnTo>
              <a:lnTo>
                <a:pt x="280036" y="1508232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14684" y="760574"/>
          <a:ext cx="280036" cy="926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6469"/>
              </a:lnTo>
              <a:lnTo>
                <a:pt x="280036" y="92646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14684" y="760574"/>
          <a:ext cx="280036" cy="344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05"/>
              </a:lnTo>
              <a:lnTo>
                <a:pt x="280036" y="34470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48295" y="327318"/>
          <a:ext cx="2743575" cy="107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23"/>
              </a:lnTo>
              <a:lnTo>
                <a:pt x="2743575" y="53823"/>
              </a:lnTo>
              <a:lnTo>
                <a:pt x="2743575" y="1076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369372" y="760574"/>
          <a:ext cx="91440" cy="33846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4695"/>
              </a:lnTo>
              <a:lnTo>
                <a:pt x="97267" y="33846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369372" y="760574"/>
          <a:ext cx="91440" cy="25099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09948"/>
              </a:lnTo>
              <a:lnTo>
                <a:pt x="97267" y="25099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369372" y="760574"/>
          <a:ext cx="91440" cy="16352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5201"/>
              </a:lnTo>
              <a:lnTo>
                <a:pt x="97267" y="163520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369372" y="760574"/>
          <a:ext cx="91440" cy="6258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5825"/>
              </a:lnTo>
              <a:lnTo>
                <a:pt x="97267" y="62582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75463" y="327318"/>
          <a:ext cx="2372831" cy="107647"/>
        </a:xfrm>
        <a:custGeom>
          <a:avLst/>
          <a:gdLst/>
          <a:ahLst/>
          <a:cxnLst/>
          <a:rect l="0" t="0" r="0" b="0"/>
          <a:pathLst>
            <a:path>
              <a:moveTo>
                <a:pt x="2372831" y="0"/>
              </a:moveTo>
              <a:lnTo>
                <a:pt x="2372831" y="53823"/>
              </a:lnTo>
              <a:lnTo>
                <a:pt x="0" y="53823"/>
              </a:lnTo>
              <a:lnTo>
                <a:pt x="0" y="1076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737856" y="1710"/>
          <a:ext cx="7420876" cy="3256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“O le alofa o le atoatoaga lea o le tulafono” (Roma 13:10)</a:t>
          </a:r>
        </a:p>
      </dsp:txBody>
      <dsp:txXfrm>
        <a:off x="737856" y="1710"/>
        <a:ext cx="7420876" cy="325608"/>
      </dsp:txXfrm>
    </dsp:sp>
    <dsp:sp modelId="{91CC5459-8EEF-41EA-AF20-D848C0D6FEAD}">
      <dsp:nvSpPr>
        <dsp:cNvPr id="0" name=""/>
        <dsp:cNvSpPr/>
      </dsp:nvSpPr>
      <dsp:spPr>
        <a:xfrm>
          <a:off x="0" y="434966"/>
          <a:ext cx="4150927" cy="3256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lofa i le Atua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(Teu. 6:5; Es. 20:3-11)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34966"/>
        <a:ext cx="4150927" cy="325608"/>
      </dsp:txXfrm>
    </dsp:sp>
    <dsp:sp modelId="{10C7FA8C-45AC-4F60-B838-992E3E7F424F}">
      <dsp:nvSpPr>
        <dsp:cNvPr id="0" name=""/>
        <dsp:cNvSpPr/>
      </dsp:nvSpPr>
      <dsp:spPr>
        <a:xfrm>
          <a:off x="466640" y="868222"/>
          <a:ext cx="4100009" cy="103635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faamamaluina ma ia ava i le Atua e ala i le faamuamua o Ia i o tatou olaga</a:t>
          </a:r>
        </a:p>
      </dsp:txBody>
      <dsp:txXfrm>
        <a:off x="466640" y="868222"/>
        <a:ext cx="4100009" cy="1036356"/>
      </dsp:txXfrm>
    </dsp:sp>
    <dsp:sp modelId="{5D6CA769-3983-4A7E-8C9B-2918405B7715}">
      <dsp:nvSpPr>
        <dsp:cNvPr id="0" name=""/>
        <dsp:cNvSpPr/>
      </dsp:nvSpPr>
      <dsp:spPr>
        <a:xfrm>
          <a:off x="466640" y="2012226"/>
          <a:ext cx="4100009" cy="7670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 le Atua e aunoa ma le suitulaga o Ia i ni tupua</a:t>
          </a:r>
        </a:p>
      </dsp:txBody>
      <dsp:txXfrm>
        <a:off x="466640" y="2012226"/>
        <a:ext cx="4100009" cy="767099"/>
      </dsp:txXfrm>
    </dsp:sp>
    <dsp:sp modelId="{C20EFE85-0AA0-41C5-98B5-841936C487C2}">
      <dsp:nvSpPr>
        <dsp:cNvPr id="0" name=""/>
        <dsp:cNvSpPr/>
      </dsp:nvSpPr>
      <dsp:spPr>
        <a:xfrm>
          <a:off x="466640" y="2886973"/>
          <a:ext cx="4100009" cy="767099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 i le suafa o le Atua, ta’uleleia ma le amio</a:t>
          </a:r>
        </a:p>
      </dsp:txBody>
      <dsp:txXfrm>
        <a:off x="466640" y="2886973"/>
        <a:ext cx="4100009" cy="767099"/>
      </dsp:txXfrm>
    </dsp:sp>
    <dsp:sp modelId="{2D09C7DE-F35F-4F9B-878E-987E2909F691}">
      <dsp:nvSpPr>
        <dsp:cNvPr id="0" name=""/>
        <dsp:cNvSpPr/>
      </dsp:nvSpPr>
      <dsp:spPr>
        <a:xfrm>
          <a:off x="466640" y="3761720"/>
          <a:ext cx="4100009" cy="7670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faamamaluina Lona aso malolo ma tapuaiga o le Sapati</a:t>
          </a:r>
        </a:p>
      </dsp:txBody>
      <dsp:txXfrm>
        <a:off x="466640" y="3761720"/>
        <a:ext cx="4100009" cy="767099"/>
      </dsp:txXfrm>
    </dsp:sp>
    <dsp:sp modelId="{80C787CF-6ED0-4DA8-8321-4B66D291DAD3}">
      <dsp:nvSpPr>
        <dsp:cNvPr id="0" name=""/>
        <dsp:cNvSpPr/>
      </dsp:nvSpPr>
      <dsp:spPr>
        <a:xfrm>
          <a:off x="4720387" y="434966"/>
          <a:ext cx="4942967" cy="3256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Alofa i tuaoi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(Lev. 19:18; Es 20:12-17)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20387" y="434966"/>
        <a:ext cx="4942967" cy="325608"/>
      </dsp:txXfrm>
    </dsp:sp>
    <dsp:sp modelId="{D76F753B-4A80-4132-A137-6BD41DFEBF05}">
      <dsp:nvSpPr>
        <dsp:cNvPr id="0" name=""/>
        <dsp:cNvSpPr/>
      </dsp:nvSpPr>
      <dsp:spPr>
        <a:xfrm>
          <a:off x="5494720" y="868222"/>
          <a:ext cx="6438889" cy="474115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ava i matua</a:t>
          </a:r>
        </a:p>
      </dsp:txBody>
      <dsp:txXfrm>
        <a:off x="5494720" y="868222"/>
        <a:ext cx="6438889" cy="474115"/>
      </dsp:txXfrm>
    </dsp:sp>
    <dsp:sp modelId="{1931318A-37E3-4189-918D-B0803777C1F1}">
      <dsp:nvSpPr>
        <dsp:cNvPr id="0" name=""/>
        <dsp:cNvSpPr/>
      </dsp:nvSpPr>
      <dsp:spPr>
        <a:xfrm>
          <a:off x="5494720" y="1449985"/>
          <a:ext cx="6438889" cy="47411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 i le soifua ma le ola</a:t>
          </a:r>
        </a:p>
      </dsp:txBody>
      <dsp:txXfrm>
        <a:off x="5494720" y="1449985"/>
        <a:ext cx="6438889" cy="474115"/>
      </dsp:txXfrm>
    </dsp:sp>
    <dsp:sp modelId="{DB394086-E051-4A5A-8AB8-F5B678A33421}">
      <dsp:nvSpPr>
        <dsp:cNvPr id="0" name=""/>
        <dsp:cNvSpPr/>
      </dsp:nvSpPr>
      <dsp:spPr>
        <a:xfrm>
          <a:off x="5494720" y="2031749"/>
          <a:ext cx="6438889" cy="474115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faaaloalogia le faaipoipoga</a:t>
          </a:r>
        </a:p>
      </dsp:txBody>
      <dsp:txXfrm>
        <a:off x="5494720" y="2031749"/>
        <a:ext cx="6438889" cy="474115"/>
      </dsp:txXfrm>
    </dsp:sp>
    <dsp:sp modelId="{4BA21399-A7DD-48CE-892B-137D2903460A}">
      <dsp:nvSpPr>
        <dsp:cNvPr id="0" name=""/>
        <dsp:cNvSpPr/>
      </dsp:nvSpPr>
      <dsp:spPr>
        <a:xfrm>
          <a:off x="5494720" y="2613512"/>
          <a:ext cx="6438889" cy="47411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 i meatotino a tagata </a:t>
          </a:r>
        </a:p>
      </dsp:txBody>
      <dsp:txXfrm>
        <a:off x="5494720" y="2613512"/>
        <a:ext cx="6438889" cy="474115"/>
      </dsp:txXfrm>
    </dsp:sp>
    <dsp:sp modelId="{A46A958C-2BEB-4761-8612-6EDDADDECAC0}">
      <dsp:nvSpPr>
        <dsp:cNvPr id="0" name=""/>
        <dsp:cNvSpPr/>
      </dsp:nvSpPr>
      <dsp:spPr>
        <a:xfrm>
          <a:off x="5494720" y="3195276"/>
          <a:ext cx="6438889" cy="474115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faaaloalo i le tauleleia o nisi </a:t>
          </a:r>
        </a:p>
      </dsp:txBody>
      <dsp:txXfrm>
        <a:off x="5494720" y="3195276"/>
        <a:ext cx="6438889" cy="474115"/>
      </dsp:txXfrm>
    </dsp:sp>
    <dsp:sp modelId="{1551E7EB-5BC8-4B79-AA4E-ABD9F7B00FC2}">
      <dsp:nvSpPr>
        <dsp:cNvPr id="0" name=""/>
        <dsp:cNvSpPr/>
      </dsp:nvSpPr>
      <dsp:spPr>
        <a:xfrm>
          <a:off x="5494720" y="3777039"/>
          <a:ext cx="6438889" cy="63141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e ava ia te oe lava ina ia aua nei i ai ni manaoga o le manatu faapito e pisia ai lau amio</a:t>
          </a:r>
        </a:p>
      </dsp:txBody>
      <dsp:txXfrm>
        <a:off x="5494720" y="3777039"/>
        <a:ext cx="6438889" cy="631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76612B"/>
              </a:solidFill>
            </a:rPr>
            <a:t>E taofia ai i tatou mai le leaga                            (Salamo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639681" y="753630"/>
          <a:ext cx="1628110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solidFill>
                <a:srgbClr val="56782A"/>
              </a:solidFill>
            </a:rPr>
            <a:t>E aumaia i a’i tatou le poto ma le atamai                (Teu. 4:6</a:t>
          </a:r>
          <a:r>
            <a:rPr lang="en" sz="1800" b="1" kern="1200" dirty="0">
              <a:solidFill>
                <a:srgbClr val="56782A"/>
              </a:solidFill>
            </a:rPr>
            <a:t>)</a:t>
          </a:r>
          <a:endParaRPr lang="es-ES" sz="1800" kern="1200" dirty="0">
            <a:solidFill>
              <a:srgbClr val="56782A"/>
            </a:solidFill>
          </a:endParaRPr>
        </a:p>
      </dsp:txBody>
      <dsp:txXfrm>
        <a:off x="3639681" y="753630"/>
        <a:ext cx="1628110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2B7337"/>
              </a:solidFill>
            </a:rPr>
            <a:t>E</a:t>
          </a:r>
          <a:r>
            <a:rPr lang="en" sz="1800" b="1" kern="1200" dirty="0">
              <a:solidFill>
                <a:srgbClr val="2B7337"/>
              </a:solidFill>
            </a:rPr>
            <a:t> aumaia i a’i tatou le saolotoga                  (Iakopo 2:12)</a:t>
          </a:r>
          <a:endParaRPr lang="es-ES" sz="18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3FA59E"/>
              </a:solidFill>
            </a:rPr>
            <a:t>E</a:t>
          </a:r>
          <a:r>
            <a:rPr lang="en" sz="1800" b="1" kern="1200" dirty="0">
              <a:solidFill>
                <a:srgbClr val="3FA59E"/>
              </a:solidFill>
            </a:rPr>
            <a:t> aumaia i a’i tatou le filemu                             </a:t>
          </a:r>
          <a:r>
            <a:rPr lang="en" sz="1600" b="1" kern="1200" dirty="0">
              <a:solidFill>
                <a:srgbClr val="3FA59E"/>
              </a:solidFill>
            </a:rPr>
            <a:t>(Salamo 119:165)</a:t>
          </a:r>
          <a:endParaRPr lang="es-ES" sz="18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250176" y="3113682"/>
          <a:ext cx="169602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4466A9"/>
              </a:solidFill>
            </a:rPr>
            <a:t>E</a:t>
          </a:r>
          <a:r>
            <a:rPr lang="en" sz="1800" b="1" kern="1200" dirty="0">
              <a:solidFill>
                <a:srgbClr val="4466A9"/>
              </a:solidFill>
            </a:rPr>
            <a:t> aumaia i a’i tatou le manuia (Iosua 1:8)</a:t>
          </a:r>
          <a:endParaRPr lang="es-ES" sz="1800" kern="1200" dirty="0">
            <a:solidFill>
              <a:srgbClr val="4466A9"/>
            </a:solidFill>
          </a:endParaRPr>
        </a:p>
      </dsp:txBody>
      <dsp:txXfrm>
        <a:off x="250176" y="3113682"/>
        <a:ext cx="1696024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623A91"/>
              </a:solidFill>
            </a:rPr>
            <a:t>Na te ta’u maia le agasala  (Roma 7:7)</a:t>
          </a:r>
          <a:endParaRPr lang="es-ES" sz="18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853974"/>
              </a:solidFill>
            </a:rPr>
            <a:t>E</a:t>
          </a:r>
          <a:r>
            <a:rPr lang="en" sz="1600" b="1" kern="1200" dirty="0">
              <a:solidFill>
                <a:srgbClr val="853974"/>
              </a:solidFill>
            </a:rPr>
            <a:t> taitaina atu i tatou ia Keriso </a:t>
          </a:r>
          <a:br>
            <a:rPr lang="es-ES" sz="1600" b="1" kern="1200" dirty="0">
              <a:solidFill>
                <a:srgbClr val="853974"/>
              </a:solidFill>
            </a:rPr>
          </a:br>
          <a:r>
            <a:rPr lang="en" sz="1600" b="1" kern="1200" dirty="0">
              <a:solidFill>
                <a:srgbClr val="853974"/>
              </a:solidFill>
            </a:rPr>
            <a:t>(Galuega 3:24)</a:t>
          </a:r>
          <a:endParaRPr lang="es-ES" sz="16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06BE-4DB7-4E6B-AEB7-88D5170DC370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0F470-CC72-4F82-B3F2-787F1DDF56CF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0F470-CC72-4F82-B3F2-787F1DDF56C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pPr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</a:rPr>
              <a:t>O LE FEAGAIGA I</a:t>
            </a:r>
            <a:r>
              <a:rPr lang="en" sz="7200" b="1" dirty="0">
                <a:ln/>
                <a:solidFill>
                  <a:schemeClr val="accent3"/>
                </a:solidFill>
                <a:effectLst/>
              </a:rPr>
              <a:t> 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44596" y="6486179"/>
            <a:ext cx="2786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Lesona 8, Aukuso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36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O LE TULAFONO O SE FOLAFOLAGA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0" y="63817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“Ua na faaalia foi ia te outou Lana feagaiga na Ia poloai mai ai ia te outou tou te faia, O UPU IA E SEFULU; na Ia tusi ai foi i luga o papamaa e lua” 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(Teuteuronome 4:13)</a:t>
            </a:r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064370" y="1363842"/>
            <a:ext cx="6921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Ua Na faaalia foi ia te outou Lana feagaiga na Ia poloai mai ai ia te outou tou te faia, “</a:t>
            </a:r>
            <a:r>
              <a:rPr lang="en" b="1" i="1" dirty="0"/>
              <a:t>O UPU IA E SEFULU</a:t>
            </a:r>
            <a:r>
              <a:rPr lang="en" b="1" dirty="0"/>
              <a:t>” Na Ia tusia ai foi i papamaa e lua (Esoto 34:28; Teuteuronome 4:13; Teuteuronome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422211"/>
            <a:ext cx="4736416" cy="3599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120640"/>
            <a:ext cx="79016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F</a:t>
            </a:r>
            <a:r>
              <a:rPr lang="en" b="1" dirty="0"/>
              <a:t>aataitaiga: “E leai se upu e tasi ua le taunuu</a:t>
            </a:r>
            <a:r>
              <a:rPr lang="en-US" b="1" dirty="0"/>
              <a:t> [</a:t>
            </a:r>
            <a:r>
              <a:rPr lang="en-US" b="1" i="1" dirty="0"/>
              <a:t>tapa</a:t>
            </a:r>
            <a:r>
              <a:rPr lang="en-US" b="1" dirty="0"/>
              <a:t>] o Ana upu lelei uma [</a:t>
            </a:r>
            <a:r>
              <a:rPr lang="en-US" b="1" i="1" dirty="0"/>
              <a:t>tapa</a:t>
            </a:r>
            <a:r>
              <a:rPr lang="en-US" b="1" dirty="0"/>
              <a:t>], na Ia folafolaina mai na faaoo mai e Lana auauna o Mose</a:t>
            </a:r>
            <a:r>
              <a:rPr lang="en" b="1" dirty="0"/>
              <a:t>” (1Tupu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4849" y="4149969"/>
            <a:ext cx="3137993" cy="251347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120640" y="4093698"/>
            <a:ext cx="3629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/>
              <a:t>O lea, o le aa faa-Eperu o le “</a:t>
            </a:r>
            <a:r>
              <a:rPr lang="en" b="1" i="1" dirty="0"/>
              <a:t>tapa</a:t>
            </a:r>
            <a:r>
              <a:rPr lang="en" b="1" dirty="0"/>
              <a:t>” e mafai ona faaliliuina o se “upu” poo se “folafolaga.”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092506" y="3193366"/>
            <a:ext cx="6738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le mea moni, matou te le avatua ia te oe se mea; ae matou te faia se folafolaga ia te oe. </a:t>
            </a:r>
            <a:r>
              <a:rPr lang="en-US" b="1" dirty="0"/>
              <a:t>M</a:t>
            </a:r>
            <a:r>
              <a:rPr lang="en" b="1" dirty="0"/>
              <a:t>atou te ta’utino atu ia te oe o le a matou faia se mea mautu, se mea e mausal</a:t>
            </a:r>
            <a:r>
              <a:rPr lang="en-US" b="1" dirty="0"/>
              <a:t>ī</a:t>
            </a:r>
            <a:r>
              <a:rPr lang="en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092505" y="2532185"/>
            <a:ext cx="7099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Sei o tatou mafaufau i le uiga o le mea lenei; O le a le uiga pe a tatou fai atu i se tasi, “Ou te tuu atu ia te outou la’u upu”?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063176"/>
            <a:ext cx="8239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Poloaiga e Sefulu o folafolaga ia e sefulu na faia e le Atua i a’i tatou, ma le faamoemoe ia taitaiina atu ai i tatou i ala tonu uma. 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0"/>
            <a:ext cx="707604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LE TULAFONO O SE IUGA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“Au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ā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 o le iuga o le tulafono o Keriso lea, e oo mai ai le amiotonu i e faatuatua uma lava”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(Roma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upu “iuga” o loo faatatau e Paulo i le tulafono o le “telosi” (Roma 10:4). O le a le uiga o lenei upu?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0" y="3671668"/>
            <a:ext cx="43331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Afai tatou te faaliliuina lenei mea e faapea “O Keriso </a:t>
            </a:r>
            <a:r>
              <a:rPr lang="en" i="1" dirty="0"/>
              <a:t>o le muta’aga </a:t>
            </a:r>
            <a:r>
              <a:rPr lang="en" b="1" dirty="0"/>
              <a:t>lea o le tulafono,” o lona uiga ua leai se tulafono talu mai le maliu o Iesu. O lea foi ua leai ai se agasala. O le a feteenai ai foi Paulo ma ana lava upu (Roma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69279"/>
            <a:ext cx="6499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Pe afai tatou te faalilliuina “O Keriso </a:t>
            </a:r>
            <a:r>
              <a:rPr lang="en" i="1" dirty="0"/>
              <a:t>o loo faasino tonu i ai </a:t>
            </a:r>
            <a:r>
              <a:rPr lang="en" b="1" dirty="0"/>
              <a:t>le tulafono,” o loo tumau pea Paulo, ona o loo faamalosia pea le tulafono, ma taitaiina atu ai i tatou ia Keriso (Roma 3:31; Kalatia 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3742007"/>
            <a:ext cx="2277009" cy="275804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538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uiga autu: o le manatu lea ua faailoa mai o se faatapulaa poo se faamoemoe. </a:t>
            </a:r>
            <a:r>
              <a:rPr lang="en-US" b="1" dirty="0"/>
              <a:t>E</a:t>
            </a:r>
            <a:r>
              <a:rPr lang="en" b="1" dirty="0"/>
              <a:t> ala i le faauigaina (o le isi uiga): e faapea: o se faaiuga, o se muta’aga,  o se taunuuga, o se sini/faamoemoe. O lona uiga moni e tatau ona fuafua lea i le auala o loo faaaogaina ai i se fuaiupu.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446585" y="1927273"/>
            <a:ext cx="78919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“E lei faatautalagia le tulafono i lea taimi mo na’o se manuia o tagata Eperu. </a:t>
            </a:r>
            <a:r>
              <a:rPr lang="en-US" sz="2400" b="1" dirty="0">
                <a:latin typeface="Constantia" panose="02030602050306030303" pitchFamily="18" charset="0"/>
              </a:rPr>
              <a:t>Sa faamamaluina i latou e le Atua e ala i le avea oi latou ma e puipuia ma e tausi i Lana tulafono, ae e tatau foi ona avea o se faatuatuaga paia mo le lalolagi atoa. O tulafono lautele o Poloaiga ia e faatatau lea i tagata uma lava, ma na tuuina atu mo le faatonutonuina ma le puleaina o tagata uma. O mataupu e Sefulu, ua faapuupuuina, faaatoatoaina, ma puleaina, ia ufiufi ai le tiute o le tagata o le Atua ma lona uso a tagata;  ma e faavae uma lea i mataupu faavae silisili o le alofa.</a:t>
            </a:r>
            <a:r>
              <a:rPr lang="en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2" y="3601035"/>
            <a:ext cx="4346234" cy="3108543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“Na outou va’ai atu i mea na Ou faia i Aikupito, na Ou ava’e ia te outou i luga o apaau o</a:t>
            </a:r>
            <a:r>
              <a:rPr kumimoji="0" lang="es-ES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aeto, na Ou aumai foi ia te outou ia te A’u nei. O lenei foi, afai tou te matuā faalogo mai i Lo’u leo, ma tausiusi i La’u feagaiga, ona fai lea o outou ma oloa tāua Mo’u, e sili i nuu uma; auā o Lo’u lava le lalolagi uma. E fai foi outou ma malo o ositaulaga, ma nuu paia mo A’u; o upu ia e te tautala atu ai i le fanauga a Isaraelu.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Esoto</a:t>
            </a:r>
            <a:r>
              <a:rPr kumimoji="0" lang="es-ES" sz="1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407EFF"/>
                </a:solidFill>
              </a:rPr>
              <a:t>O le tuuina atu o le Tulafono: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Oi latou e talia le Tulafono (Esoto 19:1-8)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le Fai Tulafono (Esoto 19:9-25)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 Poloa’iga e Sefulu (Esoto 20:1-17)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FF42B9"/>
                </a:solidFill>
              </a:rPr>
              <a:t>O</a:t>
            </a:r>
            <a:r>
              <a:rPr lang="en" sz="2400" b="1" dirty="0">
                <a:solidFill>
                  <a:srgbClr val="FF42B9"/>
                </a:solidFill>
              </a:rPr>
              <a:t> le uiga o le Tulafono: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 galuega a le Tulafono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 le Tulafono o se folafolaga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 le Tulafono o se taunuuga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482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sopoia atu o le Sami Ulaula o se faailoga taua lea mo Isaraelu. O se mea mata’ina lona lua, o le folafolaina mai lea o le Tulafono e ala mai i le fofoga o le Atua lava ia.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207435"/>
            <a:ext cx="4714875" cy="3450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975" y="105868"/>
            <a:ext cx="4023800" cy="3045295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631853"/>
            <a:ext cx="75669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</a:t>
            </a:r>
            <a:r>
              <a:rPr lang="en" b="1" dirty="0"/>
              <a:t>e sili atu i latou nai lo na’o se tulafono faale-lotu, faale-malo, pe na’o ni tulafono foi faale-soifua maloloina. O Poloa’iga e sefulu, o le faavae lea o nei tulafono uma, o se faa-ata o le amio o le Atua ma, o le mea lea, e le na o Isaraelu o loo faasino i ai, ae mo fanau uma lava a le Atua.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984739"/>
            <a:ext cx="7346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lena taimi, na fanau mai ai Isaraelu o se tulafono o le a pulea lona malo mamalu. </a:t>
            </a:r>
            <a:r>
              <a:rPr lang="en-US" b="1" dirty="0"/>
              <a:t>E</a:t>
            </a:r>
            <a:r>
              <a:rPr lang="en" b="1" dirty="0"/>
              <a:t> maua ai le ola. 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2774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Ē </a:t>
            </a:r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TUUINA ATU O LE TULAFONO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584775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32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O’I LATOU E TALIA LE TULAFONO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548641"/>
            <a:ext cx="7781924" cy="104321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“Na outou va’ai atu i mea na Ou faia i Aikupito, na Ou ava’e ia te outou i luga o apaau o aeto, na Ou aumai foi ia te outou ia te A’u nei.” </a:t>
            </a:r>
            <a:r>
              <a:rPr lang="en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(Esoto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629460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Aisea na aveeseina mai ai e le Atua Isaraelu nai Aikupito?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676902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3609376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73389"/>
            <a:ext cx="9704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E ala i le taliaina o lea feagaiga, o le a avea ai Isaraelu ma: (Esoto 19:5-6)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819840"/>
            <a:ext cx="7905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le lona tolu o masina talu ona latou o ese mai Aikupito, sa latou tolauapi ai e lata ane i le Mauga o Sinai. O iina na faataoto ai le faavae mo le foafoaina o le nuu o Isaraelu. </a:t>
            </a:r>
            <a:r>
              <a:rPr lang="en-US" b="1" dirty="0"/>
              <a:t>N</a:t>
            </a:r>
            <a:r>
              <a:rPr lang="en" b="1" dirty="0"/>
              <a:t>a tuuina atu ai e le Atua se feagaiga ma i latou, ma sa latou taliaina (Esoto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61710"/>
            <a:ext cx="7767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Ina ia auauna atu ia te Ia (Esoto 5:1; 7:16; 8:1, 20; 9:1, 13; 10:3). </a:t>
            </a:r>
            <a:r>
              <a:rPr lang="en-US" b="1" dirty="0"/>
              <a:t>O</a:t>
            </a:r>
            <a:r>
              <a:rPr lang="en" b="1" dirty="0"/>
              <a:t> le faia o lea mea, o le a latou maua ai ni faamanuiaga sili (e aofia ai ma le laueleele o Kanana).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O L</a:t>
            </a:r>
            <a:r>
              <a:rPr lang="en-US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Ē</a:t>
            </a:r>
            <a:r>
              <a:rPr lang="en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 NA TUUINA MAI LE TULAFONO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 le Mauga o Sinai foi ua pusa atoa uma; aua na afio ifo ai Ieova i le afi. Ua alu a’e foi ona asu pei o le asu o se umu; ua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lulūteleina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lava le mauga atoa uma.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(Esoto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268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tuuina mai o le Tulafono a le Atua i Sinai o se mea matagofie ma le mata’utia (Eperu 12:18-21). </a:t>
            </a:r>
            <a:r>
              <a:rPr lang="en-US" b="1" dirty="0"/>
              <a:t>E</a:t>
            </a:r>
            <a:r>
              <a:rPr lang="en" b="1" dirty="0"/>
              <a:t> leai se tasi na sauni mo se mea faapea. O le mea lea, sa  manaomia ai e tagata ona faamam</a:t>
            </a:r>
            <a:r>
              <a:rPr lang="en-US" b="1" dirty="0"/>
              <a:t>ā</a:t>
            </a:r>
            <a:r>
              <a:rPr lang="en" b="1" dirty="0"/>
              <a:t>ina muamua i latou lava ma tausia le va e talafeagai ai ina ia aua nei faaumatia i latou i le mamalu faale-lagi (Esoto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9761" y="4360985"/>
            <a:ext cx="2580102" cy="2394661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445392"/>
            <a:ext cx="5764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E lua faaliliuga o lenei Tulafono na faamauina: o le tasi i le amataga o le Esoto poo le o ese mai, ma le isi o se vaega lea o upu mulimuli a Mose a’o le’i ulufale atu i Kanana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627077"/>
            <a:ext cx="56519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ui lava e foliga mai e mata’utia lona tuuina mai, ae o loo atagia mai ai i le Tulafono le amio silisili a le Atua: O le Alofa (Roma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235570"/>
            <a:ext cx="8530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upu o le a fetalai atu ai le Atua i a’i latou o se faaaliga lea o Lana lava amio. O lo latou usita’ia o ia upu o le ola lea; o le l</a:t>
            </a:r>
            <a:r>
              <a:rPr lang="en-US" b="1" dirty="0"/>
              <a:t>ē</a:t>
            </a:r>
            <a:r>
              <a:rPr lang="en" b="1" dirty="0"/>
              <a:t> usitaia foi o le oti lea. E manaomia ona iloa atoatoa e Isaraelu le ogaoga atoa ma le taua “o upu o le feagaiga, o Poloaiga ia e Sefulu” (Esoto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855741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Aisea na talafeagai ai se tulaga faapea?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0609" y="1062726"/>
            <a:ext cx="2746912" cy="1075563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 POLOA’IGA E SEFULU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548639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“O A’u o Ieova lou Atua, o Le na aumaia oe nai le nuu o Aikupito, o le mea sa nofo pologa ai”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(Esoto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9139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loo faailoa mai e le Atua le Tulafono e ala i le faamaninoina mai o Lana galuega autu: “Ua Ou faaolaina oe mai le agasala, o lea, o lenei le mea e tatau ona e faia e amata atu nei lava” (Esoto 20:2). O le tausia o le Tulafono, mo i tatou, o le tali atu lea i le Togiola. O le tali atu lea i le alofa e tusa ma le alofa o loo foaiina mai. 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157155"/>
              </p:ext>
            </p:extLst>
          </p:nvPr>
        </p:nvGraphicFramePr>
        <p:xfrm>
          <a:off x="118554" y="2222696"/>
          <a:ext cx="11934015" cy="453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LE UIGA </a:t>
            </a:r>
          </a:p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LE TULAFONO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GALUEGA A LE TULAFONO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048000" y="71970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“O lenei, ua fai mo tatou taitaitama le tulafono, na te taitaiina i tatou ia Keriso, ina ia ta’uamiotonuina i tatou i le faatuatua.”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(Kalatia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6" y="1492091"/>
            <a:ext cx="59603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O a nisi o galuega o le Tulafono?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569631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le faaolataga e le’o se galuega lea a le Tulafono (Kalatia 2:16). O le Tulafono e pei o se fa’ata e atagia mai ai a tatou agasala (Iakopo 1 :23-25).</a:t>
            </a:r>
            <a:endParaRPr lang="es-ES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514" y="4287979"/>
            <a:ext cx="1341936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057" y="4287979"/>
            <a:ext cx="1349828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085" y="4287980"/>
            <a:ext cx="136434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3" y="5840529"/>
            <a:ext cx="7534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E manino lava le Tusi Paia: E lelei le Tulafono (Roma 7:12); Ia mafaufau loloto ma fiafia i ai (Salamo 1:2). “</a:t>
            </a:r>
            <a:r>
              <a:rPr lang="en-US" b="1" dirty="0"/>
              <a:t>Ua tele lava lo’u alofa i Lau tulafono! Ou te mafaufau i ai i le aso atoa</a:t>
            </a:r>
            <a:r>
              <a:rPr lang="en" b="1" dirty="0"/>
              <a:t>” (Salamo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280460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452914"/>
            <a:ext cx="55626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nuti o le fa’ata e le aveesea ai se pisia; e faapea foi i lona l</a:t>
            </a:r>
            <a:r>
              <a:rPr lang="en-US" b="1" dirty="0"/>
              <a:t>ē</a:t>
            </a:r>
            <a:r>
              <a:rPr lang="en" b="1" dirty="0"/>
              <a:t> amana’iaina. </a:t>
            </a:r>
            <a:r>
              <a:rPr lang="en-US" b="1" dirty="0"/>
              <a:t>A</a:t>
            </a:r>
            <a:r>
              <a:rPr lang="en" b="1" dirty="0"/>
              <a:t>e a aunoa ma le “fa’ata” [o le tulafono lea] e le mafai ona tatou iloa o loo pisia i tatou i le [agasala], ma ua tatou manaomia ai se “solosolo” [o Keriso lea] e faamam</a:t>
            </a:r>
            <a:r>
              <a:rPr lang="en-US" b="1" dirty="0"/>
              <a:t>ā</a:t>
            </a:r>
            <a:r>
              <a:rPr lang="en" b="1" dirty="0"/>
              <a:t>ina ai i tatou.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13940</TotalTime>
  <Words>2128</Words>
  <Application>Microsoft Office PowerPoint</Application>
  <PresentationFormat>Panorámica</PresentationFormat>
  <Paragraphs>82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Calibri</vt:lpstr>
      <vt:lpstr>Arial</vt:lpstr>
      <vt:lpstr>Aptos Display</vt:lpstr>
      <vt:lpstr>Wingdings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138</cp:revision>
  <dcterms:created xsi:type="dcterms:W3CDTF">2025-07-19T15:42:14Z</dcterms:created>
  <dcterms:modified xsi:type="dcterms:W3CDTF">2025-08-15T12:21:37Z</dcterms:modified>
</cp:coreProperties>
</file>