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26" d="100"/>
          <a:sy n="26" d="100"/>
        </p:scale>
        <p:origin x="72" y="17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1" loCatId="list" qsTypeId="urn:microsoft.com/office/officeart/2005/8/quickstyle/3d2#1"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 sz="1600" b="1" spc="300" dirty="0">
              <a:solidFill>
                <a:schemeClr val="tx1"/>
              </a:solidFill>
            </a:rPr>
            <a:t>O Pesaleli, na faatonutonuina le galuega atoa </a:t>
          </a:r>
          <a:r>
            <a:rPr lang="en" sz="1400" b="1" spc="300" dirty="0">
              <a:solidFill>
                <a:schemeClr val="tx1"/>
              </a:solidFill>
            </a:rPr>
            <a:t>(Esoto31:2)</a:t>
          </a:r>
          <a:endParaRPr lang="es-ES" sz="14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en" sz="1600" b="1" spc="300" dirty="0">
              <a:solidFill>
                <a:schemeClr val="tx1"/>
              </a:solidFill>
            </a:rPr>
            <a:t>Aliavu, o lana fesoasoani sinia (Esoto 31:6a)</a:t>
          </a:r>
          <a:endParaRPr lang="es-ES" sz="16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en" sz="1600" b="1" spc="300" dirty="0">
              <a:solidFill>
                <a:schemeClr val="tx1"/>
              </a:solidFill>
            </a:rPr>
            <a:t>Ma isi tagata e fesoasoani i le galuega (Esoto 31:6b)</a:t>
          </a:r>
          <a:endParaRPr lang="es-ES" sz="16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1"/>
    <dgm:cxn modelId="{F72EDF98-7EFF-4ACF-95C3-4092922F4BCA}" type="presOf" srcId="{1A640ECD-CF18-4052-BD99-DBD1FEE37E53}" destId="{FC68CD26-B693-4657-95D3-B6A766097D1D}" srcOrd="0" destOrd="0" presId="urn:microsoft.com/office/officeart/2005/8/layout/vList3#1"/>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1"/>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1"/>
    <dgm:cxn modelId="{6C0C61D4-499D-4166-A27E-92F5D625CC40}" type="presParOf" srcId="{FC68CD26-B693-4657-95D3-B6A766097D1D}" destId="{C0D09DFA-5B4D-4F2D-AC21-3F8C5834693D}" srcOrd="0" destOrd="0" presId="urn:microsoft.com/office/officeart/2005/8/layout/vList3#1"/>
    <dgm:cxn modelId="{4C718B5C-21B9-43D5-BFBF-E0D7A7EA554F}" type="presParOf" srcId="{C0D09DFA-5B4D-4F2D-AC21-3F8C5834693D}" destId="{EF3CCA59-81A0-4CFB-9BD7-693127657E33}" srcOrd="0" destOrd="0" presId="urn:microsoft.com/office/officeart/2005/8/layout/vList3#1"/>
    <dgm:cxn modelId="{199DC055-FF9D-4A65-9C98-6F8180F6CE24}" type="presParOf" srcId="{C0D09DFA-5B4D-4F2D-AC21-3F8C5834693D}" destId="{B86DC855-AC6E-41F5-85A1-2802CAC9C2B8}" srcOrd="1" destOrd="0" presId="urn:microsoft.com/office/officeart/2005/8/layout/vList3#1"/>
    <dgm:cxn modelId="{8C9A44F5-2DC7-4FA9-9C89-13C3B19EE733}" type="presParOf" srcId="{FC68CD26-B693-4657-95D3-B6A766097D1D}" destId="{4470E1D3-EC17-4E99-98E1-DC2E0FE03CBF}" srcOrd="1" destOrd="0" presId="urn:microsoft.com/office/officeart/2005/8/layout/vList3#1"/>
    <dgm:cxn modelId="{8890031C-4CCF-480B-A329-1DD3C37AF358}" type="presParOf" srcId="{FC68CD26-B693-4657-95D3-B6A766097D1D}" destId="{3C1F0C06-0D42-4200-BE27-3A0C2B8EA790}" srcOrd="2" destOrd="0" presId="urn:microsoft.com/office/officeart/2005/8/layout/vList3#1"/>
    <dgm:cxn modelId="{35FE0295-D7F5-4701-AA97-034C48E9D205}" type="presParOf" srcId="{3C1F0C06-0D42-4200-BE27-3A0C2B8EA790}" destId="{95EC20E9-3580-42EE-8128-37BE0DCED7C8}" srcOrd="0" destOrd="0" presId="urn:microsoft.com/office/officeart/2005/8/layout/vList3#1"/>
    <dgm:cxn modelId="{7C1D6769-C5EA-4139-ABB9-A46F0C862D57}" type="presParOf" srcId="{3C1F0C06-0D42-4200-BE27-3A0C2B8EA790}" destId="{B4916A51-CBAE-40C0-8E7D-0AD618C29DEF}" srcOrd="1" destOrd="0" presId="urn:microsoft.com/office/officeart/2005/8/layout/vList3#1"/>
    <dgm:cxn modelId="{F8D8E238-7EAC-4D2F-866A-0BFA5FA1DBEA}" type="presParOf" srcId="{FC68CD26-B693-4657-95D3-B6A766097D1D}" destId="{96510FAB-8BE1-4E1E-861F-E40FD93705CB}" srcOrd="3" destOrd="0" presId="urn:microsoft.com/office/officeart/2005/8/layout/vList3#1"/>
    <dgm:cxn modelId="{BE076448-BD6D-4573-855C-15E6B8FBB39A}" type="presParOf" srcId="{FC68CD26-B693-4657-95D3-B6A766097D1D}" destId="{4CA90445-7D70-420B-825D-F4714FE6E08A}" srcOrd="4" destOrd="0" presId="urn:microsoft.com/office/officeart/2005/8/layout/vList3#1"/>
    <dgm:cxn modelId="{117ACEC6-8827-417D-B1C6-661BD9852E5D}" type="presParOf" srcId="{4CA90445-7D70-420B-825D-F4714FE6E08A}" destId="{AD88A7F4-3CC8-4AD8-9946-F05F96607909}" srcOrd="0" destOrd="0" presId="urn:microsoft.com/office/officeart/2005/8/layout/vList3#1"/>
    <dgm:cxn modelId="{913DB488-F667-40DE-9956-82046820B96F}" type="presParOf" srcId="{4CA90445-7D70-420B-825D-F4714FE6E08A}" destId="{0BDC1970-CBA1-4720-A341-1B8D5022877C}"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0960" rIns="113792" bIns="60960" numCol="1" spcCol="1270" anchor="ctr" anchorCtr="0">
          <a:noAutofit/>
        </a:bodyPr>
        <a:lstStyle/>
        <a:p>
          <a:pPr marL="0" lvl="0" indent="0" algn="ctr" defTabSz="711200">
            <a:lnSpc>
              <a:spcPct val="90000"/>
            </a:lnSpc>
            <a:spcBef>
              <a:spcPct val="0"/>
            </a:spcBef>
            <a:spcAft>
              <a:spcPct val="35000"/>
            </a:spcAft>
            <a:buNone/>
          </a:pPr>
          <a:r>
            <a:rPr lang="en" sz="1600" b="1" kern="1200" spc="300" dirty="0">
              <a:solidFill>
                <a:schemeClr val="tx1"/>
              </a:solidFill>
            </a:rPr>
            <a:t>O Pesaleli, na faatonutonuina le galuega atoa </a:t>
          </a:r>
          <a:r>
            <a:rPr lang="en" sz="1400" b="1" kern="1200" spc="300" dirty="0">
              <a:solidFill>
                <a:schemeClr val="tx1"/>
              </a:solidFill>
            </a:rPr>
            <a:t>(Esoto31:2)</a:t>
          </a:r>
          <a:endParaRPr lang="es-ES" sz="14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0960" rIns="113792" bIns="60960" numCol="1" spcCol="1270" anchor="ctr" anchorCtr="0">
          <a:noAutofit/>
        </a:bodyPr>
        <a:lstStyle/>
        <a:p>
          <a:pPr marL="0" lvl="0" indent="0" algn="ctr" defTabSz="711200">
            <a:lnSpc>
              <a:spcPct val="90000"/>
            </a:lnSpc>
            <a:spcBef>
              <a:spcPct val="0"/>
            </a:spcBef>
            <a:spcAft>
              <a:spcPct val="35000"/>
            </a:spcAft>
            <a:buNone/>
          </a:pPr>
          <a:r>
            <a:rPr lang="en" sz="1600" b="1" kern="1200" spc="300" dirty="0">
              <a:solidFill>
                <a:schemeClr val="tx1"/>
              </a:solidFill>
            </a:rPr>
            <a:t>Aliavu, o lana fesoasoani sinia (Esoto 31:6a)</a:t>
          </a:r>
          <a:endParaRPr lang="es-ES" sz="16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0960" rIns="113792" bIns="60960" numCol="1" spcCol="1270" anchor="ctr" anchorCtr="0">
          <a:noAutofit/>
        </a:bodyPr>
        <a:lstStyle/>
        <a:p>
          <a:pPr marL="0" lvl="0" indent="0" algn="ctr" defTabSz="711200">
            <a:lnSpc>
              <a:spcPct val="90000"/>
            </a:lnSpc>
            <a:spcBef>
              <a:spcPct val="0"/>
            </a:spcBef>
            <a:spcAft>
              <a:spcPct val="35000"/>
            </a:spcAft>
            <a:buNone/>
          </a:pPr>
          <a:r>
            <a:rPr lang="en" sz="1600" b="1" kern="1200" spc="300" dirty="0">
              <a:solidFill>
                <a:schemeClr val="tx1"/>
              </a:solidFill>
            </a:rPr>
            <a:t>Ma isi tagata e fesoasoani i le galuega (Esoto 31:6b)</a:t>
          </a:r>
          <a:endParaRPr lang="es-ES" sz="16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pPr/>
              <a:t>9/2/2025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pPr/>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pPr/>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51446" y="4494215"/>
            <a:ext cx="5001186" cy="1938992"/>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en-US" sz="4000" b="1" dirty="0">
                <a:ln w="9525">
                  <a:solidFill>
                    <a:srgbClr val="A37101"/>
                  </a:solidFill>
                  <a:prstDash val="solid"/>
                </a:ln>
                <a:solidFill>
                  <a:srgbClr val="F1A501"/>
                </a:solidFill>
                <a:effectLst>
                  <a:outerShdw blurRad="12700" dist="38100" dir="2700000" algn="tl" rotWithShape="0">
                    <a:srgbClr val="FFDF97"/>
                  </a:outerShdw>
                </a:effectLst>
              </a:rPr>
              <a:t>O LE FEAGAIGA MA SE ATA FAALE-LAGI NA TUSIA  </a:t>
            </a:r>
            <a:endParaRPr kumimoji="0" lang="en" sz="40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Lesona 10,</a:t>
            </a:r>
            <a:r>
              <a:rPr kumimoji="0" lang="en" sz="1600" b="1" i="0" u="none" strike="noStrike" kern="1200" cap="none" spc="0" normalizeH="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Setema</a:t>
            </a:r>
            <a:r>
              <a:rPr kumimoji="0" lang="en" sz="1600" b="1" i="0" u="none" strike="noStrike" kern="1200" cap="none" spc="0" normalizeH="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0"/>
            <a:ext cx="12192000" cy="584775"/>
          </a:xfrm>
          <a:prstGeom prst="rect">
            <a:avLst/>
          </a:prstGeom>
          <a:noFill/>
        </p:spPr>
        <p:txBody>
          <a:bodyPr wrap="square">
            <a:spAutoFit/>
            <a:scene3d>
              <a:camera prst="orthographicFront"/>
              <a:lightRig rig="fla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3200" b="1" dirty="0">
                <a:ln w="6600">
                  <a:solidFill>
                    <a:srgbClr val="FF5050"/>
                  </a:solidFill>
                  <a:prstDash val="solid"/>
                </a:ln>
                <a:solidFill>
                  <a:srgbClr val="66FFFF"/>
                </a:solidFill>
                <a:effectLst>
                  <a:outerShdw dist="38100" dir="2700000" algn="tl" rotWithShape="0">
                    <a:prstClr val="black"/>
                  </a:outerShdw>
                </a:effectLst>
                <a:latin typeface="Aptos" panose="02110004020202020204"/>
              </a:rPr>
              <a:t>O LE SAUNIUNIGA O LEA ATA FAATA’ITA’I</a:t>
            </a:r>
            <a:endParaRPr kumimoji="0" lang="en" sz="32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923330"/>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“Faauta, ua Ou valaauina i lona lava igoa, o Pesalelei le atalii o Auri, o le atalii lea o Huro, o le ituaiga</a:t>
            </a:r>
            <a:r>
              <a:rPr kumimoji="0" lang="en" sz="1800" b="1" i="0" u="none" strike="noStrike" kern="1200" cap="none" spc="0" normalizeH="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o Iuta. Ua ou faatumuina foi o ia i le Agaga o le Atua, i le poto, ma le faautauta, ma le iloa lelei e fai ai galuega uma lava</a:t>
            </a:r>
            <a:r>
              <a:rPr kumimoji="0" lang="en-US" sz="1800" b="1" i="0" u="none" strike="noStrike" kern="1200" cap="none" spc="0" normalizeH="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800" b="1" i="0" u="none" strike="noStrike" kern="1200" cap="none" spc="0" normalizeH="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(Esoto 31:2-3)</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926079"/>
            <a:ext cx="120527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E ui</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lava na tuuina atu e le Atua ia Mose faatonuga auiliili e tusa ai ma le fausiaina, ae Na te lei ta’uina atu  auiliiliga uma. </a:t>
            </a:r>
            <a:r>
              <a:rPr lang="en" b="1" dirty="0">
                <a:solidFill>
                  <a:prstClr val="black"/>
                </a:solidFill>
                <a:latin typeface="Aptos" panose="02110004020202020204"/>
              </a:rPr>
              <a:t>O le a se foliga vaaia o le faatanoa vai apamemea, o kerupi, o pulou o faitaulaga,</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ma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isi</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N</a:t>
            </a:r>
            <a:r>
              <a:rPr lang="en" b="1" dirty="0">
                <a:solidFill>
                  <a:prstClr val="black"/>
                </a:solidFill>
                <a:latin typeface="Aptos" panose="02110004020202020204"/>
              </a:rPr>
              <a:t>a tuuina atu lenei avanoa i le Agaga Paia e galulue faatasi ai ma meaalofa a le ‘au tufuga. </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307212227"/>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5" y="5251269"/>
            <a:ext cx="93574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le totonugalemu o faatonuga mo le fausiaina o le malumalu, </a:t>
            </a:r>
            <a:r>
              <a:rPr lang="en" b="1" dirty="0">
                <a:solidFill>
                  <a:prstClr val="black"/>
                </a:solidFill>
                <a:latin typeface="Aptos" panose="02110004020202020204"/>
              </a:rPr>
              <a:t>sa ta’ua faapitoa ai foi lava ma le Sapati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(Esoto 31:12-17). O le a se mea a le Sapati e faia i nei mea uma? </a:t>
            </a: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457509" y="3999674"/>
            <a:ext cx="2734490"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Mo nei auiliiliga,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na faaoaina ai le Agaga Paia i ni meaalofa faapitoa</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5" y="5943600"/>
            <a:ext cx="935740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b="1" dirty="0">
                <a:solidFill>
                  <a:prstClr val="black"/>
                </a:solidFill>
                <a:latin typeface="Aptos" panose="02110004020202020204"/>
              </a:rPr>
              <a:t>O</a:t>
            </a:r>
            <a:r>
              <a:rPr lang="en" b="1" dirty="0">
                <a:solidFill>
                  <a:prstClr val="black"/>
                </a:solidFill>
                <a:latin typeface="Aptos" panose="02110004020202020204"/>
              </a:rPr>
              <a:t> le paia o le ki lea. </a:t>
            </a:r>
            <a:r>
              <a:rPr lang="en-US" b="1" dirty="0">
                <a:solidFill>
                  <a:prstClr val="black"/>
                </a:solidFill>
                <a:latin typeface="Aptos" panose="02110004020202020204"/>
              </a:rPr>
              <a:t>I</a:t>
            </a:r>
            <a:r>
              <a:rPr lang="en" b="1" dirty="0">
                <a:solidFill>
                  <a:prstClr val="black"/>
                </a:solidFill>
                <a:latin typeface="Aptos" panose="02110004020202020204"/>
              </a:rPr>
              <a:t>na ia faalatalata atu i le Atua Paia, e tatau foi ona paia i tatou ia pei o Ia. O le Sapati la o le faailoga lea o L</a:t>
            </a:r>
            <a:r>
              <a:rPr lang="en-US" b="1" dirty="0">
                <a:solidFill>
                  <a:prstClr val="black"/>
                </a:solidFill>
                <a:latin typeface="Aptos" panose="02110004020202020204"/>
              </a:rPr>
              <a:t>ē</a:t>
            </a:r>
            <a:r>
              <a:rPr lang="en" b="1" dirty="0">
                <a:solidFill>
                  <a:prstClr val="black"/>
                </a:solidFill>
                <a:latin typeface="Aptos" panose="02110004020202020204"/>
              </a:rPr>
              <a:t> paia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(Esoto 31:13; Esekielu 20:12, 20).</a:t>
            </a: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651760" y="705394"/>
            <a:ext cx="7053943" cy="4970591"/>
          </a:xfrm>
          <a:prstGeom prst="rect">
            <a:avLst/>
          </a:prstGeom>
          <a:noFill/>
        </p:spPr>
        <p:txBody>
          <a:bodyPr wrap="square">
            <a:spAutoFit/>
          </a:bodyPr>
          <a:lstStyle/>
          <a:p>
            <a:pPr lvl="0">
              <a:spcBef>
                <a:spcPts val="600"/>
              </a:spcBef>
              <a:defRPr/>
            </a:pP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en-US" sz="2400" b="1" dirty="0">
                <a:solidFill>
                  <a:prstClr val="black"/>
                </a:solidFill>
                <a:latin typeface="Constantia" panose="02030602050306030303" pitchFamily="18" charset="0"/>
              </a:rPr>
              <a:t>I le fausiaina o le malumalu e fai ma afioaga o le Atua, na faatonuina ai Mose ina ia faia o mea uma lava e tusa ma le faatusa o mea oi le lagi. Na valaauina o ia e le Atua i le mauga, ma faaali atu ia te ia o mea faale-lagi, ma lo latou faatusa na faia ai le falefetafai ma mea uma sa faatatau i ai. </a:t>
            </a:r>
          </a:p>
          <a:p>
            <a:pPr lvl="0">
              <a:spcBef>
                <a:spcPts val="600"/>
              </a:spcBef>
              <a:defRPr/>
            </a:pPr>
            <a:r>
              <a:rPr lang="en-US" sz="2400" b="1" dirty="0">
                <a:solidFill>
                  <a:prstClr val="black"/>
                </a:solidFill>
                <a:latin typeface="Constantia" panose="02030602050306030303" pitchFamily="18" charset="0"/>
              </a:rPr>
              <a:t>E faapea foi ia Isaraelu, o lē na Ia finagalo i ai e fai mo Ia e afio ai, na Ia faaalia mai ai le tulaga sili na mamalu o Lana amio atoatoa. […] Ae o lenei mea sili sa latou i ai, i a’i latou lava, ua leai se malosi e maua ai. E mafai i le faaaliga i Sinai ona faagaeetia i latou i lo latou mana’omiaga ma le leai o se fesoasoani</a:t>
            </a: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551687" y="6429474"/>
            <a:ext cx="250671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209006" y="5264331"/>
            <a:ext cx="11782697" cy="120032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“Ona alu lea o Mose ma na faailo atu i</a:t>
            </a:r>
            <a:r>
              <a:rPr kumimoji="0" lang="es-ES" sz="24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le nuu o afioga uma lava a </a:t>
            </a:r>
            <a:r>
              <a:rPr lang="es-ES" sz="2400" b="1" dirty="0">
                <a:ln w="12700" cmpd="sng">
                  <a:noFill/>
                  <a:prstDash val="solid"/>
                </a:ln>
                <a:solidFill>
                  <a:srgbClr val="953DA1"/>
                </a:solidFill>
                <a:latin typeface="Comic Sans MS" panose="030F0702030302020204" pitchFamily="66" charset="0"/>
              </a:rPr>
              <a:t>I</a:t>
            </a:r>
            <a:r>
              <a:rPr kumimoji="0" lang="es-ES" sz="24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eova</a:t>
            </a:r>
            <a:r>
              <a:rPr kumimoji="0" lang="es-ES" sz="24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ma faamasinoga uma. Ona tali mai lea o le nuu uma ma le leo gatasi ua faapea mai, </a:t>
            </a:r>
            <a:r>
              <a:rPr kumimoji="0" lang="en-US" sz="24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‘O mea uma lava ua fetalai</a:t>
            </a:r>
            <a:r>
              <a:rPr kumimoji="0" lang="en-US" sz="24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mai ai Ieova, matou te faia lava</a:t>
            </a:r>
            <a:r>
              <a:rPr kumimoji="0" lang="en-US" sz="24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s-ES" sz="24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lang="es-ES" sz="2400" b="1" dirty="0">
                <a:ln w="12700" cmpd="sng">
                  <a:noFill/>
                  <a:prstDash val="solid"/>
                </a:ln>
                <a:solidFill>
                  <a:srgbClr val="953DA1"/>
                </a:solidFill>
                <a:latin typeface="Comic Sans MS" panose="030F0702030302020204" pitchFamily="66" charset="0"/>
              </a:rPr>
              <a:t> </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Esoto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5943601" y="3857625"/>
            <a:ext cx="6087290"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srgbClr val="FFEC00"/>
                </a:solidFill>
                <a:effectLst>
                  <a:outerShdw blurRad="38100" dist="38100" dir="2700000" algn="tl">
                    <a:srgbClr val="000000">
                      <a:alpha val="43137"/>
                    </a:srgbClr>
                  </a:outerShdw>
                </a:effectLst>
                <a:highlight>
                  <a:srgbClr val="4200FF"/>
                </a:highlight>
                <a:latin typeface="Aptos" panose="02110004020202020204"/>
              </a:rPr>
              <a:t>O le Feagaiga</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lang="en-US" b="1" dirty="0">
                <a:solidFill>
                  <a:prstClr val="black"/>
                </a:solidFill>
                <a:latin typeface="Aptos" panose="02110004020202020204"/>
              </a:rPr>
              <a:t>O</a:t>
            </a:r>
            <a:r>
              <a:rPr lang="en" b="1" dirty="0">
                <a:solidFill>
                  <a:prstClr val="black"/>
                </a:solidFill>
                <a:latin typeface="Aptos" panose="02110004020202020204"/>
              </a:rPr>
              <a:t> le toto o le feagaiga</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(Esoto 24:1-6, 8)</a:t>
            </a:r>
          </a:p>
          <a:p>
            <a:pPr marL="457200" marR="0" lvl="1" indent="0" algn="l" defTabSz="914400" rtl="0" eaLnBrk="1" fontAlgn="auto" latinLnBrk="0" hangingPunct="1">
              <a:lnSpc>
                <a:spcPct val="100000"/>
              </a:lnSpc>
              <a:spcBef>
                <a:spcPts val="600"/>
              </a:spcBef>
              <a:spcAft>
                <a:spcPts val="0"/>
              </a:spcAft>
              <a:buClrTx/>
              <a:buSzTx/>
              <a:buFontTx/>
              <a:buNone/>
              <a:tabLst/>
              <a:defRPr/>
            </a:pPr>
            <a:r>
              <a:rPr lang="en-US" b="1" dirty="0">
                <a:solidFill>
                  <a:prstClr val="black"/>
                </a:solidFill>
                <a:latin typeface="Aptos" panose="02110004020202020204"/>
              </a:rPr>
              <a:t>O</a:t>
            </a:r>
            <a:r>
              <a:rPr lang="en" b="1" dirty="0">
                <a:solidFill>
                  <a:prstClr val="black"/>
                </a:solidFill>
                <a:latin typeface="Aptos" panose="02110004020202020204"/>
              </a:rPr>
              <a:t> le faataunuuina o le feagaiga</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(Esoto 24:7)</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Talisuaga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o le Feagaiga</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(Esoto 24:9-18)</a:t>
            </a:r>
          </a:p>
          <a:p>
            <a:pPr marL="0" marR="0" lvl="0" indent="0" algn="l" defTabSz="914400" rtl="0" eaLnBrk="1" fontAlgn="auto" latinLnBrk="0" hangingPunct="1">
              <a:lnSpc>
                <a:spcPct val="100000"/>
              </a:lnSpc>
              <a:spcBef>
                <a:spcPts val="1800"/>
              </a:spcBef>
              <a:spcAft>
                <a:spcPts val="0"/>
              </a:spcAft>
              <a:buClrTx/>
              <a:buSzTx/>
              <a:buFontTx/>
              <a:buNone/>
              <a:tabLst/>
              <a:defRPr/>
            </a:pPr>
            <a:r>
              <a:rPr lang="en" sz="2000" b="1" dirty="0">
                <a:solidFill>
                  <a:srgbClr val="D3FF19"/>
                </a:solidFill>
                <a:effectLst>
                  <a:outerShdw blurRad="38100" dist="38100" dir="2700000" algn="tl">
                    <a:srgbClr val="000000">
                      <a:alpha val="43137"/>
                    </a:srgbClr>
                  </a:outerShdw>
                </a:effectLst>
                <a:highlight>
                  <a:srgbClr val="9100C4"/>
                </a:highlight>
                <a:latin typeface="Aptos" panose="02110004020202020204"/>
              </a:rPr>
              <a:t>O le Ata Faata’ita’i</a:t>
            </a: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lang="en" b="1" dirty="0">
                <a:solidFill>
                  <a:prstClr val="black"/>
                </a:solidFill>
                <a:latin typeface="Aptos" panose="02110004020202020204"/>
              </a:rPr>
              <a:t>O le sini o lea Ata faata’ita’i</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(Esoto 25:1-9)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lang="en-US" b="1" dirty="0">
                <a:solidFill>
                  <a:prstClr val="black"/>
                </a:solidFill>
                <a:latin typeface="Aptos" panose="02110004020202020204"/>
              </a:rPr>
              <a:t>O</a:t>
            </a:r>
            <a:r>
              <a:rPr lang="en" b="1" dirty="0">
                <a:solidFill>
                  <a:prstClr val="black"/>
                </a:solidFill>
                <a:latin typeface="Aptos" panose="02110004020202020204"/>
              </a:rPr>
              <a:t> le sauniuniga o lea Ata faata’ita’i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(Esoto 31:1-18)</a:t>
            </a:r>
            <a:endParaRPr kumimoji="0" lang="en" sz="2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156755"/>
            <a:ext cx="69532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Ina ua uma ona faaleoteleina atu le folafolaina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o</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Poloaiga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e Sefulu ma tuuina atu ia Mose se seti o tulafono faavae, ona finagalo lea o le Atua ia faia se feagaiga ma Isaraelu.</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3029" y="208806"/>
            <a:ext cx="4012746"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3940" y="4997666"/>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07814" y="626465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94752" y="4650646"/>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0878" y="5864708"/>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07815" y="4297334"/>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326737" y="3930820"/>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339800" y="5518212"/>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00446" y="1933303"/>
            <a:ext cx="740664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na ua uma ona tusia le feagaiga i luga o le tusi ta’ai, ona tatau</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lea ona</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faamaonia mai e vaega uma ia e lua.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E</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faamaonia e tagata ma faapea mai, o le a latou tausia lava. </a:t>
            </a:r>
            <a:r>
              <a:rPr kumimoji="0" lang="en-US" b="1" i="0" u="none" strike="noStrike" kern="1200" cap="none" spc="0" normalizeH="0" noProof="0" dirty="0">
                <a:ln>
                  <a:noFill/>
                </a:ln>
                <a:solidFill>
                  <a:prstClr val="black"/>
                </a:solidFill>
                <a:effectLst/>
                <a:uLnTx/>
                <a:uFillTx/>
                <a:latin typeface="Aptos" panose="02110004020202020204"/>
                <a:ea typeface="+mn-ea"/>
                <a:cs typeface="+mn-cs"/>
              </a:rPr>
              <a:t>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e na faapefea ona faamaonia e le Atua? </a:t>
            </a:r>
            <a:r>
              <a:rPr lang="en-US" b="1" dirty="0">
                <a:solidFill>
                  <a:prstClr val="black"/>
                </a:solidFill>
                <a:latin typeface="Aptos" panose="02110004020202020204"/>
              </a:rPr>
              <a:t>I</a:t>
            </a:r>
            <a:r>
              <a:rPr lang="en" b="1" dirty="0">
                <a:solidFill>
                  <a:prstClr val="black"/>
                </a:solidFill>
                <a:latin typeface="Aptos" panose="02110004020202020204"/>
              </a:rPr>
              <a:t> le toto; o le tausamaaga; faatasi ai ma se faaa’oa’oga e fesoasoani ia latou malamalama lelei i le feagaiga</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287383" y="1058091"/>
            <a:ext cx="692469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Sa faigofie lava le feagaiga: </a:t>
            </a:r>
            <a:r>
              <a:rPr lang="en" b="1" baseline="0" dirty="0">
                <a:solidFill>
                  <a:prstClr val="black"/>
                </a:solidFill>
                <a:latin typeface="Aptos" panose="02110004020202020204"/>
              </a:rPr>
              <a:t>E</a:t>
            </a:r>
            <a:r>
              <a:rPr lang="en" b="1" dirty="0">
                <a:solidFill>
                  <a:prstClr val="black"/>
                </a:solidFill>
                <a:latin typeface="Aptos" panose="02110004020202020204"/>
              </a:rPr>
              <a:t> fai A’u mo outou</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Atua, Ou te puipuia outou ma faamanuia ia te outou; a’o outou, ia outou usiusitai mai i A’u tulafono.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b="1" spc="150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latin typeface="Aptos" panose="02110004020202020204"/>
              </a:rPr>
              <a:t>O LE FEAGAIGA</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O LE TOTO O LE FEAGAIGA</a:t>
            </a:r>
          </a:p>
        </p:txBody>
      </p:sp>
      <p:sp>
        <p:nvSpPr>
          <p:cNvPr id="5" name="CuadroTexto 4">
            <a:extLst>
              <a:ext uri="{FF2B5EF4-FFF2-40B4-BE49-F238E27FC236}">
                <a16:creationId xmlns:a16="http://schemas.microsoft.com/office/drawing/2014/main" id="{CDB9B470-32B5-B3BE-8B03-9F70FD150E17}"/>
              </a:ext>
            </a:extLst>
          </p:cNvPr>
          <p:cNvSpPr txBox="1"/>
          <p:nvPr/>
        </p:nvSpPr>
        <p:spPr>
          <a:xfrm>
            <a:off x="0" y="667047"/>
            <a:ext cx="12191999" cy="646331"/>
          </a:xfrm>
          <a:prstGeom prst="rect">
            <a:avLst/>
          </a:prstGeom>
          <a:noFill/>
        </p:spPr>
        <p:txBody>
          <a:bodyPr wrap="square">
            <a:spAutoFit/>
          </a:bodyPr>
          <a:lstStyle/>
          <a:p>
            <a:pPr lvl="0" algn="ctr">
              <a:defRPr/>
            </a:pPr>
            <a:r>
              <a:rPr lang="en-US" b="1" dirty="0">
                <a:solidFill>
                  <a:srgbClr val="2A4111"/>
                </a:solidFill>
                <a:latin typeface="Comic Sans MS" panose="030F0702030302020204" pitchFamily="66" charset="0"/>
              </a:rPr>
              <a:t>Ona ave lea e Mose o le toto, ma na sausauina ai le nuu; ua ia faapea atu foi, ‘Faauta i le toto o le feagaiga ua osia e Ieova ma outou i nei mea uma lava</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(Esoto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51173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b="1" dirty="0">
                <a:solidFill>
                  <a:prstClr val="white"/>
                </a:solidFill>
                <a:effectLst>
                  <a:outerShdw blurRad="38100" dist="38100" dir="2700000" algn="tl">
                    <a:srgbClr val="000000">
                      <a:alpha val="43137"/>
                    </a:srgbClr>
                  </a:outerShdw>
                </a:effectLst>
                <a:latin typeface="Aptos" panose="02110004020202020204"/>
              </a:rPr>
              <a:t>N</a:t>
            </a:r>
            <a:r>
              <a:rPr lang="en" sz="2000" b="1" dirty="0">
                <a:solidFill>
                  <a:prstClr val="white"/>
                </a:solidFill>
                <a:effectLst>
                  <a:outerShdw blurRad="38100" dist="38100" dir="2700000" algn="tl">
                    <a:srgbClr val="000000">
                      <a:alpha val="43137"/>
                    </a:srgbClr>
                  </a:outerShdw>
                </a:effectLst>
                <a:latin typeface="Aptos" panose="02110004020202020204"/>
              </a:rPr>
              <a:t>a faapefea ona faia o lea feagaiga</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89" y="1862442"/>
            <a:ext cx="9521113" cy="3785652"/>
          </a:xfrm>
          <a:prstGeom prst="rect">
            <a:avLst/>
          </a:prstGeom>
          <a:noFill/>
        </p:spPr>
        <p:txBody>
          <a:bodyPr wrap="square" rtlCol="0">
            <a:spAutoFit/>
          </a:bodyPr>
          <a:lstStyle/>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US" sz="2000" b="1" dirty="0">
                <a:solidFill>
                  <a:srgbClr val="FF66FF">
                    <a:lumMod val="20000"/>
                    <a:lumOff val="80000"/>
                  </a:srgbClr>
                </a:solidFill>
                <a:effectLst>
                  <a:outerShdw blurRad="38100" dist="38100" dir="2700000" algn="tl">
                    <a:srgbClr val="000000">
                      <a:alpha val="43137"/>
                    </a:srgbClr>
                  </a:outerShdw>
                </a:effectLst>
                <a:latin typeface="Aptos" panose="02110004020202020204"/>
              </a:rPr>
              <a:t>N</a:t>
            </a:r>
            <a:r>
              <a:rPr lang="en" sz="2000" b="1" dirty="0">
                <a:solidFill>
                  <a:srgbClr val="FF66FF">
                    <a:lumMod val="20000"/>
                    <a:lumOff val="80000"/>
                  </a:srgbClr>
                </a:solidFill>
                <a:effectLst>
                  <a:outerShdw blurRad="38100" dist="38100" dir="2700000" algn="tl">
                    <a:srgbClr val="000000">
                      <a:alpha val="43137"/>
                    </a:srgbClr>
                  </a:outerShdw>
                </a:effectLst>
                <a:latin typeface="Aptos" panose="02110004020202020204"/>
              </a:rPr>
              <a:t>a faitauina le feagaiga</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(Esoto 24:3a)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 sz="2000" b="1" dirty="0">
                <a:solidFill>
                  <a:srgbClr val="FF5050">
                    <a:lumMod val="20000"/>
                    <a:lumOff val="80000"/>
                  </a:srgbClr>
                </a:solidFill>
                <a:effectLst>
                  <a:outerShdw blurRad="38100" dist="38100" dir="2700000" algn="tl">
                    <a:srgbClr val="000000">
                      <a:alpha val="43137"/>
                    </a:srgbClr>
                  </a:outerShdw>
                </a:effectLst>
                <a:latin typeface="Aptos" panose="02110004020202020204"/>
              </a:rPr>
              <a:t>Na tali atu tagata o le a latou tausia lava</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(Esoto 24:3b)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US"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N</a:t>
            </a:r>
            <a:r>
              <a:rPr lang="en"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a faamauina i tusitusiga</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(Esoto 24:4a)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US" sz="2000" b="1" dirty="0">
                <a:solidFill>
                  <a:srgbClr val="00CC00">
                    <a:lumMod val="20000"/>
                    <a:lumOff val="80000"/>
                  </a:srgbClr>
                </a:solidFill>
                <a:effectLst>
                  <a:outerShdw blurRad="38100" dist="38100" dir="2700000" algn="tl">
                    <a:srgbClr val="000000">
                      <a:alpha val="43137"/>
                    </a:srgbClr>
                  </a:outerShdw>
                </a:effectLst>
                <a:latin typeface="Aptos" panose="02110004020202020204"/>
              </a:rPr>
              <a:t>N</a:t>
            </a:r>
            <a:r>
              <a:rPr lang="en" sz="2000" b="1" dirty="0">
                <a:solidFill>
                  <a:srgbClr val="00CC00">
                    <a:lumMod val="20000"/>
                    <a:lumOff val="80000"/>
                  </a:srgbClr>
                </a:solidFill>
                <a:effectLst>
                  <a:outerShdw blurRad="38100" dist="38100" dir="2700000" algn="tl">
                    <a:srgbClr val="000000">
                      <a:alpha val="43137"/>
                    </a:srgbClr>
                  </a:outerShdw>
                </a:effectLst>
                <a:latin typeface="Aptos" panose="02110004020202020204"/>
              </a:rPr>
              <a:t>a fausia se fatafaitaulaga</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(Esoto 24:4b)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N</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 faatuina foi poutu maa</a:t>
            </a:r>
            <a:r>
              <a:rPr kumimoji="0" lang="en" sz="2000" b="1" i="0" u="none" strike="noStrike" kern="1200" cap="none" spc="0" normalizeH="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e </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12 (Esoto 24:4c)</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N</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 latou faia foi taulaga mu ia Ieova (Esoto 24:5)</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US" sz="2000" b="1" dirty="0">
                <a:solidFill>
                  <a:srgbClr val="E4D2F2"/>
                </a:solidFill>
                <a:effectLst>
                  <a:outerShdw blurRad="38100" dist="38100" dir="2700000" algn="tl">
                    <a:srgbClr val="000000">
                      <a:alpha val="43137"/>
                    </a:srgbClr>
                  </a:outerShdw>
                </a:effectLst>
                <a:latin typeface="Aptos" panose="02110004020202020204"/>
              </a:rPr>
              <a:t>N</a:t>
            </a:r>
            <a:r>
              <a:rPr lang="en" sz="2000" b="1" dirty="0">
                <a:solidFill>
                  <a:srgbClr val="E4D2F2"/>
                </a:solidFill>
                <a:effectLst>
                  <a:outerShdw blurRad="38100" dist="38100" dir="2700000" algn="tl">
                    <a:srgbClr val="000000">
                      <a:alpha val="43137"/>
                    </a:srgbClr>
                  </a:outerShdw>
                </a:effectLst>
                <a:latin typeface="Aptos" panose="02110004020202020204"/>
              </a:rPr>
              <a:t>a sausauina se tasi vaega o le toto i luga o le fatafaitaulaga</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(Esoto</a:t>
            </a:r>
            <a:r>
              <a:rPr kumimoji="0" lang="en" sz="2000" b="1" i="0" u="none" strike="noStrike" kern="1200" cap="none" spc="0" normalizeH="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24:6)</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US" sz="2000" b="1" dirty="0">
                <a:solidFill>
                  <a:srgbClr val="E0FFC1"/>
                </a:solidFill>
                <a:effectLst>
                  <a:outerShdw blurRad="38100" dist="38100" dir="2700000" algn="tl">
                    <a:srgbClr val="000000">
                      <a:alpha val="43137"/>
                    </a:srgbClr>
                  </a:outerShdw>
                </a:effectLst>
                <a:latin typeface="Aptos" panose="02110004020202020204"/>
              </a:rPr>
              <a:t>N</a:t>
            </a:r>
            <a:r>
              <a:rPr lang="en" sz="2000" b="1" dirty="0">
                <a:solidFill>
                  <a:srgbClr val="E0FFC1"/>
                </a:solidFill>
                <a:effectLst>
                  <a:outerShdw blurRad="38100" dist="38100" dir="2700000" algn="tl">
                    <a:srgbClr val="000000">
                      <a:alpha val="43137"/>
                    </a:srgbClr>
                  </a:outerShdw>
                </a:effectLst>
                <a:latin typeface="Aptos" panose="02110004020202020204"/>
              </a:rPr>
              <a:t>a toe faitauina foi le feagaiga i luma o le nuu</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 (Esoto 24:7a)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US" sz="2000" b="1" dirty="0">
                <a:solidFill>
                  <a:srgbClr val="FFBEAF"/>
                </a:solidFill>
                <a:effectLst>
                  <a:outerShdw blurRad="38100" dist="38100" dir="2700000" algn="tl">
                    <a:srgbClr val="000000">
                      <a:alpha val="43137"/>
                    </a:srgbClr>
                  </a:outerShdw>
                </a:effectLst>
                <a:latin typeface="Aptos" panose="02110004020202020204"/>
              </a:rPr>
              <a:t>N</a:t>
            </a:r>
            <a:r>
              <a:rPr lang="en" sz="2000" b="1" dirty="0">
                <a:solidFill>
                  <a:srgbClr val="FFBEAF"/>
                </a:solidFill>
                <a:effectLst>
                  <a:outerShdw blurRad="38100" dist="38100" dir="2700000" algn="tl">
                    <a:srgbClr val="000000">
                      <a:alpha val="43137"/>
                    </a:srgbClr>
                  </a:outerShdw>
                </a:effectLst>
                <a:latin typeface="Aptos" panose="02110004020202020204"/>
              </a:rPr>
              <a:t>a toe tali mai foi le nuu latou te faia lava</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 (Esoto 24:7b)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US" sz="2000" b="1" dirty="0">
                <a:solidFill>
                  <a:srgbClr val="BDD3FF"/>
                </a:solidFill>
                <a:effectLst>
                  <a:outerShdw blurRad="38100" dist="38100" dir="2700000" algn="tl">
                    <a:srgbClr val="000000">
                      <a:alpha val="43137"/>
                    </a:srgbClr>
                  </a:outerShdw>
                </a:effectLst>
                <a:latin typeface="Aptos" panose="02110004020202020204"/>
              </a:rPr>
              <a:t>O</a:t>
            </a:r>
            <a:r>
              <a:rPr lang="en" sz="2000" b="1" dirty="0">
                <a:solidFill>
                  <a:srgbClr val="BDD3FF"/>
                </a:solidFill>
                <a:effectLst>
                  <a:outerShdw blurRad="38100" dist="38100" dir="2700000" algn="tl">
                    <a:srgbClr val="000000">
                      <a:alpha val="43137"/>
                    </a:srgbClr>
                  </a:outerShdw>
                </a:effectLst>
                <a:latin typeface="Aptos" panose="02110004020202020204"/>
              </a:rPr>
              <a:t> le isi vaega o le toto na sausauina i luga o tagata</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(Esoto 24:8a)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US" sz="2000" b="1" dirty="0">
                <a:solidFill>
                  <a:srgbClr val="FFDDAB"/>
                </a:solidFill>
                <a:effectLst>
                  <a:outerShdw blurRad="38100" dist="38100" dir="2700000" algn="tl">
                    <a:srgbClr val="000000">
                      <a:alpha val="43137"/>
                    </a:srgbClr>
                  </a:outerShdw>
                </a:effectLst>
                <a:latin typeface="Aptos" panose="02110004020202020204"/>
              </a:rPr>
              <a:t>N</a:t>
            </a:r>
            <a:r>
              <a:rPr lang="en" sz="2000" b="1" dirty="0">
                <a:solidFill>
                  <a:srgbClr val="FFDDAB"/>
                </a:solidFill>
                <a:effectLst>
                  <a:outerShdw blurRad="38100" dist="38100" dir="2700000" algn="tl">
                    <a:srgbClr val="000000">
                      <a:alpha val="43137"/>
                    </a:srgbClr>
                  </a:outerShdw>
                </a:effectLst>
                <a:latin typeface="Aptos" panose="02110004020202020204"/>
              </a:rPr>
              <a:t>a faailoa atu e Mose o le</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a:t>
            </a:r>
            <a:r>
              <a:rPr lang="en" sz="2000" b="1" dirty="0">
                <a:solidFill>
                  <a:srgbClr val="FFDDAB"/>
                </a:solidFill>
                <a:effectLst>
                  <a:outerShdw blurRad="38100" dist="38100" dir="2700000" algn="tl">
                    <a:srgbClr val="000000">
                      <a:alpha val="43137"/>
                    </a:srgbClr>
                  </a:outerShdw>
                </a:effectLst>
                <a:latin typeface="Aptos" panose="02110004020202020204"/>
              </a:rPr>
              <a:t>toto lea o le feagaiga</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(Esoto 24:8b; Mt. 26:28)</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N</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a faia foi se ta’umafataga e faamaonia ai le feagaiga (Esoto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95406"/>
            <a:ext cx="11849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Na silafia e le Atua Isaraelu o se nuu (12 poutu); sa</a:t>
            </a:r>
            <a:r>
              <a:rPr kumimoji="0" lang="en"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Ia faatauaina le tupulaga laiti; </a:t>
            </a:r>
            <a:r>
              <a:rPr lang="en" b="1" u="none" dirty="0">
                <a:solidFill>
                  <a:prstClr val="white"/>
                </a:solidFill>
                <a:effectLst>
                  <a:outerShdw blurRad="38100" dist="38100" dir="2700000" algn="tl">
                    <a:srgbClr val="000000">
                      <a:alpha val="43137"/>
                    </a:srgbClr>
                  </a:outerShdw>
                </a:effectLst>
                <a:latin typeface="Aptos" panose="02110004020202020204"/>
              </a:rPr>
              <a:t>ma sa Ia tuuina atu o Ia lava i a’i latou taitoatasi uma </a:t>
            </a:r>
            <a:r>
              <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(sausauina</a:t>
            </a:r>
            <a:r>
              <a:rPr kumimoji="0" lang="en"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Lona toto i o latou luga</a:t>
            </a:r>
            <a:r>
              <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6960" y="1490772"/>
            <a:ext cx="2116650"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71017" y="3623403"/>
            <a:ext cx="2312593"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67897" y="1494581"/>
            <a:ext cx="2181497"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6357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b="1" dirty="0">
                <a:solidFill>
                  <a:prstClr val="white"/>
                </a:solidFill>
                <a:effectLst>
                  <a:outerShdw blurRad="38100" dist="38100" dir="2700000" algn="tl">
                    <a:srgbClr val="000000">
                      <a:alpha val="43137"/>
                    </a:srgbClr>
                  </a:outerShdw>
                </a:effectLst>
                <a:latin typeface="Aptos" panose="02110004020202020204"/>
              </a:rPr>
              <a:t>O loo finagalo le Atua i se mafutaga ma’i tatou ta’itoatasi, atoa ai ma se nuu o tagata talitonu</a:t>
            </a:r>
            <a:endPar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3600" b="1" dirty="0">
                <a:ln w="10160">
                  <a:solidFill>
                    <a:srgbClr val="FF9900"/>
                  </a:solidFill>
                  <a:prstDash val="solid"/>
                </a:ln>
                <a:solidFill>
                  <a:srgbClr val="FFFFFF"/>
                </a:solidFill>
                <a:effectLst>
                  <a:outerShdw blurRad="38100" dist="22860" dir="5400000" algn="tl" rotWithShape="0">
                    <a:srgbClr val="000000"/>
                  </a:outerShdw>
                </a:effectLst>
                <a:latin typeface="Aptos" panose="02110004020202020204"/>
              </a:rPr>
              <a:t>FAATAUNUUINA O LE FEAGAIGA</a:t>
            </a:r>
            <a:endParaRPr kumimoji="0" lang="en" sz="36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483326" y="657522"/>
            <a:ext cx="11207931"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“Ua ia ave foi le Tusi o le Feagaiga, ma na faitaulia</a:t>
            </a:r>
            <a:r>
              <a:rPr kumimoji="0" lang="en" sz="1800" b="1" i="0" u="none" strike="noStrike" kern="1200" cap="none" spc="0" normalizeH="0" noProof="0" dirty="0">
                <a:ln>
                  <a:noFill/>
                </a:ln>
                <a:solidFill>
                  <a:srgbClr val="037CD8"/>
                </a:solidFill>
                <a:effectLst/>
                <a:uLnTx/>
                <a:uFillTx/>
                <a:latin typeface="Comic Sans MS" panose="030F0702030302020204" pitchFamily="66" charset="0"/>
                <a:ea typeface="+mn-ea"/>
                <a:cs typeface="+mn-cs"/>
              </a:rPr>
              <a:t> i luma o le nuu; ona latou fai mai ai lea, ‘O mea atoa uma ua fetalai mai ai Ieova matou te faia lava, ma faalogo i ai</a:t>
            </a:r>
            <a:r>
              <a:rPr lang="en-US" b="1" dirty="0">
                <a:solidFill>
                  <a:srgbClr val="037CD8"/>
                </a:solidFill>
                <a:latin typeface="Comic Sans MS" panose="030F0702030302020204" pitchFamily="66" charset="0"/>
              </a:rPr>
              <a:t>.’</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(Esoto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13017" y="1580606"/>
            <a:ext cx="88043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le faamaoni atoatoa, sa ta’utino atu ai e tagata i latou lava o le a tausia lea feagaiga. </a:t>
            </a:r>
            <a:r>
              <a:rPr kumimoji="0" lang="en-US" b="1" i="0" u="none" strike="noStrike" kern="1200" cap="none" spc="0" normalizeH="0" noProof="0" dirty="0">
                <a:ln>
                  <a:noFill/>
                </a:ln>
                <a:solidFill>
                  <a:prstClr val="black"/>
                </a:solidFill>
                <a:effectLst/>
                <a:uLnTx/>
                <a:uFillTx/>
                <a:latin typeface="Aptos" panose="02110004020202020204"/>
                <a:ea typeface="+mn-ea"/>
                <a:cs typeface="+mn-cs"/>
              </a:rPr>
              <a:t>O</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lenei ta’utinoga e lei umi lava</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(Esoto</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32:8).</a:t>
            </a: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32167" cy="1758375"/>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8" y="3775166"/>
            <a:ext cx="3050179" cy="2932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2503" y="3840480"/>
            <a:ext cx="2943350" cy="1423852"/>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88229"/>
            <a:ext cx="1894554" cy="1449977"/>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3344091" y="3827417"/>
            <a:ext cx="3526972"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Ona o le natura agasala, ua tatou l</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ē</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usiusitai ai (Rom</a:t>
            </a:r>
            <a:r>
              <a:rPr lang="en" b="1" dirty="0">
                <a:solidFill>
                  <a:prstClr val="black"/>
                </a:solidFill>
                <a:latin typeface="Aptos" panose="02110004020202020204"/>
              </a:rPr>
              <a:t>a</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7:18), ma e leai lava se mea e mafai ona tatou faia e suia ai o tatou uiga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(Rom</a:t>
            </a:r>
            <a:r>
              <a:rPr lang="en" b="1" dirty="0">
                <a:solidFill>
                  <a:prstClr val="black"/>
                </a:solidFill>
                <a:latin typeface="Aptos" panose="02110004020202020204"/>
              </a:rPr>
              <a:t>a</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7:24).</a:t>
            </a:r>
          </a:p>
        </p:txBody>
      </p:sp>
      <p:sp>
        <p:nvSpPr>
          <p:cNvPr id="17" name="CuadroTexto 16">
            <a:extLst>
              <a:ext uri="{FF2B5EF4-FFF2-40B4-BE49-F238E27FC236}">
                <a16:creationId xmlns:a16="http://schemas.microsoft.com/office/drawing/2014/main" id="{7FBC6086-6E2C-B98D-1DCD-8EDFCD46668F}"/>
              </a:ext>
            </a:extLst>
          </p:cNvPr>
          <p:cNvSpPr txBox="1"/>
          <p:nvPr/>
        </p:nvSpPr>
        <p:spPr>
          <a:xfrm>
            <a:off x="3370217" y="5368834"/>
            <a:ext cx="836022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A</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e pe afai tatou te faatagaina o Ia, e mafai e le Atua ona suia lo tatou natura (Esekielu 36:26-27). Na te faamamaina, Na te aveesea, Na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te foaiina mai, ma saunia ina ia mafai ona usiusitai ia te Ia. </a:t>
            </a:r>
            <a:r>
              <a:rPr kumimoji="0" lang="en-US" b="1" i="0" u="none" strike="noStrike" kern="1200" cap="none" spc="0" normalizeH="0" noProof="0" dirty="0">
                <a:ln>
                  <a:noFill/>
                </a:ln>
                <a:solidFill>
                  <a:prstClr val="black"/>
                </a:solidFill>
                <a:effectLst/>
                <a:uLnTx/>
                <a:uFillTx/>
                <a:latin typeface="Aptos" panose="02110004020202020204"/>
                <a:ea typeface="+mn-ea"/>
                <a:cs typeface="+mn-cs"/>
              </a:rPr>
              <a:t>U</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a na’o Ia lava na te  faamalosia i tatou</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(2Korinito 12:10).</a:t>
            </a:r>
          </a:p>
        </p:txBody>
      </p:sp>
      <p:sp>
        <p:nvSpPr>
          <p:cNvPr id="4" name="CuadroTexto 3">
            <a:extLst>
              <a:ext uri="{FF2B5EF4-FFF2-40B4-BE49-F238E27FC236}">
                <a16:creationId xmlns:a16="http://schemas.microsoft.com/office/drawing/2014/main" id="{F3BD188C-1936-473F-A21C-D45A6DD7B3EC}"/>
              </a:ext>
            </a:extLst>
          </p:cNvPr>
          <p:cNvSpPr txBox="1"/>
          <p:nvPr/>
        </p:nvSpPr>
        <p:spPr>
          <a:xfrm>
            <a:off x="431074" y="3331028"/>
            <a:ext cx="1147656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O le a se mea e taofia i tatou mai le usiusitai atu i le Atua, e ui i o tatou manatu lelei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D4225183-E718-5AB2-76D9-3A85C50393D8}"/>
              </a:ext>
            </a:extLst>
          </p:cNvPr>
          <p:cNvSpPr txBox="1"/>
          <p:nvPr/>
        </p:nvSpPr>
        <p:spPr>
          <a:xfrm>
            <a:off x="2899953" y="2299063"/>
            <a:ext cx="883049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O</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le tupulaga foi na sosoo atu ai na ta’utino atu</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o le a latou tausia lea lava feagaiga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(Iosua 24:18b).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A</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e na manino lava le lapata’iga a Iosua i a’i latou: “Tou te le mafaia ona auauna ia Ieova, aua o le Atua paia o Ia”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(Iosua 24:19).</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562011"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3200" b="1" spc="300" dirty="0">
                <a:ln/>
                <a:solidFill>
                  <a:srgbClr val="00CC00"/>
                </a:solidFill>
                <a:effectLst>
                  <a:outerShdw blurRad="38100" dist="12700" dir="2700000" algn="tl">
                    <a:srgbClr val="000000">
                      <a:alpha val="43137"/>
                    </a:srgbClr>
                  </a:outerShdw>
                </a:effectLst>
                <a:latin typeface="Aptos" panose="02110004020202020204"/>
              </a:rPr>
              <a:t>O LE TA’UMAFATAGA O LE FEAGAIGA </a:t>
            </a:r>
            <a:endParaRPr kumimoji="0" lang="en" sz="32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0" y="629168"/>
            <a:ext cx="9927771" cy="64633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lang="en" b="1" dirty="0">
                <a:solidFill>
                  <a:srgbClr val="FF9900">
                    <a:lumMod val="50000"/>
                  </a:srgbClr>
                </a:solidFill>
                <a:latin typeface="Comic Sans MS" panose="030F0702030302020204" pitchFamily="66" charset="0"/>
              </a:rPr>
              <a:t>Ona o a’e lea o Mose, ma Arona, ma Natapu, ma Aviu, atoa ma toeaina o Isaraelu e toafitugafulu; </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ua</a:t>
            </a:r>
            <a:r>
              <a:rPr kumimoji="0" lang="en" sz="1800" b="1" i="0" u="none" strike="noStrike" kern="1200" cap="none" spc="0" normalizeH="0" noProof="0" dirty="0">
                <a:ln>
                  <a:noFill/>
                </a:ln>
                <a:solidFill>
                  <a:srgbClr val="FF9900">
                    <a:lumMod val="50000"/>
                  </a:srgbClr>
                </a:solidFill>
                <a:effectLst/>
                <a:uLnTx/>
                <a:uFillTx/>
                <a:latin typeface="Comic Sans MS" panose="030F0702030302020204" pitchFamily="66" charset="0"/>
                <a:ea typeface="+mn-ea"/>
                <a:cs typeface="+mn-cs"/>
              </a:rPr>
              <a:t> latou ilo atu i le Atua, ma ua latou aai ma inu</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(Esoto 24:9,11b)</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69817" y="1367432"/>
            <a:ext cx="936606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E</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pei ona tatou vaaia i le faaa’oa’oga na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faia e</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Iakopo ma Lapana anamua i Sasae, o</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se faamaoniga o se feagaiga na aofia ai ma se talisuaga e ta’umamafa faatasi ai itu uma nei e lua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(Esoto31:44-54).</a:t>
            </a: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5" y="2351314"/>
            <a:ext cx="3884401" cy="3540035"/>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80023" y="108883"/>
            <a:ext cx="2159371"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438606" y="3709852"/>
            <a:ext cx="3682268" cy="3045312"/>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101737" y="2913017"/>
            <a:ext cx="799938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na ua faavaeina e Iesu</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le feagaiga fou, na faia foi lea mea e ala i le faasoaina atu o Lana </a:t>
            </a:r>
            <a:r>
              <a:rPr lang="en" b="1" dirty="0">
                <a:solidFill>
                  <a:prstClr val="black"/>
                </a:solidFill>
                <a:latin typeface="Aptos" panose="02110004020202020204"/>
              </a:rPr>
              <a:t>ta’umafataga i le au aposetolo e</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12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(Mataio 26:26-28).</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127863" y="3579224"/>
            <a:ext cx="410173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O taimi</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uma lava tatou te ta’umamafa ai i le Talisuaga a le Alii, e faafouina ai la tatou feagaiga ma le Atua. </a:t>
            </a:r>
            <a:r>
              <a:rPr lang="en-US" b="1" dirty="0">
                <a:solidFill>
                  <a:prstClr val="black"/>
                </a:solidFill>
                <a:latin typeface="Aptos" panose="02110004020202020204"/>
              </a:rPr>
              <a:t>E</a:t>
            </a:r>
            <a:r>
              <a:rPr lang="en" b="1" dirty="0">
                <a:solidFill>
                  <a:prstClr val="black"/>
                </a:solidFill>
                <a:latin typeface="Aptos" panose="02110004020202020204"/>
              </a:rPr>
              <a:t> ala i le ta’umamafa i le areto ma le uaina, ua tatou faamanatuina ai le faamagaloga ma le faaolataga ua tatou maua ia Iesu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(1Korinito</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11:26).</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114801" y="2312126"/>
            <a:ext cx="79863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1" dirty="0">
                <a:solidFill>
                  <a:prstClr val="black"/>
                </a:solidFill>
                <a:latin typeface="Aptos" panose="02110004020202020204"/>
              </a:rPr>
              <a:t>I</a:t>
            </a:r>
            <a:r>
              <a:rPr lang="en" sz="1600" b="1" dirty="0">
                <a:solidFill>
                  <a:prstClr val="black"/>
                </a:solidFill>
                <a:latin typeface="Aptos" panose="02110004020202020204"/>
              </a:rPr>
              <a:t> Sinai, na ofo atu ai e le Atua se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“talisuaga</a:t>
            </a:r>
            <a:r>
              <a:rPr kumimoji="0" lang="en" sz="1600" b="1" i="0" u="none" strike="noStrike" kern="1200" cap="none" spc="0" normalizeH="0" noProof="0" dirty="0">
                <a:ln>
                  <a:noFill/>
                </a:ln>
                <a:solidFill>
                  <a:prstClr val="black"/>
                </a:solidFill>
                <a:effectLst/>
                <a:uLnTx/>
                <a:uFillTx/>
                <a:latin typeface="Aptos" panose="02110004020202020204"/>
                <a:ea typeface="+mn-ea"/>
                <a:cs typeface="+mn-cs"/>
              </a:rPr>
              <a:t> o le feagaiga</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 i</a:t>
            </a:r>
            <a:r>
              <a:rPr kumimoji="0" lang="en" sz="1600" b="1" i="0" u="none" strike="noStrike" kern="1200" cap="none" spc="0" normalizeH="0" noProof="0" dirty="0">
                <a:ln>
                  <a:noFill/>
                </a:ln>
                <a:solidFill>
                  <a:prstClr val="black"/>
                </a:solidFill>
                <a:effectLst/>
                <a:uLnTx/>
                <a:uFillTx/>
                <a:latin typeface="Aptos" panose="02110004020202020204"/>
                <a:ea typeface="+mn-ea"/>
                <a:cs typeface="+mn-cs"/>
              </a:rPr>
              <a:t> tagata e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74: Mose, Arona, Natapu, Aviu, o toeaina</a:t>
            </a:r>
            <a:r>
              <a:rPr kumimoji="0" lang="en" sz="1600" b="1" i="0" u="none" strike="noStrike" kern="1200" cap="none" spc="0" normalizeH="0" noProof="0" dirty="0">
                <a:ln>
                  <a:noFill/>
                </a:ln>
                <a:solidFill>
                  <a:prstClr val="black"/>
                </a:solidFill>
                <a:effectLst/>
                <a:uLnTx/>
                <a:uFillTx/>
                <a:latin typeface="Aptos" panose="02110004020202020204"/>
                <a:ea typeface="+mn-ea"/>
                <a:cs typeface="+mn-cs"/>
              </a:rPr>
              <a:t>  e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70, e</a:t>
            </a:r>
            <a:r>
              <a:rPr kumimoji="0" lang="en" sz="1600" b="1" i="0" u="none" strike="noStrike" kern="1200" cap="none" spc="0" normalizeH="0" noProof="0" dirty="0">
                <a:ln>
                  <a:noFill/>
                </a:ln>
                <a:solidFill>
                  <a:prstClr val="black"/>
                </a:solidFill>
                <a:effectLst/>
                <a:uLnTx/>
                <a:uFillTx/>
                <a:latin typeface="Aptos" panose="02110004020202020204"/>
                <a:ea typeface="+mn-ea"/>
                <a:cs typeface="+mn-cs"/>
              </a:rPr>
              <a:t> fai ma sui o le nuu uma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(Esoto 24:9-11).</a:t>
            </a: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5982789"/>
            <a:ext cx="80192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E</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ui i lo latou matua teena lava o le faaolataga, ae e</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lei faaesea ai Natapu, o Aviu, poo Iuta mai lenei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“talisuaga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o le feagaiga</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b="1" spc="150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latin typeface="Aptos" panose="02110004020202020204"/>
              </a:rPr>
              <a:t>OLE ATA FAATA’ITA’I</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646331"/>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36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latin typeface="Aptos" panose="02110004020202020204"/>
              </a:rPr>
              <a:t>O LE SINI O LEA ATA FAATA’ITA’I</a:t>
            </a:r>
            <a:endParaRPr kumimoji="0" lang="en" sz="36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090057" y="553823"/>
            <a:ext cx="10101943" cy="369332"/>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Ia</a:t>
            </a:r>
            <a:r>
              <a:rPr kumimoji="0" lang="en-US" sz="1800" b="1" i="0" u="none" strike="noStrike" kern="1200" cap="none" spc="0" normalizeH="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latou faia foi mo A’u se malumalu, Ou te nofo ai faatasi ma i latou</a:t>
            </a: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(Esoto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2931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O</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se faamaoniga o le a</a:t>
            </a:r>
            <a:r>
              <a:rPr kumimoji="0" lang="en"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Ia faataunuuina Lana vaega o le feagaiga, na filifili ai le Atua e afio mai ma nonofo faatasi ma tagata</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873533"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66515" y="1146007"/>
            <a:ext cx="2455648"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540034"/>
            <a:ext cx="606163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Na faaali atu ia Mose le</a:t>
            </a:r>
            <a:r>
              <a:rPr kumimoji="0" lang="en"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ata ma tuuina atu ni faatonuga ma’oti mo lona fausiaina. </a:t>
            </a:r>
            <a:r>
              <a:rPr kumimoji="0" lang="en-US"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N</a:t>
            </a:r>
            <a:r>
              <a:rPr kumimoji="0" lang="en"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 talosaga atu i tagata ina ia foaiina atu mea o loo mananomia </a:t>
            </a:r>
            <a:r>
              <a:rPr lang="en" b="1" dirty="0">
                <a:solidFill>
                  <a:prstClr val="white"/>
                </a:solidFill>
                <a:effectLst>
                  <a:glow rad="88900">
                    <a:srgbClr val="041D57"/>
                  </a:glow>
                  <a:outerShdw blurRad="38100" dist="38100" dir="2700000" algn="tl">
                    <a:srgbClr val="000000">
                      <a:alpha val="43137"/>
                    </a:srgbClr>
                  </a:outerShdw>
                </a:effectLst>
                <a:latin typeface="Aptos" panose="02110004020202020204"/>
              </a:rPr>
              <a:t>mo le galuega </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(Esoto 25:2-7).</a:t>
            </a: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0" y="5329646"/>
            <a:ext cx="637514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Pe a ulufale se Isaraelu i le malumalu, sa</a:t>
            </a:r>
            <a:r>
              <a:rPr kumimoji="0" lang="en"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ulu atu o Ia </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—faafaatusa—i luma lava o le afioaga o le Atua…seia oo ina saeluaina</a:t>
            </a:r>
            <a:r>
              <a:rPr kumimoji="0" lang="en"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le ie pupuni ina ua maliu Iesu. </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702629"/>
            <a:ext cx="85567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O le</a:t>
            </a:r>
            <a:r>
              <a:rPr kumimoji="0" lang="en"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falefetafai ma le malumalu na fausia e Solomona o ata faataitai lava ia o le malumalu na fausia i le Lagi </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(Eperu 8:1-2; 1Tupu 8:27, 30).</a:t>
            </a: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27771" y="5617029"/>
            <a:ext cx="2166856" cy="1128496"/>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24297"/>
            <a:ext cx="7402533"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e o le afio ai o le Atua i la le tino o lona uiga o le a faavave ona oo ai le oti i a’i latou uma, aua e leai se tasi e vaai ia te Ia ma ola pea (Estoto</a:t>
            </a:r>
            <a:r>
              <a:rPr kumimoji="0" lang="en"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33:20). O le mea lea, na</a:t>
            </a:r>
            <a:r>
              <a:rPr kumimoji="0" lang="en"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Ia poloa’ina ai i latou ina ia fausia se malumalu ia mafai ona faaalia Lona afio ai. O Lona afio ai foi e faaalia lea i ni faatusa, talu ai e le afio le Atua i le tino i soo se malumalu faale-lalolagi</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t>
            </a:r>
            <a:r>
              <a:rPr lang="en" b="1" dirty="0">
                <a:solidFill>
                  <a:prstClr val="white"/>
                </a:solidFill>
                <a:effectLst>
                  <a:glow rad="88900">
                    <a:srgbClr val="041D57"/>
                  </a:glow>
                  <a:outerShdw blurRad="38100" dist="38100" dir="2700000" algn="tl">
                    <a:srgbClr val="000000">
                      <a:alpha val="43137"/>
                    </a:srgbClr>
                  </a:outerShdw>
                </a:effectLst>
                <a:latin typeface="Aptos" panose="02110004020202020204"/>
              </a:rPr>
              <a:t>Galuega</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17:24 ).</a:t>
            </a: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631475"/>
            <a:ext cx="3076777" cy="3089092"/>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4912</TotalTime>
  <Words>2116</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Isabel Laveda</cp:lastModifiedBy>
  <cp:revision>60</cp:revision>
  <dcterms:created xsi:type="dcterms:W3CDTF">2025-07-31T02:29:16Z</dcterms:created>
  <dcterms:modified xsi:type="dcterms:W3CDTF">2025-09-02T16:56:20Z</dcterms:modified>
</cp:coreProperties>
</file>