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#5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Falefetafai 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(Mea Paia ma le potu Silisili ona Paia)</a:t>
          </a: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atolaau auro</a:t>
          </a: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laulau o areto</a:t>
          </a: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tuugalamepa</a:t>
          </a: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Fata e mu ai mea 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manogi</a:t>
          </a: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Fatafaitaulaga mo taulaga mu</a:t>
          </a: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Faatanoavai apamemea</a:t>
          </a: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Lotoā i fafo</a:t>
          </a: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efota</a:t>
          </a: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 le ufifatafata</a:t>
          </a: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ofu uma</a:t>
          </a: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en-US" sz="2000" noProof="0" dirty="0"/>
            <a:t>E le fiafia le Atua i le agasala</a:t>
          </a:r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en-US" sz="2000" noProof="0" dirty="0"/>
            <a:t>E laveaiina e le Atua le tagata agasala</a:t>
          </a:r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en-US" sz="2000" noProof="0" dirty="0"/>
            <a:t>E faaumatia e le Atua le amioleaga</a:t>
          </a:r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en-US" sz="1800" b="1" noProof="0" dirty="0"/>
            <a:t>Ua folafola mai e le Atua i a’i tatou se lumanai matagofie</a:t>
          </a:r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Falefetafai 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(Mea Paia ma le potu Silisili ona Paia)</a:t>
          </a: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atolaau auro</a:t>
          </a: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laulau o areto</a:t>
          </a: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tuugalamepa</a:t>
          </a: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Fata e mu ai mea 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manogi</a:t>
          </a:r>
        </a:p>
      </dsp:txBody>
      <dsp:txXfrm>
        <a:off x="8118650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Fatafaitaulaga mo taulaga mu</a:t>
          </a: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Faatanoavai apamemea</a:t>
          </a: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4223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Lotoā i fafo</a:t>
          </a:r>
        </a:p>
      </dsp:txBody>
      <dsp:txXfrm>
        <a:off x="4142239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4105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efota</a:t>
          </a:r>
        </a:p>
      </dsp:txBody>
      <dsp:txXfrm>
        <a:off x="6141052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9935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 le ufifatafata</a:t>
          </a:r>
        </a:p>
      </dsp:txBody>
      <dsp:txXfrm>
        <a:off x="8099350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ofu uma</a:t>
          </a: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292"/>
          <a:ext cx="4708606" cy="45743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E le fiafia le Atua i le agasala</a:t>
          </a:r>
        </a:p>
      </dsp:txBody>
      <dsp:txXfrm>
        <a:off x="22330" y="22622"/>
        <a:ext cx="4663946" cy="412773"/>
      </dsp:txXfrm>
    </dsp:sp>
    <dsp:sp modelId="{49FB8278-23E9-44B1-B0E9-2B687210E11D}">
      <dsp:nvSpPr>
        <dsp:cNvPr id="0" name=""/>
        <dsp:cNvSpPr/>
      </dsp:nvSpPr>
      <dsp:spPr>
        <a:xfrm>
          <a:off x="0" y="466851"/>
          <a:ext cx="4708606" cy="457433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E laveaiina e le Atua le tagata agasala</a:t>
          </a:r>
        </a:p>
      </dsp:txBody>
      <dsp:txXfrm>
        <a:off x="22330" y="489181"/>
        <a:ext cx="4663946" cy="412773"/>
      </dsp:txXfrm>
    </dsp:sp>
    <dsp:sp modelId="{C188DD80-2EA5-48DD-A3DA-B408111F1352}">
      <dsp:nvSpPr>
        <dsp:cNvPr id="0" name=""/>
        <dsp:cNvSpPr/>
      </dsp:nvSpPr>
      <dsp:spPr>
        <a:xfrm>
          <a:off x="0" y="933411"/>
          <a:ext cx="4708606" cy="457433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E faaumatia e le Atua le amioleaga</a:t>
          </a:r>
        </a:p>
      </dsp:txBody>
      <dsp:txXfrm>
        <a:off x="22330" y="955741"/>
        <a:ext cx="4663946" cy="412773"/>
      </dsp:txXfrm>
    </dsp:sp>
    <dsp:sp modelId="{CF501F27-D192-4894-A090-DEB699832C3E}">
      <dsp:nvSpPr>
        <dsp:cNvPr id="0" name=""/>
        <dsp:cNvSpPr/>
      </dsp:nvSpPr>
      <dsp:spPr>
        <a:xfrm>
          <a:off x="0" y="1399971"/>
          <a:ext cx="4708606" cy="457433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/>
            <a:t>Ua folafola mai e le Atua i a’i tatou se lumanai matagofie</a:t>
          </a:r>
        </a:p>
      </dsp:txBody>
      <dsp:txXfrm>
        <a:off x="22330" y="1422301"/>
        <a:ext cx="4663946" cy="412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pPr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7200" b="1" dirty="0">
                <a:ln/>
                <a:solidFill>
                  <a:schemeClr val="accent4"/>
                </a:solidFill>
              </a:rPr>
              <a:t>O LE FALEFETAFA’I</a:t>
            </a:r>
            <a:endParaRPr lang="en-US" sz="72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Lesona 13, Setema 27,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0"/>
            <a:ext cx="8377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GALUEGA A LE AU FAUFALE</a:t>
            </a:r>
            <a:endParaRPr lang="en-US" sz="3200" b="1" spc="60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96678" y="677764"/>
            <a:ext cx="8195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Ina ua uma ona fausia le Malumalu </a:t>
            </a:r>
            <a:r>
              <a:rPr lang="en-US" b="1" noProof="0" dirty="0"/>
              <a:t>(le Falefetafai ma le lotoa) ona faia lea o ni auaunaga tulaga ese se lua: o aso faisoo ma tausaga taitasi. O a latou sauniga eseese, avea faatasi, ua a’oa’o mai ai i a’i tatou e faapea: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4991975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4" y="3818374"/>
            <a:ext cx="8614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se auaunaga i aso taitasi, na faaalia ai e le Atua le auala e ao ona Ia faamagaloina ai le tagata agasala, e ala i le alofa tunoa, o le tagata agasala: e fasia le manu e leai se sala,</a:t>
            </a:r>
            <a:r>
              <a:rPr lang="en-US" sz="2000" b="1" noProof="0" dirty="0"/>
              <a:t> “O le Tamai Mamoe lea a le Atua, Na te aveesea le agasala a le lalolagi” (Ioane 1:29).</a:t>
            </a: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00270" y="3888710"/>
            <a:ext cx="2884483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091311"/>
            <a:ext cx="88396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O le Malumalu foi o se nofoaga lea e tapuai ai i le Atua, vivii ma faailoa atu le agaga faafetai ia te Ia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2" y="5134709"/>
            <a:ext cx="86426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 se auaunaga faale-tausaga</a:t>
            </a:r>
            <a:r>
              <a:rPr lang="en-US" sz="2000" b="1" noProof="0" dirty="0"/>
              <a:t> (Aso o le Togiola), na faaalia ai e le Atua le auala o le a Ia tafiesea ai </a:t>
            </a:r>
            <a:r>
              <a:rPr lang="en-US" sz="2000" b="1" dirty="0"/>
              <a:t>le agasala mai le atulaulau, ma faaalia ai se tali mulimuli i le faafitauli o le amioleaga</a:t>
            </a:r>
            <a:r>
              <a:rPr lang="en-US" sz="2000" b="1" noProof="0" dirty="0"/>
              <a:t> (</a:t>
            </a:r>
            <a:r>
              <a:rPr lang="en-US" sz="2000" b="1" dirty="0"/>
              <a:t>Salamo</a:t>
            </a:r>
            <a:r>
              <a:rPr lang="en-US" sz="2000" b="1" noProof="0" dirty="0"/>
              <a:t> 73:17).</a:t>
            </a:r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spc="600" dirty="0">
                <a:ln/>
                <a:solidFill>
                  <a:schemeClr val="accent5"/>
                </a:solidFill>
              </a:rPr>
              <a:t>O LE FAAPAIAGA</a:t>
            </a:r>
            <a:endParaRPr lang="en-US" sz="4000" b="1" spc="600" noProof="0" dirty="0">
              <a:ln/>
              <a:solidFill>
                <a:schemeClr val="accent5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“Ona ufitia lea o le falefetafai o le faapotopotoga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 le ao, ua tumu foi le malumalu i le pupula o Ieova</a:t>
            </a:r>
            <a:r>
              <a:rPr lang="en-US" sz="20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6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(Esoto 40:34)</a:t>
            </a:r>
            <a:endParaRPr lang="en-US" sz="2000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3277771" y="1372854"/>
            <a:ext cx="5458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O loo faaiuina le tusi o Esoto </a:t>
            </a:r>
            <a:r>
              <a:rPr lang="en-US" b="1" dirty="0"/>
              <a:t>i le faapaiaina o le Malumalu ma ona ositaulaga. O le autu o lenei mataupu e le taumatea o le Atua lava, o Lē na te faatumuina mea uma i Lona afioaga mamalu</a:t>
            </a:r>
            <a:r>
              <a:rPr lang="en-US" b="1" noProof="0" dirty="0"/>
              <a:t> (Esoto 40:34). O lenei Afioaga, na faaauau pea ona o faatasi ma le Falefetafai i le ao ma le Sekaina (o le faaaliga lea o le mamalu faale-lagi i le va </a:t>
            </a:r>
            <a:r>
              <a:rPr lang="en-US" b="1" dirty="0"/>
              <a:t>o kerupi o le atolaau)</a:t>
            </a:r>
            <a:r>
              <a:rPr lang="en-US" b="1" noProof="0" dirty="0"/>
              <a:t>.</a:t>
            </a: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262" y="3770490"/>
            <a:ext cx="4032738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6714" y="188518"/>
            <a:ext cx="319821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999799" cy="2112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2" y="3671667"/>
            <a:ext cx="81345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Ina ua mavae ni masina o le galuega, ona faatuina lea o le malumalu i le uluai aso o le masina muamua o le lona lua o tausaga talu ona o ese mai Aikupito (Esoto 40:2, 17). O mea uma na faatulagaina i lona </a:t>
            </a:r>
            <a:r>
              <a:rPr lang="en-US" b="1" dirty="0"/>
              <a:t>faasologa </a:t>
            </a:r>
            <a:r>
              <a:rPr lang="en-US" b="1" noProof="0" dirty="0"/>
              <a:t>(atolaau, ie puipui, la’oai, tuugalamepa, fata auro (e mu a’i le mea manogi), fata-apamemea e fai a’i taulaga mu, ma le tanoa vai), ma faapaiaina ai loa (Esoto 40:9).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416062"/>
            <a:ext cx="4109135" cy="1253420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403188" y="5345723"/>
            <a:ext cx="40936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Mulimuli ave, ona faaofuina ai lea o Arona ma ona atalii i o latou ofu faa-ositaulaga, ma faauuina ai mo la latou misiona </a:t>
            </a:r>
            <a:r>
              <a:rPr lang="en-US" b="1" noProof="0" dirty="0"/>
              <a:t>(Esoto 40:12-15).</a:t>
            </a: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743200" y="1702190"/>
            <a:ext cx="856722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noProof="0" dirty="0">
                <a:latin typeface="Constantia" panose="02030602050306030303" pitchFamily="18" charset="0"/>
              </a:rPr>
              <a:t>“E leai se gagana e mafai ona faamatalaina le mamalu o le vaaiga o loo faaalia i totonu o le malumalu—o </a:t>
            </a:r>
            <a:r>
              <a:rPr lang="en-US" sz="2400" b="1" dirty="0">
                <a:latin typeface="Constantia" panose="02030602050306030303" pitchFamily="18" charset="0"/>
              </a:rPr>
              <a:t>puipui e ufiufi i le auro ua susulu ai le malamalama mai le tuugalamepa auro, o lanu pupula o ie pupuni ua teuteuina faatasi ai ma a latou agelu pupula, o le la’oai, ma le fata e faamu a’i mea manogi, ua fe’ilafi i le auro; i tala atu o le ie puipui lona lua, o le atolaau paia ma ona kerupi, ma o luga a’e o le Sekaina paia, o se faaaliga vaaia o le faatasi ai o Ieova; o mea uma ua na o se ata faanenefu o le mamalu o le malumalu o le Atua i le lagi, o le totonugalemu lea o le galuega tele mo le togiolaina o le tagata</a:t>
            </a:r>
            <a:r>
              <a:rPr lang="en-US" sz="24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341932" y="359752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(Patriarchs and Prophets, p.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O ISI FALEFETAFA’I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50240"/>
            <a:ext cx="12191999" cy="64633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 IESU MA LE IERUSALEMA FOU</a:t>
            </a:r>
            <a:endParaRPr lang="en-US" sz="3600" b="1" spc="300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Ua liu tino tagata le Lokou, sa mau foi o Ia ma i tatou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Ioane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1:14a)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657522"/>
            <a:ext cx="78676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“Na ou faalogo foi i le leo tele mai le lagi, ua faapea mai, “Faauta! Ua faatasi ma tagata le falefetafai o le Atua, e mau foi o Ia ma i latou. E fai foi i latou Mona nuu, e ia tei latou le Atua lava, o lo latou Atua ia” 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n-US" sz="1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Faaaliga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196949" y="1885071"/>
            <a:ext cx="5275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O le uiga moni o le Ioane1:14 e faapea, na liutino tagata Iesu ma “falefetafai” (</a:t>
            </a:r>
            <a:r>
              <a:rPr lang="en-US" b="1" dirty="0"/>
              <a:t>sa mau</a:t>
            </a:r>
            <a:r>
              <a:rPr lang="en-US" b="1" noProof="0" dirty="0"/>
              <a:t>) faatasi ma i tatou. I Lona liutino, o Iesu, o le Atua e faavavau, na faataunuuina Lona faanaunauga ia mau faatasi ma i tatou i le tino. Na avea o Ia o Emanuelu, o lona uiga ua ia tei tatou le Atua (Mataio 1:23).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4023359"/>
            <a:ext cx="2086954" cy="2687203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4009291"/>
            <a:ext cx="2085593" cy="2701271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92172"/>
            <a:ext cx="7181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E ala </a:t>
            </a:r>
            <a:r>
              <a:rPr lang="en-US" b="1" dirty="0"/>
              <a:t>i le Agaga Paia, o loo faaauau pea ona mau o le Atua faatasi ma i tatou i aso nei </a:t>
            </a:r>
            <a:r>
              <a:rPr lang="en-US" b="1" noProof="0" dirty="0"/>
              <a:t>(Mataio 18:20; 1Korinito 3:16).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49108"/>
            <a:ext cx="7181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O le a tupu lenei mea pe a mae’a le Fuafuaga o le Faaolataga, ma tafiesea atoatoa ai le leaga.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Ae ua </a:t>
            </a:r>
            <a:r>
              <a:rPr lang="en-US" b="1" dirty="0"/>
              <a:t>lata ona oo mai le aso o le a mafai ai ona tatou tutū faafesagai ma lo tatou Atua, ma mau faatasi ma Ia, i le Falefetafai o le tupu; o Ia lava na saunia mo i tatou: o le Ierusalema Fou lea </a:t>
            </a:r>
            <a:r>
              <a:rPr lang="en-US" b="1" noProof="0" dirty="0"/>
              <a:t>(Faaaliga 21:3).</a:t>
            </a: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2700997" y="1955410"/>
            <a:ext cx="86094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noProof="0" dirty="0">
                <a:latin typeface="Constantia" panose="02030602050306030303" pitchFamily="18" charset="0"/>
              </a:rPr>
              <a:t>“</a:t>
            </a:r>
            <a:r>
              <a:rPr lang="en-US" sz="2400" b="1" dirty="0">
                <a:latin typeface="Constantia" panose="02030602050306030303" pitchFamily="18" charset="0"/>
              </a:rPr>
              <a:t>Na poloa’ina e le Atua Mose mo Isaraelu,</a:t>
            </a:r>
            <a:r>
              <a:rPr lang="en-US" sz="2400" b="1" noProof="0" dirty="0">
                <a:latin typeface="Constantia" panose="02030602050306030303" pitchFamily="18" charset="0"/>
              </a:rPr>
              <a:t> “Ia </a:t>
            </a:r>
            <a:r>
              <a:rPr lang="en-US" sz="2400" b="1" dirty="0">
                <a:latin typeface="Constantia" panose="02030602050306030303" pitchFamily="18" charset="0"/>
              </a:rPr>
              <a:t>latou faia mo Ia se malumalu; e mafai ona Ou nofo faatasi ai ma i latou</a:t>
            </a:r>
            <a:r>
              <a:rPr lang="en-US" sz="2400" b="1" noProof="0" dirty="0">
                <a:latin typeface="Constantia" panose="02030602050306030303" pitchFamily="18" charset="0"/>
              </a:rPr>
              <a:t>" (Esoto 25:8), ma afio ai o Ia i le malumalu, i le lotolotoi o Ona tagata. I lo latou vaivai i feoa’iga uma i le toafa, sa i ai faatasi ma i</a:t>
            </a:r>
            <a:r>
              <a:rPr lang="en-US" sz="2400" b="1" dirty="0">
                <a:latin typeface="Constantia" panose="02030602050306030303" pitchFamily="18" charset="0"/>
              </a:rPr>
              <a:t> latou le faailoga o Lona afio ai. O lea na faatuina ai e Keriso Lona afioaga i le totonugalemu o la tatou toagalauapi faale-tagata. Sa Ia faatuina Lona fale’ie i tafatafa lava o fale’ie o le nuu, ina ia mafai ona afio faatasi ai ma i tatou, ma ia faamasani ai i tatou i Lana amio ma Lona soifuaga.</a:t>
            </a:r>
            <a:r>
              <a:rPr lang="en-US" sz="2400" b="1" noProof="0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81336" y="1941342"/>
            <a:ext cx="4396902" cy="349326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“Ona ufitia lea o le falefetafa’i o le faapotopotoga i le ao, ua tumu foi le malumalu i le pupula o Ieova. … Auā o le ao o Ieova sa i luga lava o le malumalu i le ao; sa i ona luga foi le afi i le po, i luma o le aiga uma o Isaraelu, i la latou malaga uma.”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Esoto 40:34, 38</a:t>
            </a:r>
            <a:endParaRPr lang="en-US" sz="2000" b="1" dirty="0">
              <a:ln w="12700" cmpd="sng">
                <a:noFill/>
                <a:prstDash val="solid"/>
              </a:ln>
              <a:solidFill>
                <a:srgbClr val="606DCE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600"/>
              </a:spcBef>
              <a:defRPr/>
            </a:pPr>
            <a:endParaRPr lang="en-US" sz="1400" b="1" dirty="0">
              <a:ln w="12700" cmpd="sng">
                <a:noFill/>
                <a:prstDash val="solid"/>
              </a:ln>
              <a:solidFill>
                <a:srgbClr val="606DCE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606DC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O le Sauniuniga: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O le Sapati</a:t>
            </a:r>
            <a:r>
              <a:rPr lang="en-US" sz="2000" b="1" noProof="0" dirty="0"/>
              <a:t> (Esoto 35:1-3)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Taulaga Ofo fuaina (Esoto 35:4-36:7)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O le Falefetafa’i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O le Fausiaina</a:t>
            </a:r>
            <a:r>
              <a:rPr lang="en-US" sz="2000" b="1" noProof="0" dirty="0"/>
              <a:t> (Esoto 36:8-39:43)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O le Faapaiaina</a:t>
            </a:r>
            <a:r>
              <a:rPr lang="en-US" sz="2000" b="1" noProof="0" dirty="0"/>
              <a:t> (Esoto 40:1-38)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O isi Falefetafa’i: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O Iesu ma le Ierusalema Fou</a:t>
            </a:r>
            <a:endParaRPr lang="en-US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4" y="75547"/>
            <a:ext cx="748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O mataupu mulimuli o le tusi o Esoto o loo aumaia ai ni </a:t>
            </a:r>
            <a:r>
              <a:rPr lang="en-US" b="1" dirty="0"/>
              <a:t>faamatalaga auiliili o le fausiaina ma le faapaiaina o le Falefetafai.</a:t>
            </a:r>
            <a:endParaRPr lang="en-US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7908" y="197317"/>
            <a:ext cx="4165740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221502"/>
            <a:ext cx="1991623" cy="3357569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193367"/>
            <a:ext cx="1991638" cy="338570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235569"/>
            <a:ext cx="1991636" cy="3343500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3" y="1631852"/>
            <a:ext cx="75835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O le mafuaaga autu na tuuina mai ai e le Atua mo le fausiaina o lenei Malumalu, ia mafai ona feaveai, o Lona finagalo ia mau faatasi ma Ona tagata (Esoto 25:8). O lenei manaoga na faataunuuina e Iesu i Lona tino tagata, ma o le a iloa atili pe a tatou faatasi uma ma Ia i le Lalolagi Fou.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38123" y="731520"/>
            <a:ext cx="74709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O ni taimi faapitoa ia, sa mafuta atu ai tagata ma le olioli tele, tuuina atu ni saofaga—a tagata taitoatasi </a:t>
            </a:r>
            <a:r>
              <a:rPr lang="en-US" b="1" dirty="0"/>
              <a:t>i se mea latou te mafaia</a:t>
            </a:r>
            <a:r>
              <a:rPr lang="en-US" b="1" noProof="0" dirty="0"/>
              <a:t>—mo lenei galuega tele mo le Atua.</a:t>
            </a:r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13957" y="4513436"/>
            <a:ext cx="811462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660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O LE SAUNIUNIGA</a:t>
            </a:r>
            <a:endParaRPr lang="en-US" sz="6600" noProof="0" dirty="0">
              <a:gradFill>
                <a:gsLst>
                  <a:gs pos="0">
                    <a:srgbClr val="E29961"/>
                  </a:gs>
                  <a:gs pos="24000">
                    <a:srgbClr val="FFD065"/>
                  </a:gs>
                  <a:gs pos="87000">
                    <a:schemeClr val="accent4">
                      <a:lumMod val="40000"/>
                      <a:lumOff val="6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LE SAPATI</a:t>
            </a:r>
            <a:endParaRPr lang="en-US" sz="4400" b="1" spc="6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168812" y="576775"/>
            <a:ext cx="7160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ono aso e fai ai galuega, ao le aso fitu e paia lea ia te outou, o le Sapati e malolo ai ia Ieova; ai se faigaluega ai e fasiotia lava ia</a:t>
            </a:r>
            <a:r>
              <a:rPr lang="en-US" sz="20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6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(Esoto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2" y="1678516"/>
            <a:ext cx="7431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Ina ua uma ona maua se vaaiga o le mamalu o le Atua, ona faailoa atu lea e Mose i tagata “O mea na poloai mai ai Ieova ia faia” (Esoto 35:1, 4). O nei faatonuga e aofia ai ma lo latou sootaga ma le Atua </a:t>
            </a:r>
            <a:r>
              <a:rPr lang="en-US" b="1" dirty="0"/>
              <a:t>i lea taimi (</a:t>
            </a:r>
            <a:r>
              <a:rPr lang="en-US" b="1" noProof="0" dirty="0"/>
              <a:t>le Sapati) ma se avanoa (</a:t>
            </a:r>
            <a:r>
              <a:rPr lang="en-US" b="1" dirty="0"/>
              <a:t>le Falefetafa’i</a:t>
            </a:r>
            <a:r>
              <a:rPr lang="en-US" b="1" noProof="0" dirty="0"/>
              <a:t>).</a:t>
            </a:r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08" y="156919"/>
            <a:ext cx="4500929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176342" y="4178106"/>
            <a:ext cx="32740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O loo faamanatu mai </a:t>
            </a:r>
            <a:r>
              <a:rPr lang="en-US" b="1" dirty="0"/>
              <a:t>e le Sapati i a’i tatou e faapea o le Atua o lo tatou Foafoa ma lo tatou Togiola (Teuteuronome</a:t>
            </a:r>
            <a:r>
              <a:rPr lang="en-US" b="1" noProof="0" dirty="0"/>
              <a:t> 5:15), ma aveina atu i tatou i se taimi oi luma e mafai ai ona tatou olioli faatasi ma Ia e faavavau (Isaia 66:22-23).</a:t>
            </a: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2173"/>
            <a:ext cx="2349745" cy="26658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178105"/>
            <a:ext cx="1519078" cy="252297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2912013"/>
            <a:ext cx="7431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Na atofaina e le Atua le Sapati o se taimi faapitoa mo </a:t>
            </a:r>
            <a:r>
              <a:rPr lang="en-US" b="1" dirty="0"/>
              <a:t>i tatou  e mafuta fiafia faatasi ai o’i tatou ma Ia i le foafoaga lava ia ma sa Ia faamanatu atu ia Isaraelu lenei mea a’o lei leva lava ona folafola atu Poloaiga e Sefulu </a:t>
            </a:r>
            <a:r>
              <a:rPr lang="en-US" b="1" noProof="0" dirty="0"/>
              <a:t>(Esoto 16:22-29).</a:t>
            </a:r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65043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noProof="0" dirty="0">
                <a:ln/>
                <a:solidFill>
                  <a:schemeClr val="accent4"/>
                </a:solidFill>
              </a:rPr>
              <a:t>O TAULAGA O LE LOTOFUATIAIFO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0" y="525623"/>
            <a:ext cx="9819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“Ina fai ia e outou se taulaga ia Ieova, e taitoatasi o lē manatu 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ai i lona loto, ia aumai e ia le taulaga ia Ieova, o le auro, ma le ario, ma le ‘apamemea 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[ …] Oi latou uma foi o ia te outou ua popoto, ia latou o mai, ma latou faia mea uma lava ua poloai mai ai Ieova” 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(Esoto 35:5,10)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702589" y="1456521"/>
            <a:ext cx="715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E lua auala e faasoa atu ai i le galuega o le Falefetafai: o le foai atu o mea e fai a’i le galuega ma le faatinoina o le galuega</a:t>
            </a:r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791" y="171886"/>
            <a:ext cx="2104837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3655" y="3370365"/>
            <a:ext cx="2132974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702590" y="5401995"/>
            <a:ext cx="71025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Ina ia faataunuuina lenei galuega, na totoina e le Agaga Paia </a:t>
            </a:r>
            <a:r>
              <a:rPr lang="en-US" b="1" dirty="0"/>
              <a:t>i le aufaigaluega i latou uma o loo i ai meaalofa latou te faia le galuega </a:t>
            </a:r>
            <a:r>
              <a:rPr lang="en-US" b="1" noProof="0" dirty="0"/>
              <a:t>(Esoto 35:30–36:2). </a:t>
            </a:r>
            <a:r>
              <a:rPr lang="en-US" b="1" dirty="0"/>
              <a:t>Na faapena foi, na faaauau ona Ia tuuina atu o meaalofa uma ua talafeagai ai ma i latou uma o e o loo galulue i le galuega a le Atua.</a:t>
            </a:r>
            <a:endParaRPr lang="en-US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702590" y="4515729"/>
            <a:ext cx="70744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Sa matua naunau tagata uma e fesoasoani, ona faapea atu lea o Pesaleli, o Aliavu, ma isi o loo faia le galuega ia Mose, ia taofi tagata mai le aumaia o taulaga, ua lava ma totoe (Esoto 36:3-7).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702589" y="3615397"/>
            <a:ext cx="70322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 le gata i lea, sa manaomia galuega a tagata faia ipu, o su’isu’i ma </a:t>
            </a:r>
            <a:r>
              <a:rPr lang="en-US" b="1" dirty="0" err="1"/>
              <a:t>su’iofu</a:t>
            </a:r>
            <a:r>
              <a:rPr lang="en-US" b="1" dirty="0"/>
              <a:t>, o kamuta, o tagata e taina mamanu, o </a:t>
            </a:r>
            <a:r>
              <a:rPr lang="en-US" b="1" noProof="0" dirty="0"/>
              <a:t>tagata e teuteuina maa taua, atoa ma isi mea sa faaaogaina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702589" y="2996418"/>
            <a:ext cx="6961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E mai fea nei mea uma? O le tele o ia mea na aumai e Isaraelu mai tagata Aikupito ina ua latou o ese mai (Esoto 11:2).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696307" y="2096086"/>
            <a:ext cx="69681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E sili atu nai lo le tone o auro, e tusa ma le 3.75 tone o siliva, ma e tusa ma le 2.5 tone o apamemea e faaaogaina, e faapea foi ma laau ma ie lanu eseese (Esoto 38:21-31).</a:t>
            </a: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2700997" y="900560"/>
            <a:ext cx="79482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“Na tuuina atu e le Atua i alii ma tamaitai ia umia ni meaalofa taua. </a:t>
            </a:r>
            <a:r>
              <a:rPr lang="en-US" sz="2800" b="1" dirty="0">
                <a:latin typeface="Constantia" panose="02030602050306030303" pitchFamily="18" charset="0"/>
              </a:rPr>
              <a:t>Na Ia foaiina atu i tagata eseese o meaalofa eseese. E le o tagata uma e tutusa le malosi o le amio pe tutusa foi le loloto o le poto. Ae e tatau i tagata taitoatasi ona faaaogaina ana meaalofa i le galuega a le Matai, poo le a lava le foliga ititi mai o nei meaalofa. O le tausimea faamaoni e fefaataua’i ma le poto ni mea lelei ua tuuina atu ia te ia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December 31)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O LE FALEFETAFA’I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1828800" y="0"/>
            <a:ext cx="87906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LE GALUEGA A LE ‘AU FAUFALE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1758462" y="548641"/>
            <a:ext cx="9228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“Ona vaavaai lea o Mose i le galuega uma lava; faauta lava, ua latou faia e pei ona poloai mai ai o IEOVA, ua faapea ona latou faia. Ona faamanuia lea oi latou e Mose”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(Esoto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noProof="0" dirty="0"/>
              <a:t>O a ni elemeni e manaomia mo le faataunuuina o tiute tauave i le Falefetai mo Fonotaga?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708789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46191" y="88582"/>
            <a:ext cx="115530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88582"/>
            <a:ext cx="1567962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20322</TotalTime>
  <Words>2086</Words>
  <Application>Microsoft Office PowerPoint</Application>
  <PresentationFormat>Panorámica</PresentationFormat>
  <Paragraphs>73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Calibri</vt:lpstr>
      <vt:lpstr>Comic Sans MS</vt:lpstr>
      <vt:lpstr>Avenir Next LT Pro</vt:lpstr>
      <vt:lpstr>Aptos Display</vt:lpstr>
      <vt:lpstr>Arial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157</cp:revision>
  <dcterms:created xsi:type="dcterms:W3CDTF">2025-08-16T14:54:22Z</dcterms:created>
  <dcterms:modified xsi:type="dcterms:W3CDTF">2025-09-28T06:15:33Z</dcterms:modified>
</cp:coreProperties>
</file>