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poto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 le Atua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valea o le satauro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mana o le Atua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feau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 le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satauro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valea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 le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vaivai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 le Atua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it-IT" sz="1800" b="1" noProof="0" dirty="0"/>
            <a:t>Auā o le mataupu i le satauro, o le valea lea i e o malaia;</a:t>
          </a:r>
          <a:r>
            <a:rPr lang="en-US" sz="1800" b="1" noProof="0" dirty="0"/>
            <a:t>” (1 Kor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it-IT" sz="1800" b="1" noProof="0" dirty="0"/>
            <a:t>ua finagalo ai le Atua ia faaolaina i le valea o le tala‘iga e ua faatuatua.</a:t>
          </a:r>
          <a:r>
            <a:rPr lang="en-US" sz="1800" b="1" noProof="0" dirty="0"/>
            <a:t>” (1 Kor. 1:21)</a:t>
          </a:r>
          <a:endParaRPr lang="en-US" sz="18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Keriso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faasatauroina</a:t>
          </a:r>
          <a:r>
            <a:rPr lang="en-US" sz="1800" b="1" noProof="0" dirty="0"/>
            <a:t>, […] o le </a:t>
          </a:r>
          <a:r>
            <a:rPr lang="en-US" sz="1800" b="1" noProof="0" dirty="0" err="1"/>
            <a:t>valea</a:t>
          </a:r>
          <a:r>
            <a:rPr lang="en-US" sz="1800" b="1" noProof="0" dirty="0"/>
            <a:t> </a:t>
          </a:r>
          <a:r>
            <a:rPr lang="en-US" sz="1800" b="1" noProof="0" dirty="0" err="1"/>
            <a:t>i</a:t>
          </a:r>
          <a:r>
            <a:rPr lang="en-US" sz="1800" b="1" noProof="0" dirty="0"/>
            <a:t> </a:t>
          </a:r>
          <a:r>
            <a:rPr lang="en-US" sz="1800" b="1" noProof="0" dirty="0" err="1"/>
            <a:t>tagata</a:t>
          </a:r>
          <a:r>
            <a:rPr lang="en-US" sz="1800" b="1" noProof="0" dirty="0"/>
            <a:t> </a:t>
          </a:r>
          <a:r>
            <a:rPr lang="en-US" sz="1800" b="1" noProof="0" dirty="0" err="1"/>
            <a:t>nuu</a:t>
          </a:r>
          <a:r>
            <a:rPr lang="en-US" sz="1800" b="1" noProof="0" dirty="0"/>
            <a:t> ese” (1 Kor.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“O le </a:t>
          </a:r>
          <a:r>
            <a:rPr lang="en-US" sz="1800" b="1" noProof="0" dirty="0" err="1"/>
            <a:t>tagata</a:t>
          </a:r>
          <a:r>
            <a:rPr lang="en-US" sz="1800" b="1" noProof="0" dirty="0"/>
            <a:t> </a:t>
          </a:r>
          <a:r>
            <a:rPr lang="en-US" sz="1800" b="1" noProof="0" dirty="0" err="1"/>
            <a:t>faaletino</a:t>
          </a:r>
          <a:r>
            <a:rPr lang="en-US" sz="1800" b="1" noProof="0" dirty="0"/>
            <a:t> […] o </a:t>
          </a:r>
          <a:r>
            <a:rPr lang="en-US" sz="1800" b="1" noProof="0" dirty="0" err="1"/>
            <a:t>mea</a:t>
          </a:r>
          <a:r>
            <a:rPr lang="en-US" sz="1800" b="1" noProof="0" dirty="0"/>
            <a:t> a le </a:t>
          </a:r>
          <a:r>
            <a:rPr lang="en-US" sz="1800" b="1" noProof="0" dirty="0" err="1"/>
            <a:t>Agaga</a:t>
          </a:r>
          <a:r>
            <a:rPr lang="en-US" sz="1800" b="1" noProof="0" dirty="0"/>
            <a:t> o le Atua […] o </a:t>
          </a:r>
          <a:r>
            <a:rPr lang="en-US" sz="1800" b="1" noProof="0" dirty="0" err="1"/>
            <a:t>mea</a:t>
          </a:r>
          <a:r>
            <a:rPr lang="en-US" sz="1800" b="1" noProof="0" dirty="0"/>
            <a:t> </a:t>
          </a:r>
          <a:r>
            <a:rPr lang="en-US" sz="1800" b="1" noProof="0" dirty="0" err="1"/>
            <a:t>valea</a:t>
          </a:r>
          <a:r>
            <a:rPr lang="en-US" sz="1800" b="1" noProof="0" dirty="0"/>
            <a:t> </a:t>
          </a:r>
          <a:r>
            <a:rPr lang="en-US" sz="1800" b="1" noProof="0" dirty="0" err="1"/>
            <a:t>ia</a:t>
          </a:r>
          <a:r>
            <a:rPr lang="en-US" sz="1800" b="1" noProof="0" dirty="0"/>
            <a:t>” (1 Kor.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“Aua o le </a:t>
          </a:r>
          <a:r>
            <a:rPr lang="en-US" sz="1800" b="1" noProof="0" dirty="0" err="1"/>
            <a:t>poto</a:t>
          </a:r>
          <a:r>
            <a:rPr lang="en-US" sz="1800" b="1" noProof="0" dirty="0"/>
            <a:t> o </a:t>
          </a:r>
          <a:r>
            <a:rPr lang="en-US" sz="1800" b="1" noProof="0" dirty="0" err="1"/>
            <a:t>lenei</a:t>
          </a:r>
          <a:r>
            <a:rPr lang="en-US" sz="1800" b="1" noProof="0" dirty="0"/>
            <a:t> </a:t>
          </a:r>
          <a:r>
            <a:rPr lang="en-US" sz="1800" b="1" noProof="0" dirty="0" err="1"/>
            <a:t>lalolagi</a:t>
          </a:r>
          <a:r>
            <a:rPr lang="en-US" sz="1800" b="1" noProof="0" dirty="0"/>
            <a:t> o le </a:t>
          </a:r>
          <a:r>
            <a:rPr lang="en-US" sz="1800" b="1" noProof="0" dirty="0" err="1"/>
            <a:t>valea</a:t>
          </a:r>
          <a:r>
            <a:rPr lang="en-US" sz="1800" b="1" noProof="0" dirty="0"/>
            <a:t> lea </a:t>
          </a:r>
          <a:r>
            <a:rPr lang="en-US" sz="1800" b="1" noProof="0" dirty="0" err="1"/>
            <a:t>i</a:t>
          </a:r>
          <a:r>
            <a:rPr lang="en-US" sz="1800" b="1" noProof="0" dirty="0"/>
            <a:t> luma o le Atua” (1 Kor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 le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leaga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o le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tagata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/>
            <a:t>Valea</a:t>
          </a: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 err="1"/>
            <a:t>Faaleaga</a:t>
          </a:r>
          <a:r>
            <a:rPr lang="en-US" sz="2000" b="1" noProof="0" dirty="0"/>
            <a:t> </a:t>
          </a:r>
          <a:r>
            <a:rPr lang="en-US" sz="2000" b="1" noProof="0" dirty="0" err="1"/>
            <a:t>ia</a:t>
          </a:r>
          <a:r>
            <a:rPr lang="en-US" sz="2000" b="1" noProof="0" dirty="0"/>
            <a:t> lava</a:t>
          </a: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Lelei o le Atua</a:t>
          </a: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/>
            <a:t>Mana</a:t>
          </a: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/>
            <a:t>Faamagalo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/>
            <a:t>Malaia</a:t>
          </a: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 err="1"/>
            <a:t>Faaolataga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 err="1"/>
            <a:t>Tetee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/>
            <a:t>Taliaina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poto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 le Atua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valea o le satauro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mana o le Atua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feau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 le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satauro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valea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 le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vaivai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 le Atua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it-IT" sz="1800" b="1" kern="1200" noProof="0" dirty="0"/>
            <a:t>Auā o le mataupu i le satauro, o le valea lea i e o malaia;</a:t>
          </a:r>
          <a:r>
            <a:rPr lang="en-US" sz="1800" b="1" kern="1200" noProof="0" dirty="0"/>
            <a:t>” (1 Kor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it-IT" sz="1800" b="1" kern="1200" noProof="0" dirty="0"/>
            <a:t>ua finagalo ai le Atua ia faaolaina i le valea o le tala‘iga e ua faatuatua.</a:t>
          </a:r>
          <a:r>
            <a:rPr lang="en-US" sz="1800" b="1" kern="1200" noProof="0" dirty="0"/>
            <a:t>” (1 Kor. 1:21)</a:t>
          </a:r>
          <a:endParaRPr lang="en-US" sz="18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Keriso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faasatauroina</a:t>
          </a:r>
          <a:r>
            <a:rPr lang="en-US" sz="1800" b="1" kern="1200" noProof="0" dirty="0"/>
            <a:t>, […] o le </a:t>
          </a:r>
          <a:r>
            <a:rPr lang="en-US" sz="1800" b="1" kern="1200" noProof="0" dirty="0" err="1"/>
            <a:t>valea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tagata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nuu</a:t>
          </a:r>
          <a:r>
            <a:rPr lang="en-US" sz="1800" b="1" kern="1200" noProof="0" dirty="0"/>
            <a:t> ese” (1 Kor.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“O le </a:t>
          </a:r>
          <a:r>
            <a:rPr lang="en-US" sz="1800" b="1" kern="1200" noProof="0" dirty="0" err="1"/>
            <a:t>tagata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faaletino</a:t>
          </a:r>
          <a:r>
            <a:rPr lang="en-US" sz="1800" b="1" kern="1200" noProof="0" dirty="0"/>
            <a:t> […] o </a:t>
          </a:r>
          <a:r>
            <a:rPr lang="en-US" sz="1800" b="1" kern="1200" noProof="0" dirty="0" err="1"/>
            <a:t>mea</a:t>
          </a:r>
          <a:r>
            <a:rPr lang="en-US" sz="1800" b="1" kern="1200" noProof="0" dirty="0"/>
            <a:t> a le </a:t>
          </a:r>
          <a:r>
            <a:rPr lang="en-US" sz="1800" b="1" kern="1200" noProof="0" dirty="0" err="1"/>
            <a:t>Agaga</a:t>
          </a:r>
          <a:r>
            <a:rPr lang="en-US" sz="1800" b="1" kern="1200" noProof="0" dirty="0"/>
            <a:t> o le Atua […] o </a:t>
          </a:r>
          <a:r>
            <a:rPr lang="en-US" sz="1800" b="1" kern="1200" noProof="0" dirty="0" err="1"/>
            <a:t>mea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valea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ia</a:t>
          </a:r>
          <a:r>
            <a:rPr lang="en-US" sz="1800" b="1" kern="1200" noProof="0" dirty="0"/>
            <a:t>” (1 Kor.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“Aua o le </a:t>
          </a:r>
          <a:r>
            <a:rPr lang="en-US" sz="1800" b="1" kern="1200" noProof="0" dirty="0" err="1"/>
            <a:t>poto</a:t>
          </a:r>
          <a:r>
            <a:rPr lang="en-US" sz="1800" b="1" kern="1200" noProof="0" dirty="0"/>
            <a:t> o </a:t>
          </a:r>
          <a:r>
            <a:rPr lang="en-US" sz="1800" b="1" kern="1200" noProof="0" dirty="0" err="1"/>
            <a:t>lenei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lalolagi</a:t>
          </a:r>
          <a:r>
            <a:rPr lang="en-US" sz="1800" b="1" kern="1200" noProof="0" dirty="0"/>
            <a:t> o le </a:t>
          </a:r>
          <a:r>
            <a:rPr lang="en-US" sz="1800" b="1" kern="1200" noProof="0" dirty="0" err="1"/>
            <a:t>valea</a:t>
          </a:r>
          <a:r>
            <a:rPr lang="en-US" sz="1800" b="1" kern="1200" noProof="0" dirty="0"/>
            <a:t> lea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luma o le Atua” (1 Kor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 le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leaga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o le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tagata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Valea</a:t>
          </a:r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Tetee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Faaleaga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ia</a:t>
          </a:r>
          <a:r>
            <a:rPr lang="en-US" sz="2000" b="1" kern="1200" noProof="0" dirty="0"/>
            <a:t> lava</a:t>
          </a:r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Malaia</a:t>
          </a:r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Lelei o le Atua</a:t>
          </a: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Mana</a:t>
          </a:r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Taliaina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Faamagalo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Faaolataga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0B13-EAE3-4427-AE06-CF2DA80334CD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1C6A0-49E5-4713-B017-9FF6BA7C34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C6A0-49E5-4713-B017-9FF6BA7C34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0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C6A0-49E5-4713-B017-9FF6BA7C34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7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O LE FEAU O LE SATAURO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Iulai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Auā o le mataupu i le satauro, o le valea lea i e o malaia; a o le mana o le Atua ia te i tatou ua faaolaina.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Korinito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132652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loo taʻua i le 1 Korinito 1:17-31 le auala e aʻafia ai e le satauro olaga o tagata.</a:t>
            </a:r>
            <a:endParaRPr lang="en-US" sz="2000" b="1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Fa'aolaina e se tasi na maliu i luga o le satauro ona toetu mai lea? I tagata, o le valea, le leai o se mafaufau, ma le vaivai. Ae mo i latou ua tatala o latou loto i le valaau a le Agaga Paia, o le satauro o le “mana o le Atua, […] o le poto, o le amiotonu, o le faapaiaina, ma le togiola” (1 Kori. 1:18, 30).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Mo ē </a:t>
            </a:r>
            <a:r>
              <a:rPr lang="en-US" sz="2000" b="1" dirty="0" err="1">
                <a:solidFill>
                  <a:prstClr val="black"/>
                </a:solidFill>
              </a:rPr>
              <a:t>talitonu</a:t>
            </a:r>
            <a:r>
              <a:rPr lang="en-US" sz="2000" b="1" dirty="0">
                <a:solidFill>
                  <a:prstClr val="black"/>
                </a:solidFill>
              </a:rPr>
              <a:t>, o le </a:t>
            </a:r>
            <a:r>
              <a:rPr lang="en-US" sz="2000" b="1" dirty="0" err="1">
                <a:solidFill>
                  <a:prstClr val="black"/>
                </a:solidFill>
              </a:rPr>
              <a:t>satauro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faailoga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faaolataga</a:t>
            </a:r>
            <a:r>
              <a:rPr lang="en-US" sz="2000" b="1" dirty="0">
                <a:solidFill>
                  <a:prstClr val="black"/>
                </a:solidFill>
              </a:rPr>
              <a:t>. Ae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soifua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uluai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seneturi</a:t>
            </a:r>
            <a:r>
              <a:rPr lang="en-US" sz="2000" b="1" dirty="0">
                <a:solidFill>
                  <a:prstClr val="black"/>
                </a:solidFill>
              </a:rPr>
              <a:t>, o le </a:t>
            </a:r>
            <a:r>
              <a:rPr lang="en-US" sz="2000" b="1" dirty="0" err="1">
                <a:solidFill>
                  <a:prstClr val="black"/>
                </a:solidFill>
              </a:rPr>
              <a:t>satauro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nao se </a:t>
            </a:r>
            <a:r>
              <a:rPr lang="en-US" sz="2000" b="1" dirty="0" err="1">
                <a:solidFill>
                  <a:prstClr val="black"/>
                </a:solidFill>
              </a:rPr>
              <a:t>maliu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māsiasi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solitulafono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O LE POTO O LE 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30421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peitai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valaauina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Iutaia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atoa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 Eleni,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Keriso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 mana o le Atua, ma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 le Atua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Korinito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633150"/>
            <a:ext cx="569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Atenai, sa faʻaaogaina e Paulo le poto faaletagata e taumafai ai e faʻatalitonu tagata popoto. Talu mai lena taimi, sa ia filifili ai e faʻaaoga na o le poto faalelagi.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666206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poto o le Atua e fa’aumatia ai “le poto o ē popoto”; e lafoa’i ese ai “le atamai o ē popoto” (1 Kori. 1:19); ma “ua faia ai le poto o le lalolagi ma valea” (1 Kori. 1:20).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17944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 le a le </a:t>
            </a:r>
            <a:r>
              <a:rPr lang="en-US" sz="2000" b="1" noProof="0" dirty="0" err="1"/>
              <a:t>poto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faalelagi</a:t>
            </a:r>
            <a:r>
              <a:rPr lang="en-US" sz="2000" b="1" noProof="0" dirty="0"/>
              <a:t> lea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laugaina</a:t>
            </a:r>
            <a:r>
              <a:rPr lang="en-US" sz="2000" b="1" noProof="0" dirty="0"/>
              <a:t> e Paulo?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68521"/>
            <a:ext cx="7247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feteenai ma mafaufauga faaletagata uma, o le poto o le Atua o le “faaolaina lea o e ua faatuatua i le valea o le tala’iga” (1 Korinito 1:21).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790963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auina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le Atua lava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tala’i</a:t>
            </a:r>
            <a:r>
              <a:rPr lang="en-US" sz="2000" b="1" dirty="0">
                <a:solidFill>
                  <a:prstClr val="black"/>
                </a:solidFill>
              </a:rPr>
              <a:t> Lana </a:t>
            </a:r>
            <a:r>
              <a:rPr lang="en-US" sz="2000" b="1" dirty="0" err="1">
                <a:solidFill>
                  <a:prstClr val="black"/>
                </a:solidFill>
              </a:rPr>
              <a:t>fe’au</a:t>
            </a:r>
            <a:r>
              <a:rPr lang="en-US" sz="2000" b="1" dirty="0">
                <a:solidFill>
                  <a:prstClr val="black"/>
                </a:solidFill>
              </a:rPr>
              <a:t> “e </a:t>
            </a:r>
            <a:r>
              <a:rPr lang="en-US" sz="2000" b="1" dirty="0" err="1">
                <a:solidFill>
                  <a:prstClr val="black"/>
                </a:solidFill>
              </a:rPr>
              <a:t>aunoa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upu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faaletagata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ne’i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faaleaogaina</a:t>
            </a:r>
            <a:r>
              <a:rPr lang="en-US" sz="2000" b="1" dirty="0">
                <a:solidFill>
                  <a:prstClr val="black"/>
                </a:solidFill>
              </a:rPr>
              <a:t> le mana o le </a:t>
            </a:r>
            <a:r>
              <a:rPr lang="en-US" sz="2000" b="1" dirty="0" err="1">
                <a:solidFill>
                  <a:prstClr val="black"/>
                </a:solidFill>
              </a:rPr>
              <a:t>satauro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Keriso</a:t>
            </a:r>
            <a:r>
              <a:rPr lang="en-US" sz="2000" b="1" dirty="0">
                <a:solidFill>
                  <a:prstClr val="black"/>
                </a:solidFill>
              </a:rPr>
              <a:t>” (1 Kori. 1:17).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O LE VALEA O LE SATAURO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452229"/>
            <a:ext cx="65722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 o i matou, ua matou tala‘i atu ia Keriso na faasatauroina, o le mea e tausuai ai Iutaia, ma le valea ia Eleni;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Korinito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upu Eleni mōria (valea, valea, valea) ua fa'aaogaina fa'alima i le 1 Korinito: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704597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satauro</a:t>
            </a:r>
            <a:r>
              <a:rPr lang="en-US" sz="2000" b="1" dirty="0"/>
              <a:t> o le </a:t>
            </a:r>
            <a:r>
              <a:rPr lang="en-US" sz="2000" b="1" dirty="0" err="1"/>
              <a:t>valea</a:t>
            </a:r>
            <a:r>
              <a:rPr lang="en-US" sz="2000" b="1" dirty="0"/>
              <a:t> lea </a:t>
            </a:r>
            <a:r>
              <a:rPr lang="en-US" sz="2000" b="1" dirty="0" err="1"/>
              <a:t>i</a:t>
            </a:r>
            <a:r>
              <a:rPr lang="en-US" sz="2000" b="1" dirty="0"/>
              <a:t> ē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leiloloa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ē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le Atua (Nuu Ese); </a:t>
            </a:r>
            <a:r>
              <a:rPr lang="en-US" sz="2000" b="1" dirty="0" err="1"/>
              <a:t>i</a:t>
            </a:r>
            <a:r>
              <a:rPr lang="en-US" sz="2000" b="1" dirty="0"/>
              <a:t> ē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o le </a:t>
            </a:r>
            <a:r>
              <a:rPr lang="en-US" sz="2000" b="1" dirty="0" err="1"/>
              <a:t>lalolagi</a:t>
            </a:r>
            <a:r>
              <a:rPr lang="en-US" sz="2000" b="1" dirty="0"/>
              <a:t> e </a:t>
            </a:r>
            <a:r>
              <a:rPr lang="en-US" sz="2000" b="1" dirty="0" err="1"/>
              <a:t>mafaufau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(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faaletino</a:t>
            </a:r>
            <a:r>
              <a:rPr lang="en-US" sz="2000" b="1" dirty="0"/>
              <a:t>); </a:t>
            </a:r>
            <a:r>
              <a:rPr lang="en-US" sz="2000" b="1" dirty="0" err="1"/>
              <a:t>i</a:t>
            </a:r>
            <a:r>
              <a:rPr lang="en-US" sz="2000" b="1" dirty="0"/>
              <a:t> ē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pulea</a:t>
            </a:r>
            <a:r>
              <a:rPr lang="en-US" sz="2000" b="1" dirty="0"/>
              <a:t> e </a:t>
            </a:r>
            <a:r>
              <a:rPr lang="en-US" sz="2000" b="1" dirty="0" err="1"/>
              <a:t>na</a:t>
            </a:r>
            <a:r>
              <a:rPr lang="en-US" sz="2000" b="1" dirty="0"/>
              <a:t> o lo </a:t>
            </a:r>
            <a:r>
              <a:rPr lang="en-US" sz="2000" b="1" dirty="0" err="1"/>
              <a:t>latou</a:t>
            </a:r>
            <a:r>
              <a:rPr lang="en-US" sz="2000" b="1" dirty="0"/>
              <a:t> lava </a:t>
            </a:r>
            <a:r>
              <a:rPr lang="en-US" sz="2000" b="1" dirty="0" err="1"/>
              <a:t>poto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Ae o le satauro o se faamanuiaga mo i latou ua faaolaina, o lona uiga, mo i latou e naunau e vaai i le satauro mai le silafaga a le Atua.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MANA O LE 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'Auā o le mataupu i le satauro, o le valea lea i e o malaia; a o le mana o le Atua ia te i tatou ua faaolaina.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Korinito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</a:rPr>
              <a:t>O le satauro e iai le mana e fa’aalia ai le sili ona leaga o le tagata ma le sili ona lelei o le Atua (1 Kori. 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54017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583434"/>
            <a:ext cx="6581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O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o e </a:t>
            </a:r>
            <a:r>
              <a:rPr lang="en-US" sz="2000" b="1" dirty="0" err="1">
                <a:solidFill>
                  <a:prstClr val="black"/>
                </a:solidFill>
              </a:rPr>
              <a:t>teena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satauro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selesele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taunuuga</a:t>
            </a:r>
            <a:r>
              <a:rPr lang="en-US" sz="2000" b="1" dirty="0">
                <a:solidFill>
                  <a:prstClr val="black"/>
                </a:solidFill>
              </a:rPr>
              <a:t> o a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amioga</a:t>
            </a:r>
            <a:r>
              <a:rPr lang="en-US" sz="2000" b="1" dirty="0">
                <a:solidFill>
                  <a:prstClr val="black"/>
                </a:solidFill>
              </a:rPr>
              <a:t> sese, ma o le a </a:t>
            </a:r>
            <a:r>
              <a:rPr lang="en-US" sz="2000" b="1" dirty="0" err="1">
                <a:solidFill>
                  <a:prstClr val="black"/>
                </a:solidFill>
              </a:rPr>
              <a:t>iu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faaumatia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teena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526211"/>
            <a:ext cx="6791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mana o le Atua, o </a:t>
            </a:r>
            <a:r>
              <a:rPr lang="en-US" sz="2000" b="1" dirty="0" err="1">
                <a:solidFill>
                  <a:prstClr val="black"/>
                </a:solidFill>
              </a:rPr>
              <a:t>loʻo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faʻaalia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luga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satauro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faʻaleleia</a:t>
            </a:r>
            <a:r>
              <a:rPr lang="en-US" sz="2000" b="1" dirty="0">
                <a:solidFill>
                  <a:prstClr val="black"/>
                </a:solidFill>
              </a:rPr>
              <a:t> ai le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ma le Atua e ala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faʻamagaloina</a:t>
            </a:r>
            <a:r>
              <a:rPr lang="en-US" sz="2000" b="1" dirty="0">
                <a:solidFill>
                  <a:prstClr val="black"/>
                </a:solidFill>
              </a:rPr>
              <a:t> o ana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foaʻiina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le ola e </a:t>
            </a:r>
            <a:r>
              <a:rPr lang="en-US" sz="2000" b="1" dirty="0" err="1">
                <a:solidFill>
                  <a:prstClr val="black"/>
                </a:solidFill>
              </a:rPr>
              <a:t>faʻavavau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Kolose</a:t>
            </a:r>
            <a:r>
              <a:rPr lang="en-US" sz="2000" b="1" dirty="0">
                <a:solidFill>
                  <a:prstClr val="black"/>
                </a:solidFill>
              </a:rPr>
              <a:t> 1:20; 1 Peteru 2:24).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2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O LE FEAU O LE SATAURO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'Auā o le poto o le Atua, ina ua le iloa le Atua e le lalolagi i lo latou poto, ua finagalo ai le Atua ia faaolaina i le valea o le tala‘iga e ua faatuatua.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Korinito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Aiseā e valea ai le talaʻiina o le feʻau o le satauro (1 Korinito 1:21-24)?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feʻau o le satauro o loʻo faʻaalia ai le mamao ua finagalo le Atua e alu i ai ina ia foaʻi mai ai ia i tatou le faaolataga.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Peita’i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agelu</a:t>
            </a:r>
            <a:r>
              <a:rPr lang="en-US" sz="2000" b="1" dirty="0">
                <a:solidFill>
                  <a:prstClr val="black"/>
                </a:solidFill>
              </a:rPr>
              <a:t>, o le </a:t>
            </a:r>
            <a:r>
              <a:rPr lang="en-US" sz="2000" b="1" dirty="0" err="1">
                <a:solidFill>
                  <a:prstClr val="black"/>
                </a:solidFill>
              </a:rPr>
              <a:t>fe’au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satauro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matuā</a:t>
            </a:r>
            <a:r>
              <a:rPr lang="en-US" sz="2000" b="1" dirty="0">
                <a:solidFill>
                  <a:prstClr val="black"/>
                </a:solidFill>
              </a:rPr>
              <a:t> ese lava. O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, o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Lagi,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fa’atagaina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lava e </a:t>
            </a:r>
            <a:r>
              <a:rPr lang="en-US" sz="2000" b="1" dirty="0" err="1">
                <a:solidFill>
                  <a:prstClr val="black"/>
                </a:solidFill>
              </a:rPr>
              <a:t>fasiotia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ituaiga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teena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ia.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vaaiga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mana’o</a:t>
            </a:r>
            <a:r>
              <a:rPr lang="en-US" sz="2000" b="1" dirty="0">
                <a:solidFill>
                  <a:prstClr val="black"/>
                </a:solidFill>
              </a:rPr>
              <a:t> Paulo e </a:t>
            </a:r>
            <a:r>
              <a:rPr lang="en-US" sz="2000" b="1" dirty="0" err="1">
                <a:solidFill>
                  <a:prstClr val="black"/>
                </a:solidFill>
              </a:rPr>
              <a:t>fa’ailoa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e ala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tala’iga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270039"/>
            <a:ext cx="73532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Sa </a:t>
            </a:r>
            <a:r>
              <a:rPr lang="en-US" sz="2000" b="1" dirty="0" err="1">
                <a:solidFill>
                  <a:prstClr val="black"/>
                </a:solidFill>
              </a:rPr>
              <a:t>faatalitali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Iutaia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se Mesia o le a </a:t>
            </a:r>
            <a:r>
              <a:rPr lang="en-US" sz="2000" b="1" dirty="0" err="1">
                <a:solidFill>
                  <a:prstClr val="black"/>
                </a:solidFill>
              </a:rPr>
              <a:t>laveaiina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sauāga</a:t>
            </a:r>
            <a:r>
              <a:rPr lang="en-US" sz="2000" b="1" dirty="0">
                <a:solidFill>
                  <a:prstClr val="black"/>
                </a:solidFill>
              </a:rPr>
              <a:t> a Roma. Ina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folafola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o le a </a:t>
            </a:r>
            <a:r>
              <a:rPr lang="en-US" sz="2000" b="1" dirty="0" err="1">
                <a:solidFill>
                  <a:prstClr val="black"/>
                </a:solidFill>
              </a:rPr>
              <a:t>faasatauroina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matuā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fefefe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soo</a:t>
            </a:r>
            <a:r>
              <a:rPr lang="en-US" sz="2000" b="1" dirty="0">
                <a:solidFill>
                  <a:prstClr val="black"/>
                </a:solidFill>
              </a:rPr>
              <a:t>. E le gata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lea,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Iutaia</a:t>
            </a:r>
            <a:r>
              <a:rPr lang="en-US" sz="2000" b="1" dirty="0">
                <a:solidFill>
                  <a:prstClr val="black"/>
                </a:solidFill>
              </a:rPr>
              <a:t>, o se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tautau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luga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laau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fetuuina</a:t>
            </a:r>
            <a:r>
              <a:rPr lang="en-US" sz="2000" b="1" dirty="0">
                <a:solidFill>
                  <a:prstClr val="black"/>
                </a:solidFill>
              </a:rPr>
              <a:t> lea e le Atua (</a:t>
            </a:r>
            <a:r>
              <a:rPr lang="en-US" sz="2000" b="1" dirty="0" err="1">
                <a:solidFill>
                  <a:prstClr val="black"/>
                </a:solidFill>
              </a:rPr>
              <a:t>Teuteronome</a:t>
            </a:r>
            <a:r>
              <a:rPr lang="en-US" sz="2000" b="1" dirty="0">
                <a:solidFill>
                  <a:prstClr val="black"/>
                </a:solidFill>
              </a:rPr>
              <a:t> 21:23). Mo se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o Nuu Ese, o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faatalitalia</a:t>
            </a:r>
            <a:r>
              <a:rPr lang="en-US" sz="2000" b="1" dirty="0">
                <a:solidFill>
                  <a:prstClr val="black"/>
                </a:solidFill>
              </a:rPr>
              <a:t> se Togiola,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tutusa</a:t>
            </a:r>
            <a:r>
              <a:rPr lang="en-US" sz="2000" b="1" dirty="0">
                <a:solidFill>
                  <a:prstClr val="black"/>
                </a:solidFill>
              </a:rPr>
              <a:t> lava la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faaiuga</a:t>
            </a:r>
            <a:r>
              <a:rPr lang="en-US" sz="2000" b="1" dirty="0">
                <a:solidFill>
                  <a:prstClr val="black"/>
                </a:solidFill>
              </a:rPr>
              <a:t>: o le </a:t>
            </a:r>
            <a:r>
              <a:rPr lang="en-US" sz="2000" b="1" dirty="0" err="1">
                <a:solidFill>
                  <a:prstClr val="black"/>
                </a:solidFill>
              </a:rPr>
              <a:t>satauro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valea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O LE VALEA MA LE VAIVAI O LE 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it-IT" b="1" dirty="0">
                <a:latin typeface="Comic Sans MS" panose="030F0702030302020204" pitchFamily="66" charset="0"/>
              </a:rPr>
              <a:t>'Auā o le valea o le Atua e sili lona poto i tagata; o le vaivai foi o le Atua e sili lona malosi i tagata.</a:t>
            </a:r>
            <a:r>
              <a:rPr lang="en-US" b="1" noProof="0" dirty="0"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latin typeface="Comic Sans MS" panose="030F0702030302020204" pitchFamily="66" charset="0"/>
              </a:rPr>
              <a:t>Korinito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valea</a:t>
            </a:r>
            <a:r>
              <a:rPr lang="en-US" sz="2000" b="1" dirty="0"/>
              <a:t> pe </a:t>
            </a:r>
            <a:r>
              <a:rPr lang="en-US" sz="2000" b="1" dirty="0" err="1"/>
              <a:t>vaivai</a:t>
            </a:r>
            <a:r>
              <a:rPr lang="en-US" sz="2000" b="1" dirty="0"/>
              <a:t> </a:t>
            </a:r>
            <a:r>
              <a:rPr lang="en-US" sz="2000" b="1" dirty="0" err="1"/>
              <a:t>ea</a:t>
            </a:r>
            <a:r>
              <a:rPr lang="en-US" sz="2000" b="1" dirty="0"/>
              <a:t> le Atua (1 Kori. 1:25)?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2979038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poto uma e aoina mai tagata popoto e lē mafai ona fausiaina ai se fuafuaga o le faaolataga mo tagata.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747644"/>
            <a:ext cx="4677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Ia </a:t>
            </a:r>
            <a:r>
              <a:rPr lang="en-US" sz="2000" b="1" dirty="0" err="1"/>
              <a:t>manatua</a:t>
            </a:r>
            <a:r>
              <a:rPr lang="en-US" sz="2000" b="1" dirty="0"/>
              <a:t> e </a:t>
            </a:r>
            <a:r>
              <a:rPr lang="en-US" sz="2000" b="1" dirty="0" err="1"/>
              <a:t>na</a:t>
            </a:r>
            <a:r>
              <a:rPr lang="en-US" sz="2000" b="1" dirty="0"/>
              <a:t> 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e </a:t>
            </a:r>
            <a:r>
              <a:rPr lang="en-US" sz="2000" b="1" dirty="0" err="1"/>
              <a:t>talitonu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o le </a:t>
            </a:r>
            <a:r>
              <a:rPr lang="en-US" sz="2000" b="1" dirty="0" err="1"/>
              <a:t>tali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valaau</a:t>
            </a:r>
            <a:r>
              <a:rPr lang="en-US" sz="2000" b="1" dirty="0"/>
              <a:t> a le </a:t>
            </a:r>
            <a:r>
              <a:rPr lang="en-US" sz="2000" b="1" dirty="0" err="1"/>
              <a:t>Agaga</a:t>
            </a:r>
            <a:r>
              <a:rPr lang="en-US" sz="2000" b="1" dirty="0"/>
              <a:t> Paia o le a </a:t>
            </a:r>
            <a:r>
              <a:rPr lang="en-US" sz="2000" b="1" dirty="0" err="1"/>
              <a:t>faaolaina</a:t>
            </a:r>
            <a:r>
              <a:rPr lang="en-US" sz="2000" b="1" dirty="0"/>
              <a:t>.</a:t>
            </a:r>
            <a:endParaRPr lang="en-US" sz="2000" b="1" i="1" u="sng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02511"/>
            <a:ext cx="11953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leai</a:t>
            </a:r>
            <a:r>
              <a:rPr lang="en-US" sz="2000" b="1" dirty="0">
                <a:solidFill>
                  <a:prstClr val="black"/>
                </a:solidFill>
              </a:rPr>
              <a:t> lava, </a:t>
            </a:r>
            <a:r>
              <a:rPr lang="en-US" sz="2000" b="1" dirty="0" err="1">
                <a:solidFill>
                  <a:prstClr val="black"/>
                </a:solidFill>
              </a:rPr>
              <a:t>auā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leai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vaivaiga</a:t>
            </a:r>
            <a:r>
              <a:rPr lang="en-US" sz="2000" b="1" dirty="0">
                <a:solidFill>
                  <a:prstClr val="black"/>
                </a:solidFill>
              </a:rPr>
              <a:t> o le Atua. O loo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e Paulo se </a:t>
            </a:r>
            <a:r>
              <a:rPr lang="en-US" sz="2000" b="1" dirty="0" err="1">
                <a:solidFill>
                  <a:prstClr val="black"/>
                </a:solidFill>
              </a:rPr>
              <a:t>faatusatusaga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faafaatusa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Afai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iai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mafaufauga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valea</a:t>
            </a:r>
            <a:r>
              <a:rPr lang="en-US" sz="2000" b="1" dirty="0">
                <a:solidFill>
                  <a:prstClr val="black"/>
                </a:solidFill>
              </a:rPr>
              <a:t> a le Atua, e </a:t>
            </a:r>
            <a:r>
              <a:rPr lang="en-US" sz="2000" b="1" dirty="0" err="1">
                <a:solidFill>
                  <a:prstClr val="black"/>
                </a:solidFill>
              </a:rPr>
              <a:t>sili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nai</a:t>
            </a:r>
            <a:r>
              <a:rPr lang="en-US" sz="2000" b="1" dirty="0">
                <a:solidFill>
                  <a:prstClr val="black"/>
                </a:solidFill>
              </a:rPr>
              <a:t> lo </a:t>
            </a:r>
            <a:r>
              <a:rPr lang="en-US" sz="2000" b="1" dirty="0" err="1">
                <a:solidFill>
                  <a:prstClr val="black"/>
                </a:solidFill>
              </a:rPr>
              <a:t>mafaufauga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; pe </a:t>
            </a:r>
            <a:r>
              <a:rPr lang="en-US" sz="2000" b="1" dirty="0" err="1">
                <a:solidFill>
                  <a:prstClr val="black"/>
                </a:solidFill>
              </a:rPr>
              <a:t>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iai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finauga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vaivai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Atua, e </a:t>
            </a:r>
            <a:r>
              <a:rPr lang="en-US" sz="2000" b="1" dirty="0" err="1">
                <a:solidFill>
                  <a:prstClr val="black"/>
                </a:solidFill>
              </a:rPr>
              <a:t>sili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lo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malolosi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nai</a:t>
            </a:r>
            <a:r>
              <a:rPr lang="en-US" sz="2000" b="1" dirty="0">
                <a:solidFill>
                  <a:prstClr val="black"/>
                </a:solidFill>
              </a:rPr>
              <a:t> lo </a:t>
            </a:r>
            <a:r>
              <a:rPr lang="en-US" sz="2000" b="1" dirty="0" err="1">
                <a:solidFill>
                  <a:prstClr val="black"/>
                </a:solidFill>
              </a:rPr>
              <a:t>finauga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malolosi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055565"/>
            <a:ext cx="60197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o le Atua lava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foa’iina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togiola</a:t>
            </a:r>
            <a:r>
              <a:rPr lang="en-US" sz="2000" b="1" dirty="0">
                <a:solidFill>
                  <a:prstClr val="black"/>
                </a:solidFill>
              </a:rPr>
              <a:t>, e ala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mana o le </a:t>
            </a:r>
            <a:r>
              <a:rPr lang="en-US" sz="2000" b="1" dirty="0" err="1">
                <a:solidFill>
                  <a:prstClr val="black"/>
                </a:solidFill>
              </a:rPr>
              <a:t>taulaga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ofoina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luga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satauro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o ē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faaolaina</a:t>
            </a:r>
            <a:r>
              <a:rPr lang="en-US" sz="2000" b="1" dirty="0">
                <a:solidFill>
                  <a:prstClr val="black"/>
                </a:solidFill>
              </a:rPr>
              <a:t>” (1 Kori. 1:18); “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faatuatua</a:t>
            </a:r>
            <a:r>
              <a:rPr lang="en-US" sz="2000" b="1" dirty="0">
                <a:solidFill>
                  <a:prstClr val="black"/>
                </a:solidFill>
              </a:rPr>
              <a:t>” (1 Kori. 1:21); ma “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valaauina</a:t>
            </a:r>
            <a:r>
              <a:rPr lang="en-US" sz="2000" b="1" dirty="0">
                <a:solidFill>
                  <a:prstClr val="black"/>
                </a:solidFill>
              </a:rPr>
              <a:t>” (1 Kori. 1:24).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latin typeface="Constantia" panose="02030602050306030303" pitchFamily="18" charset="0"/>
              </a:rPr>
              <a:t>“I mafaufau o le motu o tagata o loo soifua i le taimi nei, o le satauro o Kalevaria o loo siomia e manatunatuga paia. O mafutaga paia e fesootai ma vaaiga o le faasatauroina. Ae i aso o Paulo, o le satauro sa i ai manatu  ma lagona o le inoino ma le mata’u. O le siitiaina o le Faaola o tagata soifua o se tasi ua maliu i luga o le satauro, e masani lava ona mafua ai le tauemu ma le tetee. […]</a:t>
            </a:r>
            <a:endParaRPr lang="en-US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O le a </a:t>
            </a:r>
            <a:r>
              <a:rPr lang="en-US" sz="2400" b="1" dirty="0" err="1">
                <a:latin typeface="Constantia" panose="02030602050306030303" pitchFamily="18" charset="0"/>
              </a:rPr>
              <a:t>vaʻaia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o se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vaivai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mafaufau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taumafai</a:t>
            </a:r>
            <a:r>
              <a:rPr lang="en-US" sz="2400" b="1" dirty="0">
                <a:latin typeface="Constantia" panose="02030602050306030303" pitchFamily="18" charset="0"/>
              </a:rPr>
              <a:t> lea e </a:t>
            </a:r>
            <a:r>
              <a:rPr lang="en-US" sz="2400" b="1" dirty="0" err="1">
                <a:latin typeface="Constantia" panose="02030602050306030303" pitchFamily="18" charset="0"/>
              </a:rPr>
              <a:t>faʻaali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latin typeface="Constantia" panose="02030602050306030303" pitchFamily="18" charset="0"/>
              </a:rPr>
              <a:t>faʻapefea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ai se </a:t>
            </a:r>
            <a:r>
              <a:rPr lang="en-US" sz="2400" b="1" dirty="0" err="1">
                <a:latin typeface="Constantia" panose="02030602050306030303" pitchFamily="18" charset="0"/>
              </a:rPr>
              <a:t>fesootaʻiga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satauro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faʻaeaina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poʻo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faʻaolaina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endParaRPr lang="en-US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Ae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Paulo, o le </a:t>
            </a:r>
            <a:r>
              <a:rPr lang="en-US" sz="2400" b="1" dirty="0" err="1">
                <a:latin typeface="Constantia" panose="02030602050306030303" pitchFamily="18" charset="0"/>
              </a:rPr>
              <a:t>satauro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tāua</a:t>
            </a:r>
            <a:r>
              <a:rPr lang="en-US" sz="2400" b="1" dirty="0">
                <a:latin typeface="Constantia" panose="02030602050306030303" pitchFamily="18" charset="0"/>
              </a:rPr>
              <a:t> lea. […] Na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iloa</a:t>
            </a:r>
            <a:r>
              <a:rPr lang="en-US" sz="2400" b="1" dirty="0">
                <a:latin typeface="Constantia" panose="02030602050306030303" pitchFamily="18" charset="0"/>
              </a:rPr>
              <a:t> e ala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aafiaga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patino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afai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vaai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agasala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Tamā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pei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vaaia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taulaga</a:t>
            </a:r>
            <a:r>
              <a:rPr lang="en-US" sz="2400" b="1" dirty="0">
                <a:latin typeface="Constantia" panose="02030602050306030303" pitchFamily="18" charset="0"/>
              </a:rPr>
              <a:t> a Lona Alo, ma </a:t>
            </a:r>
            <a:r>
              <a:rPr lang="en-US" sz="2400" b="1" dirty="0" err="1">
                <a:latin typeface="Constantia" panose="02030602050306030303" pitchFamily="18" charset="0"/>
              </a:rPr>
              <a:t>gaua’i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faatosinaga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paia</a:t>
            </a:r>
            <a:r>
              <a:rPr lang="en-US" sz="2400" b="1" dirty="0">
                <a:latin typeface="Constantia" panose="02030602050306030303" pitchFamily="18" charset="0"/>
              </a:rPr>
              <a:t>, o le a </a:t>
            </a:r>
            <a:r>
              <a:rPr lang="en-US" sz="2400" b="1" dirty="0" err="1">
                <a:latin typeface="Constantia" panose="02030602050306030303" pitchFamily="18" charset="0"/>
              </a:rPr>
              <a:t>tupu</a:t>
            </a:r>
            <a:r>
              <a:rPr lang="en-US" sz="2400" b="1" dirty="0">
                <a:latin typeface="Constantia" panose="02030602050306030303" pitchFamily="18" charset="0"/>
              </a:rPr>
              <a:t> ai se </a:t>
            </a:r>
            <a:r>
              <a:rPr lang="en-US" sz="2400" b="1" dirty="0" err="1">
                <a:latin typeface="Constantia" panose="02030602050306030303" pitchFamily="18" charset="0"/>
              </a:rPr>
              <a:t>suiga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, ma o le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foi</a:t>
            </a:r>
            <a:r>
              <a:rPr lang="en-US" sz="2400" b="1" dirty="0">
                <a:latin typeface="Constantia" panose="02030602050306030303" pitchFamily="18" charset="0"/>
              </a:rPr>
              <a:t> lea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-US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59770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5745</TotalTime>
  <Words>1663</Words>
  <Application>Microsoft Office PowerPoint</Application>
  <PresentationFormat>Panorámica</PresentationFormat>
  <Paragraphs>63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72</cp:revision>
  <dcterms:created xsi:type="dcterms:W3CDTF">2026-05-30T13:56:14Z</dcterms:created>
  <dcterms:modified xsi:type="dcterms:W3CDTF">2026-07-05T18:25:29Z</dcterms:modified>
</cp:coreProperties>
</file>