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6" d="100"/>
          <a:sy n="36" d="100"/>
        </p:scale>
        <p:origin x="60"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sr-Latn-RS" b="1" noProof="0" dirty="0">
              <a:effectLst>
                <a:outerShdw blurRad="38100" dist="38100" dir="2700000" algn="tl">
                  <a:srgbClr val="000000">
                    <a:alpha val="43137"/>
                  </a:srgbClr>
                </a:outerShdw>
              </a:effectLst>
            </a:rPr>
            <a:t>Zemlja koja je bila izgubljena</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sr-Latn-RS" b="1" noProof="0" dirty="0">
              <a:effectLst>
                <a:outerShdw blurRad="38100" dist="38100" dir="2700000" algn="tl">
                  <a:srgbClr val="000000">
                    <a:alpha val="43137"/>
                  </a:srgbClr>
                </a:outerShdw>
              </a:effectLst>
            </a:rPr>
            <a:t>Zemlja koju Bog daje</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sr-Latn-RS" b="1" noProof="0" dirty="0">
              <a:effectLst>
                <a:outerShdw blurRad="38100" dist="38100" dir="2700000" algn="tl">
                  <a:srgbClr val="000000">
                    <a:alpha val="43137"/>
                  </a:srgbClr>
                </a:outerShdw>
              </a:effectLst>
            </a:rPr>
            <a:t>Osvajanje </a:t>
          </a:r>
          <a:r>
            <a:rPr lang="sr-Latn-RS" b="1" noProof="0" dirty="0" err="1">
              <a:effectLst>
                <a:outerShdw blurRad="38100" dist="38100" dir="2700000" algn="tl">
                  <a:srgbClr val="000000">
                    <a:alpha val="43137"/>
                  </a:srgbClr>
                </a:outerShdw>
              </a:effectLst>
            </a:rPr>
            <a:t>zemlj</a:t>
          </a:r>
          <a:r>
            <a:rPr lang="en-US" b="1" noProof="0" dirty="0">
              <a:effectLst>
                <a:outerShdw blurRad="38100" dist="38100" dir="2700000" algn="tl">
                  <a:srgbClr val="000000">
                    <a:alpha val="43137"/>
                  </a:srgbClr>
                </a:outerShdw>
              </a:effectLst>
            </a:rPr>
            <a:t>e</a:t>
          </a:r>
          <a:endParaRPr lang="sr-Latn-RS" b="1" noProof="0"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sr-Latn-RS" b="1" noProof="0" dirty="0" err="1">
              <a:effectLst>
                <a:outerShdw blurRad="38100" dist="38100" dir="2700000" algn="tl">
                  <a:srgbClr val="000000">
                    <a:alpha val="43137"/>
                  </a:srgbClr>
                </a:outerShdw>
              </a:effectLst>
            </a:rPr>
            <a:t>Zadržavanj</a:t>
          </a:r>
          <a:r>
            <a:rPr lang="en-US" b="1" noProof="0" dirty="0">
              <a:effectLst>
                <a:outerShdw blurRad="38100" dist="38100" dir="2700000" algn="tl">
                  <a:srgbClr val="000000">
                    <a:alpha val="43137"/>
                  </a:srgbClr>
                </a:outerShdw>
              </a:effectLst>
            </a:rPr>
            <a:t>e</a:t>
          </a:r>
          <a:r>
            <a:rPr lang="sr-Latn-RS" b="1" noProof="0" dirty="0">
              <a:effectLst>
                <a:outerShdw blurRad="38100" dist="38100" dir="2700000" algn="tl">
                  <a:srgbClr val="000000">
                    <a:alpha val="43137"/>
                  </a:srgbClr>
                </a:outerShdw>
              </a:effectLst>
            </a:rPr>
            <a:t> dara</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n-US" b="1" noProof="0" dirty="0">
              <a:effectLst>
                <a:outerShdw blurRad="38100" dist="38100" dir="2700000" algn="tl">
                  <a:srgbClr val="000000">
                    <a:alpha val="43137"/>
                  </a:srgbClr>
                </a:outerShdw>
              </a:effectLst>
            </a:rPr>
            <a:t>Obnovljena</a:t>
          </a:r>
          <a:r>
            <a:rPr lang="sr-Latn-RS" b="1" noProof="0" dirty="0">
              <a:effectLst>
                <a:outerShdw blurRad="38100" dist="38100" dir="2700000" algn="tl">
                  <a:srgbClr val="000000">
                    <a:alpha val="43137"/>
                  </a:srgbClr>
                </a:outerShdw>
              </a:effectLst>
            </a:rPr>
            <a:t> </a:t>
          </a:r>
          <a:r>
            <a:rPr lang="sr-Latn-RS" b="1" noProof="0" dirty="0" err="1">
              <a:effectLst>
                <a:outerShdw blurRad="38100" dist="38100" dir="2700000" algn="tl">
                  <a:srgbClr val="000000">
                    <a:alpha val="43137"/>
                  </a:srgbClr>
                </a:outerShdw>
              </a:effectLst>
            </a:rPr>
            <a:t>zemlj</a:t>
          </a:r>
          <a:r>
            <a:rPr lang="en-US" b="1" noProof="0" dirty="0">
              <a:effectLst>
                <a:outerShdw blurRad="38100" dist="38100" dir="2700000" algn="tl">
                  <a:srgbClr val="000000">
                    <a:alpha val="43137"/>
                  </a:srgbClr>
                </a:outerShdw>
              </a:effectLst>
            </a:rPr>
            <a:t>a</a:t>
          </a:r>
          <a:endParaRPr lang="sr-Latn-RS" b="1" noProof="0"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sr-Latn-RS" sz="2100" b="1" kern="1200" noProof="0" dirty="0">
              <a:effectLst>
                <a:outerShdw blurRad="38100" dist="38100" dir="2700000" algn="tl">
                  <a:srgbClr val="000000">
                    <a:alpha val="43137"/>
                  </a:srgbClr>
                </a:outerShdw>
              </a:effectLst>
            </a:rPr>
            <a:t>Zemlja koja je bila izgubljena</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sr-Latn-RS" sz="2100" b="1" kern="1200" noProof="0" dirty="0">
              <a:effectLst>
                <a:outerShdw blurRad="38100" dist="38100" dir="2700000" algn="tl">
                  <a:srgbClr val="000000">
                    <a:alpha val="43137"/>
                  </a:srgbClr>
                </a:outerShdw>
              </a:effectLst>
            </a:rPr>
            <a:t>Zemlja koju Bog daje</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sr-Latn-RS" sz="2100" b="1" kern="1200" noProof="0" dirty="0">
              <a:effectLst>
                <a:outerShdw blurRad="38100" dist="38100" dir="2700000" algn="tl">
                  <a:srgbClr val="000000">
                    <a:alpha val="43137"/>
                  </a:srgbClr>
                </a:outerShdw>
              </a:effectLst>
            </a:rPr>
            <a:t>Osvajanje </a:t>
          </a:r>
          <a:r>
            <a:rPr lang="sr-Latn-RS" sz="2100" b="1" kern="1200" noProof="0" dirty="0" err="1">
              <a:effectLst>
                <a:outerShdw blurRad="38100" dist="38100" dir="2700000" algn="tl">
                  <a:srgbClr val="000000">
                    <a:alpha val="43137"/>
                  </a:srgbClr>
                </a:outerShdw>
              </a:effectLst>
            </a:rPr>
            <a:t>zemlj</a:t>
          </a:r>
          <a:r>
            <a:rPr lang="en-US" sz="2100" b="1" kern="1200" noProof="0" dirty="0">
              <a:effectLst>
                <a:outerShdw blurRad="38100" dist="38100" dir="2700000" algn="tl">
                  <a:srgbClr val="000000">
                    <a:alpha val="43137"/>
                  </a:srgbClr>
                </a:outerShdw>
              </a:effectLst>
            </a:rPr>
            <a:t>e</a:t>
          </a:r>
          <a:endParaRPr lang="sr-Latn-RS" sz="2100" b="1" kern="1200" noProof="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sr-Latn-RS" sz="2100" b="1" kern="1200" noProof="0" dirty="0" err="1">
              <a:effectLst>
                <a:outerShdw blurRad="38100" dist="38100" dir="2700000" algn="tl">
                  <a:srgbClr val="000000">
                    <a:alpha val="43137"/>
                  </a:srgbClr>
                </a:outerShdw>
              </a:effectLst>
            </a:rPr>
            <a:t>Zadržavanj</a:t>
          </a:r>
          <a:r>
            <a:rPr lang="en-US" sz="2100" b="1" kern="1200" noProof="0" dirty="0">
              <a:effectLst>
                <a:outerShdw blurRad="38100" dist="38100" dir="2700000" algn="tl">
                  <a:srgbClr val="000000">
                    <a:alpha val="43137"/>
                  </a:srgbClr>
                </a:outerShdw>
              </a:effectLst>
            </a:rPr>
            <a:t>e</a:t>
          </a:r>
          <a:r>
            <a:rPr lang="sr-Latn-RS" sz="2100" b="1" kern="1200" noProof="0" dirty="0">
              <a:effectLst>
                <a:outerShdw blurRad="38100" dist="38100" dir="2700000" algn="tl">
                  <a:srgbClr val="000000">
                    <a:alpha val="43137"/>
                  </a:srgbClr>
                </a:outerShdw>
              </a:effectLst>
            </a:rPr>
            <a:t> dara</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noProof="0" dirty="0">
              <a:effectLst>
                <a:outerShdw blurRad="38100" dist="38100" dir="2700000" algn="tl">
                  <a:srgbClr val="000000">
                    <a:alpha val="43137"/>
                  </a:srgbClr>
                </a:outerShdw>
              </a:effectLst>
            </a:rPr>
            <a:t>Obnovljena</a:t>
          </a:r>
          <a:r>
            <a:rPr lang="sr-Latn-RS" sz="2100" b="1" kern="1200" noProof="0" dirty="0">
              <a:effectLst>
                <a:outerShdw blurRad="38100" dist="38100" dir="2700000" algn="tl">
                  <a:srgbClr val="000000">
                    <a:alpha val="43137"/>
                  </a:srgbClr>
                </a:outerShdw>
              </a:effectLst>
            </a:rPr>
            <a:t> </a:t>
          </a:r>
          <a:r>
            <a:rPr lang="sr-Latn-RS" sz="2100" b="1" kern="1200" noProof="0" dirty="0" err="1">
              <a:effectLst>
                <a:outerShdw blurRad="38100" dist="38100" dir="2700000" algn="tl">
                  <a:srgbClr val="000000">
                    <a:alpha val="43137"/>
                  </a:srgbClr>
                </a:outerShdw>
              </a:effectLst>
            </a:rPr>
            <a:t>zemlj</a:t>
          </a:r>
          <a:r>
            <a:rPr lang="en-US" sz="2100" b="1" kern="1200" noProof="0" dirty="0">
              <a:effectLst>
                <a:outerShdw blurRad="38100" dist="38100" dir="2700000" algn="tl">
                  <a:srgbClr val="000000">
                    <a:alpha val="43137"/>
                  </a:srgbClr>
                </a:outerShdw>
              </a:effectLst>
            </a:rPr>
            <a:t>a</a:t>
          </a:r>
          <a:endParaRPr lang="sr-Latn-RS" sz="2100" b="1" kern="1200" noProof="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sr-Latn-R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sr-Latn-R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sr-Latn-R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sr-Latn-R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sr-Latn-RS" sz="4400" b="1" spc="300" noProof="0" dirty="0">
                <a:ln/>
                <a:solidFill>
                  <a:srgbClr val="FFC000"/>
                </a:solidFill>
                <a:effectLst>
                  <a:outerShdw blurRad="38100" dist="38100" dir="2700000" algn="tl">
                    <a:srgbClr val="000000"/>
                  </a:outerShdw>
                </a:effectLst>
              </a:rPr>
              <a:t>NASLEDNICI OBEĆANJA, </a:t>
            </a:r>
            <a:br>
              <a:rPr lang="sr-Latn-RS" sz="4400" b="1" spc="300" noProof="0" dirty="0">
                <a:ln/>
                <a:solidFill>
                  <a:srgbClr val="FFC000"/>
                </a:solidFill>
                <a:effectLst>
                  <a:outerShdw blurRad="38100" dist="38100" dir="2700000" algn="tl">
                    <a:srgbClr val="000000"/>
                  </a:outerShdw>
                </a:effectLst>
              </a:rPr>
            </a:br>
            <a:r>
              <a:rPr lang="sr-Latn-RS" sz="4400" b="1" spc="300" noProof="0" dirty="0">
                <a:ln/>
                <a:solidFill>
                  <a:srgbClr val="FFC000"/>
                </a:solidFill>
                <a:effectLst>
                  <a:outerShdw blurRad="38100" dist="38100" dir="2700000" algn="tl">
                    <a:srgbClr val="000000"/>
                  </a:outerShdw>
                </a:effectLst>
              </a:rPr>
              <a:t>ZATOČENICI NADE</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6847507" y="6427505"/>
            <a:ext cx="3062249" cy="338554"/>
          </a:xfrm>
          <a:prstGeom prst="rect">
            <a:avLst/>
          </a:prstGeom>
          <a:noFill/>
        </p:spPr>
        <p:txBody>
          <a:bodyPr wrap="none" rtlCol="0">
            <a:spAutoFit/>
          </a:bodyPr>
          <a:lstStyle/>
          <a:p>
            <a:pPr algn="r"/>
            <a:r>
              <a:rPr lang="sr-Latn-RS" sz="1600" b="1" noProof="0" dirty="0">
                <a:solidFill>
                  <a:srgbClr val="BBE4FA"/>
                </a:solidFill>
                <a:effectLst>
                  <a:outerShdw blurRad="38100" dist="38100" dir="2700000" algn="tl">
                    <a:srgbClr val="000000">
                      <a:alpha val="43137"/>
                    </a:srgbClr>
                  </a:outerShdw>
                </a:effectLst>
              </a:rPr>
              <a:t>9. pouka za 29. novembar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„Vratite se u tvrđavu, za</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to</a:t>
            </a:r>
            <a:r>
              <a:rPr kumimoji="0" lang="sr-Latn-RS" sz="36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čenici</a:t>
            </a:r>
            <a:r>
              <a:rPr kumimoji="0" lang="sr-Latn-R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nade! Danas vam objavljujem da ću vam sve vratiti dvostruko.“</a:t>
            </a:r>
            <a:br>
              <a:rPr kumimoji="0" lang="sr-Latn-R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br>
            <a:r>
              <a:rPr kumimoji="0" lang="sr-Latn-R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(Zaharija 9,12)</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1840380453"/>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sr-Latn-RS" sz="2400" b="1" dirty="0">
                <a:solidFill>
                  <a:schemeClr val="accent2">
                    <a:lumMod val="75000"/>
                  </a:schemeClr>
                </a:solidFill>
              </a:rPr>
              <a:t>A</a:t>
            </a:r>
            <a:endParaRPr lang="sr-Latn-RS" sz="2400" b="1" noProof="0" dirty="0">
              <a:solidFill>
                <a:schemeClr val="accent2">
                  <a:lumMod val="75000"/>
                </a:schemeClr>
              </a:solidFill>
            </a:endParaRP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sr-Latn-RS" sz="2400" b="1" noProof="0"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sr-Latn-RS" sz="2400" b="1" noProof="0"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sr-Latn-RS" sz="2400" b="1" noProof="0"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4" y="6040935"/>
            <a:ext cx="429093" cy="461665"/>
          </a:xfrm>
          <a:prstGeom prst="rect">
            <a:avLst/>
          </a:prstGeom>
          <a:noFill/>
        </p:spPr>
        <p:txBody>
          <a:bodyPr wrap="none" rtlCol="0">
            <a:spAutoFit/>
          </a:bodyPr>
          <a:lstStyle/>
          <a:p>
            <a:pPr algn="ctr"/>
            <a:r>
              <a:rPr lang="sr-Latn-RS" sz="2400" b="1" dirty="0">
                <a:solidFill>
                  <a:schemeClr val="accent6">
                    <a:lumMod val="75000"/>
                  </a:schemeClr>
                </a:solidFill>
              </a:rPr>
              <a:t>A</a:t>
            </a:r>
            <a:r>
              <a:rPr lang="sr-Latn-RS" sz="2400" b="1" noProof="0" dirty="0">
                <a:solidFill>
                  <a:schemeClr val="accent6">
                    <a:lumMod val="75000"/>
                  </a:schemeClr>
                </a:solidFill>
              </a:rPr>
              <a:t>'</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107996"/>
          </a:xfrm>
          <a:prstGeom prst="rect">
            <a:avLst/>
          </a:prstGeom>
          <a:noFill/>
        </p:spPr>
        <p:txBody>
          <a:bodyPr wrap="square" rtlCol="0">
            <a:spAutoFit/>
          </a:bodyPr>
          <a:lstStyle/>
          <a:p>
            <a:pPr>
              <a:spcBef>
                <a:spcPts val="600"/>
              </a:spcBef>
            </a:pPr>
            <a:r>
              <a:rPr lang="sr-Latn-RS" sz="2200" b="1" noProof="0" dirty="0"/>
              <a:t>Veliki deo knjige o </a:t>
            </a:r>
            <a:r>
              <a:rPr lang="sr-Latn-RS" sz="2200" b="1" noProof="0" dirty="0" err="1"/>
              <a:t>Jošui</a:t>
            </a:r>
            <a:r>
              <a:rPr lang="sr-Latn-RS" sz="2200" b="1" noProof="0" dirty="0"/>
              <a:t>, od 13. do 21. poglavlja, bavi se raspodelom </a:t>
            </a:r>
            <a:r>
              <a:rPr lang="sr-Latn-RS" sz="2200" b="1" dirty="0"/>
              <a:t>h</a:t>
            </a:r>
            <a:r>
              <a:rPr lang="sr-Latn-RS" sz="2200" b="1" noProof="0" dirty="0" err="1"/>
              <a:t>ananske</a:t>
            </a:r>
            <a:r>
              <a:rPr lang="sr-Latn-RS" sz="2200" b="1" noProof="0" dirty="0"/>
              <a:t> zemlje među raznim izraelskim plemenima.</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sr-Latn-RS" sz="2000" b="1" noProof="0" dirty="0"/>
                <a:t>12 </a:t>
              </a:r>
              <a:r>
                <a:rPr lang="sr-Latn-RS" sz="2000" b="1" dirty="0"/>
                <a:t>PLEMENA </a:t>
              </a:r>
              <a:r>
                <a:rPr lang="sr-Latn-RS" sz="2000" b="1" noProof="0"/>
                <a:t>IZRAELA</a:t>
              </a:r>
              <a:endParaRPr lang="sr-Latn-RS" sz="2000" b="1" noProof="0"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sr-Latn-RS" sz="1400" b="1" noProof="0" dirty="0">
                  <a:solidFill>
                    <a:srgbClr val="108FD6"/>
                  </a:solidFill>
                </a:rPr>
                <a:t>Sredozemno more</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sr-Latn-RS" sz="1200" b="1" noProof="0" dirty="0"/>
                <a:t>ASIR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sr-Latn-RS" sz="1200" b="1" noProof="0" dirty="0"/>
                <a:t>ZEVULON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sr-Latn-RS" sz="1200" b="1" noProof="0" dirty="0"/>
                <a:t>ISAHARU</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47577" y="2165152"/>
              <a:ext cx="945525" cy="276999"/>
            </a:xfrm>
            <a:prstGeom prst="rect">
              <a:avLst/>
            </a:prstGeom>
            <a:noFill/>
          </p:spPr>
          <p:txBody>
            <a:bodyPr wrap="square" rtlCol="0">
              <a:spAutoFit/>
            </a:bodyPr>
            <a:lstStyle/>
            <a:p>
              <a:pPr algn="ctr"/>
              <a:r>
                <a:rPr lang="sr-Latn-RS" sz="1200" b="1" noProof="0" dirty="0"/>
                <a:t>NEFTALIM</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52094" y="3237760"/>
              <a:ext cx="1052512" cy="276999"/>
            </a:xfrm>
            <a:prstGeom prst="rect">
              <a:avLst/>
            </a:prstGeom>
            <a:noFill/>
          </p:spPr>
          <p:txBody>
            <a:bodyPr wrap="square" rtlCol="0">
              <a:spAutoFit/>
            </a:bodyPr>
            <a:lstStyle/>
            <a:p>
              <a:pPr algn="ctr"/>
              <a:r>
                <a:rPr lang="sr-Latn-RS" sz="1200" b="1" noProof="0" dirty="0"/>
                <a:t>MANASIJ</a:t>
              </a:r>
              <a:r>
                <a:rPr lang="sr-Latn-RS" sz="1200" b="1" dirty="0"/>
                <a:t>A</a:t>
              </a:r>
              <a:endParaRPr lang="sr-Latn-RS" sz="1200" b="1" noProof="0"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sr-Latn-RS" sz="1200" b="1" noProof="0" dirty="0"/>
                <a:t>MANASIJA</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sr-Latn-RS" sz="1200" b="1" noProof="0"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500186" y="3820268"/>
              <a:ext cx="814389" cy="276999"/>
            </a:xfrm>
            <a:prstGeom prst="rect">
              <a:avLst/>
            </a:prstGeom>
            <a:noFill/>
          </p:spPr>
          <p:txBody>
            <a:bodyPr wrap="square" rtlCol="0">
              <a:spAutoFit/>
            </a:bodyPr>
            <a:lstStyle/>
            <a:p>
              <a:pPr algn="ctr"/>
              <a:r>
                <a:rPr lang="sr-Latn-RS" sz="1200" b="1" noProof="0" dirty="0"/>
                <a:t>JEFREM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sr-Latn-RS" sz="1400" b="1" noProof="0"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sr-Latn-RS" sz="1100" b="1" dirty="0"/>
                <a:t>V</a:t>
              </a:r>
              <a:r>
                <a:rPr lang="sr-Latn-RS" sz="1100" b="1" noProof="0" dirty="0"/>
                <a:t>ENIJAMIN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sr-Latn-RS" sz="1400" b="1" noProof="0" dirty="0"/>
                <a:t>JUDA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sr-Latn-RS" sz="1400" b="1" noProof="0" dirty="0"/>
                <a:t>RUVIM</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sr-Latn-RS" sz="1200" b="1" noProof="0" dirty="0"/>
                <a:t>SIMEON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107996"/>
          </a:xfrm>
          <a:prstGeom prst="rect">
            <a:avLst/>
          </a:prstGeom>
          <a:noFill/>
        </p:spPr>
        <p:txBody>
          <a:bodyPr wrap="square">
            <a:spAutoFit/>
          </a:bodyPr>
          <a:lstStyle/>
          <a:p>
            <a:pPr>
              <a:spcBef>
                <a:spcPts val="600"/>
              </a:spcBef>
            </a:pPr>
            <a:r>
              <a:rPr lang="sr-Latn-RS" sz="2200" b="1" noProof="0" dirty="0"/>
              <a:t>Isusova smrt nam garantuje da smo sada nasledili zemlju koju su Adam i Eva jednom izgubili. Međutim, još uvek smo „zarobljenici nade“ da ćemo je primiti.</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107996"/>
          </a:xfrm>
          <a:prstGeom prst="rect">
            <a:avLst/>
          </a:prstGeom>
          <a:noFill/>
        </p:spPr>
        <p:txBody>
          <a:bodyPr wrap="square">
            <a:spAutoFit/>
          </a:bodyPr>
          <a:lstStyle/>
          <a:p>
            <a:pPr>
              <a:spcBef>
                <a:spcPts val="600"/>
              </a:spcBef>
            </a:pPr>
            <a:r>
              <a:rPr lang="sr-Latn-RS" sz="2200" b="1" noProof="0" dirty="0"/>
              <a:t>Između spominjanja mesta, naroda i plemena možemo videti zemlju koja je već bila </a:t>
            </a:r>
            <a:r>
              <a:rPr lang="sr-Latn-RS" sz="2200" b="1" dirty="0"/>
              <a:t>nasledstvo </a:t>
            </a:r>
            <a:r>
              <a:rPr lang="sr-Latn-RS" sz="2200" b="1" noProof="0" dirty="0"/>
              <a:t>Izraela, ali koju istovremeno još nisu u potpunosti posedovali.</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sr-Latn-R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IZGUBLJENA</a:t>
            </a:r>
            <a:r>
              <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r>
              <a:rPr lang="sr-Latn-R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ZEMLJA</a:t>
            </a:r>
            <a:r>
              <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endParaRPr lang="sr-Latn-R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sr-Latn-RS" sz="2000" b="1" noProof="0"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rgbClr val="D5DEFE"/>
                </a:solidFill>
                <a:effectLst>
                  <a:outerShdw blurRad="38100" dist="38100" dir="2700000" algn="tl">
                    <a:srgbClr val="000000">
                      <a:alpha val="43137"/>
                    </a:srgbClr>
                  </a:outerShdw>
                </a:effectLst>
                <a:latin typeface="Comic Sans MS" panose="030F0702030302020204" pitchFamily="66" charset="0"/>
              </a:rPr>
              <a:t>Gospod Bog izagna ga iz vrta edemskog da radi zemlju, od koje bi </a:t>
            </a:r>
            <a:r>
              <a:rPr lang="en-US" sz="2000" b="1" dirty="0" err="1">
                <a:solidFill>
                  <a:srgbClr val="D5DEFE"/>
                </a:solidFill>
                <a:effectLst>
                  <a:outerShdw blurRad="38100" dist="38100" dir="2700000" algn="tl">
                    <a:srgbClr val="000000">
                      <a:alpha val="43137"/>
                    </a:srgbClr>
                  </a:outerShdw>
                </a:effectLst>
                <a:latin typeface="Comic Sans MS" panose="030F0702030302020204" pitchFamily="66" charset="0"/>
              </a:rPr>
              <a:t>stvoren</a:t>
            </a:r>
            <a:r>
              <a:rPr lang="en-US" sz="2000"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sr-Latn-RS" sz="2000" b="1" noProof="0"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sr-Latn-RS" sz="1600" b="1" noProof="0" dirty="0">
                <a:solidFill>
                  <a:srgbClr val="D5DEFE"/>
                </a:solidFill>
                <a:effectLst>
                  <a:outerShdw blurRad="38100" dist="38100" dir="2700000" algn="tl">
                    <a:srgbClr val="000000">
                      <a:alpha val="43137"/>
                    </a:srgbClr>
                  </a:outerShdw>
                </a:effectLst>
                <a:latin typeface="Comic Sans MS" panose="030F0702030302020204" pitchFamily="66" charset="0"/>
              </a:rPr>
              <a:t>(Postanak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040361"/>
            <a:ext cx="5872944" cy="1107996"/>
          </a:xfrm>
          <a:prstGeom prst="rect">
            <a:avLst/>
          </a:prstGeom>
          <a:noFill/>
        </p:spPr>
        <p:txBody>
          <a:bodyPr wrap="square" rtlCol="0">
            <a:spAutoFit/>
          </a:bodyPr>
          <a:lstStyle/>
          <a:p>
            <a:pPr>
              <a:spcBef>
                <a:spcPts val="600"/>
              </a:spcBef>
            </a:pPr>
            <a:r>
              <a:rPr lang="sr-Latn-RS" sz="2200" b="1" noProof="0" dirty="0"/>
              <a:t>Kad nisu poslušali Boga, bili su proterani odande (Post 3,23). Izgubili su vlast nad Zemljom.</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319383"/>
            <a:ext cx="7469662" cy="769441"/>
          </a:xfrm>
          <a:prstGeom prst="rect">
            <a:avLst/>
          </a:prstGeom>
          <a:noFill/>
        </p:spPr>
        <p:txBody>
          <a:bodyPr wrap="square">
            <a:spAutoFit/>
          </a:bodyPr>
          <a:lstStyle/>
          <a:p>
            <a:pPr>
              <a:spcBef>
                <a:spcPts val="600"/>
              </a:spcBef>
            </a:pPr>
            <a:r>
              <a:rPr lang="sr-Latn-RS" sz="2200" b="1" noProof="0" dirty="0"/>
              <a:t>Bog je imenovao Adama i Evu vladarima ovog sveta </a:t>
            </a:r>
            <a:br>
              <a:rPr lang="sr-Latn-RS" sz="2200" b="1" noProof="0" dirty="0"/>
            </a:br>
            <a:r>
              <a:rPr lang="sr-Latn-RS" sz="2200" b="1" noProof="0" dirty="0"/>
              <a:t>(Post 1,27-28) i smestio ih u Edenski vrt (Post.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434403"/>
            <a:ext cx="6134406" cy="1446550"/>
          </a:xfrm>
          <a:prstGeom prst="rect">
            <a:avLst/>
          </a:prstGeom>
          <a:noFill/>
        </p:spPr>
        <p:txBody>
          <a:bodyPr wrap="square">
            <a:spAutoFit/>
          </a:bodyPr>
          <a:lstStyle/>
          <a:p>
            <a:pPr>
              <a:spcBef>
                <a:spcPts val="600"/>
              </a:spcBef>
            </a:pPr>
            <a:r>
              <a:rPr lang="sr-Latn-RS" sz="2200" b="1" dirty="0"/>
              <a:t> Neposlušnost </a:t>
            </a:r>
            <a:r>
              <a:rPr lang="sr-Latn-RS" sz="2200" b="1" noProof="0" dirty="0"/>
              <a:t>Izraela dovela je do promene prvobitnih planova. Bog je od kamenja podigao </a:t>
            </a:r>
            <a:r>
              <a:rPr lang="sr-Latn-RS" sz="2200" b="1" noProof="0" dirty="0" err="1"/>
              <a:t>Avraamovu</a:t>
            </a:r>
            <a:r>
              <a:rPr lang="sr-Latn-RS" sz="2200" b="1" noProof="0" dirty="0"/>
              <a:t> decu da naslede njegova obećanja: nas (Luka 3,8; Jevrejima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05647"/>
            <a:ext cx="6134406" cy="1107996"/>
          </a:xfrm>
          <a:prstGeom prst="rect">
            <a:avLst/>
          </a:prstGeom>
          <a:noFill/>
        </p:spPr>
        <p:txBody>
          <a:bodyPr wrap="square">
            <a:spAutoFit/>
          </a:bodyPr>
          <a:lstStyle/>
          <a:p>
            <a:pPr>
              <a:spcBef>
                <a:spcPts val="600"/>
              </a:spcBef>
            </a:pPr>
            <a:r>
              <a:rPr lang="sr-Latn-RS" sz="2200" b="1" noProof="0" dirty="0"/>
              <a:t>Postepeno će se posed proširiti na celu zemlju, kako znanje o Bogu bude dopiralo do svakog naroda i naroda (Isa.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069116"/>
            <a:ext cx="5878013" cy="1446550"/>
          </a:xfrm>
          <a:prstGeom prst="rect">
            <a:avLst/>
          </a:prstGeom>
          <a:noFill/>
        </p:spPr>
        <p:txBody>
          <a:bodyPr wrap="square">
            <a:spAutoFit/>
          </a:bodyPr>
          <a:lstStyle/>
          <a:p>
            <a:pPr>
              <a:spcBef>
                <a:spcPts val="600"/>
              </a:spcBef>
            </a:pPr>
            <a:r>
              <a:rPr lang="sr-Latn-RS" sz="2200" b="1" noProof="0" dirty="0"/>
              <a:t>Ali Bog je imao plan za čovečanstvo kako bi povratio izgubljenu zemlju. U prvoj fazi, dao je </a:t>
            </a:r>
            <a:r>
              <a:rPr lang="sr-Latn-RS" sz="2200" b="1" noProof="0" dirty="0" err="1"/>
              <a:t>Avraamu</a:t>
            </a:r>
            <a:r>
              <a:rPr lang="sr-Latn-RS" sz="2200" b="1" noProof="0" dirty="0"/>
              <a:t>, Isaku i Jakovu mali komad zemlje: </a:t>
            </a:r>
            <a:r>
              <a:rPr lang="sr-Latn-RS" sz="2200" b="1" noProof="0" dirty="0" err="1"/>
              <a:t>Hanan</a:t>
            </a:r>
            <a:r>
              <a:rPr lang="sr-Latn-RS" sz="2200" b="1" noProof="0" dirty="0"/>
              <a:t> (Post.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sr-Latn-RS" sz="4400" b="1" spc="600" noProof="0" dirty="0">
                <a:ln w="6600">
                  <a:solidFill>
                    <a:schemeClr val="accent5"/>
                  </a:solidFill>
                  <a:prstDash val="solid"/>
                </a:ln>
                <a:solidFill>
                  <a:srgbClr val="FFFFFF"/>
                </a:solidFill>
                <a:effectLst>
                  <a:outerShdw dist="38100" dir="2700000" algn="tl" rotWithShape="0">
                    <a:schemeClr val="accent5"/>
                  </a:outerShdw>
                </a:effectLst>
              </a:rPr>
              <a:t>ZEMLJA KOJU BOG DAJE</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Kao što Adam i Eva nisu učinili ništa da zasluže Edenski vrt, tako ni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Avraam</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ni njegovi potomci nisu učinili ništa da zasluže Obećanu zemlju. To je bio Božji dar.</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554637" y="614235"/>
            <a:ext cx="11167672"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sr-Latn-RS" sz="20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Gospodnja je zemlja i što je ispunjava, svet i stanovnici njegovi</a:t>
            </a:r>
            <a:r>
              <a:rPr lang="sr-Latn-RS" sz="2000" b="1" noProof="0"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sr-Latn-RS" sz="1600" b="1" noProof="0" dirty="0">
                <a:solidFill>
                  <a:schemeClr val="accent6">
                    <a:lumMod val="75000"/>
                  </a:schemeClr>
                </a:solidFill>
                <a:effectLst>
                  <a:glow rad="330200">
                    <a:schemeClr val="accent4">
                      <a:lumMod val="40000"/>
                      <a:lumOff val="60000"/>
                    </a:schemeClr>
                  </a:glow>
                </a:effectLst>
                <a:latin typeface="Comic Sans MS" panose="030F0702030302020204" pitchFamily="66" charset="0"/>
              </a:rPr>
              <a:t>(Psalam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Ovaj dar možemo uporediti s unajmljenom kućom. Iako je Izrael mogao da živi u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Hananu</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zemlja je ostala Božje vlasništvo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Ps</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4187" y="3786742"/>
            <a:ext cx="2972147"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Kao u Edenu, trebalo je da „plate“ najamninu: poslušnost (Lev 20,22). To je zapravo bilo pitanje odnosa: voleti Boga i uživati u Njegovim blagoslovima.</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205844" y="2709654"/>
            <a:ext cx="76186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r-Latn-RS" sz="2200" b="1" noProof="0" dirty="0">
                <a:solidFill>
                  <a:prstClr val="black"/>
                </a:solidFill>
                <a:latin typeface="Aptos" panose="02110004020202020204"/>
              </a:rPr>
              <a:t>Vlasnik kuće je onaj koji se brine za održavanje krova, vodovoda itd. Slično tome, Bog je onaj koji je osigurao kišu, zaštitio useve </a:t>
            </a:r>
            <a:r>
              <a:rPr lang="sr-Latn-RS" sz="2200" b="1" noProof="0" dirty="0" err="1">
                <a:solidFill>
                  <a:prstClr val="black"/>
                </a:solidFill>
                <a:latin typeface="Aptos" panose="02110004020202020204"/>
              </a:rPr>
              <a:t>itd</a:t>
            </a:r>
            <a:r>
              <a:rPr lang="sr-Latn-RS" sz="2200" b="1" noProof="0" dirty="0">
                <a:solidFill>
                  <a:prstClr val="black"/>
                </a:solidFill>
                <a:latin typeface="Aptos" panose="02110004020202020204"/>
              </a:rPr>
              <a:t>, kako bi Izrael mogao s sigurnošću da živi u zemlji koju im je Bog dao.</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69441"/>
          </a:xfrm>
          <a:prstGeom prst="rect">
            <a:avLst/>
          </a:prstGeom>
          <a:noFill/>
        </p:spPr>
        <p:txBody>
          <a:bodyPr wrap="square">
            <a:spAutoFit/>
          </a:bodyPr>
          <a:lstStyle/>
          <a:p>
            <a:pPr algn="ctr"/>
            <a:r>
              <a:rPr kumimoji="0" lang="sr-Latn-RS" sz="2200" b="1" i="0" u="none" strike="noStrike" kern="1200" cap="none" spc="0" normalizeH="0" baseline="0" noProof="0" dirty="0">
                <a:ln>
                  <a:noFill/>
                </a:ln>
                <a:solidFill>
                  <a:prstClr val="black"/>
                </a:solidFill>
                <a:effectLst/>
                <a:uLnTx/>
                <a:uFillTx/>
                <a:latin typeface="Aptos" panose="02110004020202020204"/>
              </a:rPr>
              <a:t>Juče, kao i danas, to ostaje pitanje vere (Jev.</a:t>
            </a:r>
            <a:r>
              <a:rPr kumimoji="0" lang="sr-Latn-RS" sz="2200" b="1" i="0" u="none" strike="noStrike" kern="1200" cap="none" spc="0" normalizeH="0" noProof="0" dirty="0">
                <a:ln>
                  <a:noFill/>
                </a:ln>
                <a:solidFill>
                  <a:prstClr val="black"/>
                </a:solidFill>
                <a:effectLst/>
                <a:uLnTx/>
                <a:uFillTx/>
                <a:latin typeface="Aptos" panose="02110004020202020204"/>
              </a:rPr>
              <a:t> </a:t>
            </a:r>
            <a:r>
              <a:rPr kumimoji="0" lang="sr-Latn-RS" sz="2200" b="1" i="0" u="none" strike="noStrike" kern="1200" cap="none" spc="0" normalizeH="0" baseline="0" noProof="0" dirty="0">
                <a:ln>
                  <a:noFill/>
                </a:ln>
                <a:solidFill>
                  <a:prstClr val="black"/>
                </a:solidFill>
                <a:effectLst/>
                <a:uLnTx/>
                <a:uFillTx/>
                <a:latin typeface="Aptos" panose="02110004020202020204"/>
              </a:rPr>
              <a:t>11,9-13).</a:t>
            </a:r>
            <a:endParaRPr lang="sr-Latn-RS" sz="2200" noProof="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noProof="0" dirty="0">
                <a:ln/>
                <a:solidFill>
                  <a:schemeClr val="accent3"/>
                </a:solidFill>
              </a:rPr>
              <a:t>OSVAJANJE ZEMLJE</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707886"/>
          </a:xfrm>
          <a:prstGeom prst="rect">
            <a:avLst/>
          </a:prstGeom>
          <a:noFill/>
        </p:spPr>
        <p:txBody>
          <a:bodyPr wrap="square">
            <a:spAutoFit/>
          </a:bodyPr>
          <a:lstStyle/>
          <a:p>
            <a:pPr algn="ctr"/>
            <a:r>
              <a:rPr lang="sr-Latn-RS" sz="2000" b="1" noProof="0" dirty="0">
                <a:solidFill>
                  <a:schemeClr val="accent5">
                    <a:lumMod val="75000"/>
                  </a:schemeClr>
                </a:solidFill>
                <a:latin typeface="Comic Sans MS" panose="030F0702030302020204" pitchFamily="66" charset="0"/>
              </a:rPr>
              <a:t>„</a:t>
            </a:r>
            <a:r>
              <a:rPr lang="sr-Latn-RS" sz="2000" b="1" dirty="0">
                <a:solidFill>
                  <a:schemeClr val="accent5">
                    <a:lumMod val="75000"/>
                  </a:schemeClr>
                </a:solidFill>
                <a:latin typeface="Comic Sans MS" panose="030F0702030302020204" pitchFamily="66" charset="0"/>
              </a:rPr>
              <a:t>Razdeli dakle tu zemlju u nasledstvo među devet plemena i polovinu plemena </a:t>
            </a:r>
            <a:r>
              <a:rPr lang="sr-Latn-RS" sz="2000" b="1" dirty="0" err="1">
                <a:solidFill>
                  <a:schemeClr val="accent5">
                    <a:lumMod val="75000"/>
                  </a:schemeClr>
                </a:solidFill>
                <a:latin typeface="Comic Sans MS" panose="030F0702030302020204" pitchFamily="66" charset="0"/>
              </a:rPr>
              <a:t>Manasijinog</a:t>
            </a:r>
            <a:r>
              <a:rPr lang="en-US" sz="2000" b="1" dirty="0">
                <a:solidFill>
                  <a:schemeClr val="accent5">
                    <a:lumMod val="75000"/>
                  </a:schemeClr>
                </a:solidFill>
                <a:latin typeface="Comic Sans MS" panose="030F0702030302020204" pitchFamily="66" charset="0"/>
              </a:rPr>
              <a:t>.</a:t>
            </a:r>
            <a:r>
              <a:rPr lang="sr-Latn-RS" sz="2000" b="1" noProof="0" dirty="0">
                <a:solidFill>
                  <a:schemeClr val="accent5">
                    <a:lumMod val="75000"/>
                  </a:schemeClr>
                </a:solidFill>
                <a:latin typeface="Comic Sans MS" panose="030F0702030302020204" pitchFamily="66" charset="0"/>
              </a:rPr>
              <a:t>“ </a:t>
            </a:r>
            <a:r>
              <a:rPr lang="sr-Latn-RS" sz="1600" b="1" noProof="0" dirty="0">
                <a:solidFill>
                  <a:schemeClr val="accent5">
                    <a:lumMod val="75000"/>
                  </a:schemeClr>
                </a:solidFill>
                <a:latin typeface="Comic Sans MS" panose="030F0702030302020204" pitchFamily="66" charset="0"/>
              </a:rPr>
              <a:t>(</a:t>
            </a:r>
            <a:r>
              <a:rPr lang="sr-Latn-RS" sz="1600" b="1" noProof="0" dirty="0" err="1">
                <a:solidFill>
                  <a:schemeClr val="accent5">
                    <a:lumMod val="75000"/>
                  </a:schemeClr>
                </a:solidFill>
                <a:latin typeface="Comic Sans MS" panose="030F0702030302020204" pitchFamily="66" charset="0"/>
              </a:rPr>
              <a:t>Jošua</a:t>
            </a:r>
            <a:r>
              <a:rPr lang="sr-Latn-RS" sz="1600" b="1" noProof="0" dirty="0">
                <a:solidFill>
                  <a:schemeClr val="accent5">
                    <a:lumMod val="75000"/>
                  </a:schemeClr>
                </a:solidFill>
                <a:latin typeface="Comic Sans MS" panose="030F0702030302020204" pitchFamily="66" charset="0"/>
              </a:rPr>
              <a:t> 13</a:t>
            </a:r>
            <a:r>
              <a:rPr lang="en-US" sz="1600" b="1" noProof="0" dirty="0">
                <a:solidFill>
                  <a:schemeClr val="accent5">
                    <a:lumMod val="75000"/>
                  </a:schemeClr>
                </a:solidFill>
                <a:latin typeface="Comic Sans MS" panose="030F0702030302020204" pitchFamily="66" charset="0"/>
              </a:rPr>
              <a:t>,</a:t>
            </a:r>
            <a:r>
              <a:rPr lang="sr-Latn-RS" sz="1600" b="1" noProof="0" dirty="0">
                <a:solidFill>
                  <a:schemeClr val="accent5">
                    <a:lumMod val="75000"/>
                  </a:schemeClr>
                </a:solidFill>
                <a:latin typeface="Comic Sans MS" panose="030F0702030302020204" pitchFamily="66" charset="0"/>
              </a:rPr>
              <a:t>7)</a:t>
            </a:r>
            <a:endParaRPr lang="sr-Latn-RS" sz="2000"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107996"/>
          </a:xfrm>
          <a:prstGeom prst="rect">
            <a:avLst/>
          </a:prstGeom>
          <a:noFill/>
        </p:spPr>
        <p:txBody>
          <a:bodyPr wrap="square" rtlCol="0">
            <a:spAutoFit/>
          </a:bodyPr>
          <a:lstStyle/>
          <a:p>
            <a:pPr>
              <a:spcBef>
                <a:spcPts val="600"/>
              </a:spcBef>
            </a:pPr>
            <a:r>
              <a:rPr lang="sr-Latn-RS" sz="2200" b="1" noProof="0" dirty="0"/>
              <a:t>Kad je </a:t>
            </a:r>
            <a:r>
              <a:rPr lang="sr-Latn-RS" sz="2200" b="1" noProof="0" dirty="0" err="1"/>
              <a:t>Jošua</a:t>
            </a:r>
            <a:r>
              <a:rPr lang="sr-Latn-RS" sz="2200" b="1" noProof="0" dirty="0"/>
              <a:t> ostario, Bog mu je zapovedio da podeli zemlju među izraelskim plemenima, uključujući i neosvojena područja (</a:t>
            </a:r>
            <a:r>
              <a:rPr lang="sr-Latn-RS" sz="2200" b="1" noProof="0" dirty="0" err="1"/>
              <a:t>Jošua</a:t>
            </a:r>
            <a:r>
              <a:rPr lang="sr-Latn-RS" sz="2200" b="1" noProof="0" dirty="0"/>
              <a:t>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91812" y="2985789"/>
            <a:ext cx="4450785" cy="2657138"/>
          </a:xfrm>
          <a:prstGeom prst="rect">
            <a:avLst/>
          </a:prstGeom>
          <a:noFill/>
        </p:spPr>
        <p:txBody>
          <a:bodyPr wrap="square">
            <a:spAutoFit/>
          </a:bodyPr>
          <a:lstStyle/>
          <a:p>
            <a:pPr>
              <a:lnSpc>
                <a:spcPts val="2500"/>
              </a:lnSpc>
              <a:spcBef>
                <a:spcPts val="600"/>
              </a:spcBef>
            </a:pPr>
            <a:r>
              <a:rPr lang="sr-Latn-RS" sz="2200" b="1" noProof="0" dirty="0"/>
              <a:t>Iako su se borili za pobedu, </a:t>
            </a:r>
            <a:r>
              <a:rPr lang="sr-Latn-RS" sz="2200" b="1" noProof="0" dirty="0" err="1"/>
              <a:t>nji-hov</a:t>
            </a:r>
            <a:r>
              <a:rPr lang="sr-Latn-RS" sz="2200" b="1" noProof="0" dirty="0"/>
              <a:t> uspeh nije bio njihova </a:t>
            </a:r>
            <a:r>
              <a:rPr lang="sr-Latn-RS" sz="2200" b="1" noProof="0" dirty="0" err="1"/>
              <a:t>zaslu</a:t>
            </a:r>
            <a:r>
              <a:rPr lang="sr-Latn-RS" sz="2200" b="1" noProof="0" dirty="0"/>
              <a:t>-ga, već Božja (</a:t>
            </a:r>
            <a:r>
              <a:rPr lang="sr-Latn-RS" sz="2200" b="1" noProof="0" dirty="0" err="1"/>
              <a:t>Pnz</a:t>
            </a:r>
            <a:r>
              <a:rPr lang="sr-Latn-RS" sz="2200" b="1" noProof="0" dirty="0"/>
              <a:t> 9,5). Poput Izraela, mi ne možemo učiniti ništa da bismo postigli spasenje i nasledili obećanja (</a:t>
            </a:r>
            <a:r>
              <a:rPr lang="sr-Latn-RS" sz="2200" b="1" noProof="0" dirty="0" err="1"/>
              <a:t>Ef</a:t>
            </a:r>
            <a:r>
              <a:rPr lang="sr-Latn-RS" sz="2200" b="1" noProof="0" dirty="0"/>
              <a:t> 2,8-9; Gal 3,29). Ali ako su se oni borili... što bismo mi danas trebali učiniti?</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91812" y="5536684"/>
            <a:ext cx="4380058" cy="1374735"/>
          </a:xfrm>
          <a:prstGeom prst="rect">
            <a:avLst/>
          </a:prstGeom>
          <a:noFill/>
        </p:spPr>
        <p:txBody>
          <a:bodyPr wrap="square">
            <a:spAutoFit/>
          </a:bodyPr>
          <a:lstStyle/>
          <a:p>
            <a:pPr>
              <a:lnSpc>
                <a:spcPts val="2500"/>
              </a:lnSpc>
              <a:spcBef>
                <a:spcPts val="600"/>
              </a:spcBef>
            </a:pPr>
            <a:r>
              <a:rPr lang="sr-Latn-RS" sz="2200" b="1" noProof="0" dirty="0"/>
              <a:t>Nakon što su spaseni, Bog od svojih naslednika zahteva dve stvari: poslušnost (Fil. 2,12) i zahvalnost (Jev.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8" y="3561724"/>
            <a:ext cx="2392676" cy="3111449"/>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98287" y="3715967"/>
            <a:ext cx="2451551" cy="2957208"/>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28078" y="3715967"/>
            <a:ext cx="2285328" cy="2957208"/>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31964" cy="1107996"/>
          </a:xfrm>
          <a:prstGeom prst="rect">
            <a:avLst/>
          </a:prstGeom>
          <a:noFill/>
        </p:spPr>
        <p:txBody>
          <a:bodyPr wrap="square">
            <a:spAutoFit/>
          </a:bodyPr>
          <a:lstStyle/>
          <a:p>
            <a:pPr>
              <a:spcBef>
                <a:spcPts val="600"/>
              </a:spcBef>
            </a:pPr>
            <a:r>
              <a:rPr lang="sr-Latn-RS" sz="2200" b="1" noProof="0" dirty="0"/>
              <a:t>Zemlja je bila njihova, ali su se ipak morali potruditi da je zaposednu. Bog ne deluje bez čoveka; On želi da mi učinimo svoj deo.</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spc="600" noProof="0" dirty="0">
                <a:ln/>
                <a:solidFill>
                  <a:schemeClr val="accent4"/>
                </a:solidFill>
                <a:effectLst>
                  <a:outerShdw blurRad="38100" dist="38100" dir="2700000" algn="tl">
                    <a:srgbClr val="000000">
                      <a:alpha val="43137"/>
                    </a:srgbClr>
                  </a:outerShdw>
                </a:effectLst>
              </a:rPr>
              <a:t>ZADRŽAVANJ</a:t>
            </a:r>
            <a:r>
              <a:rPr lang="en-US" sz="4400" b="1" spc="600" noProof="0" dirty="0">
                <a:ln/>
                <a:solidFill>
                  <a:schemeClr val="accent4"/>
                </a:solidFill>
                <a:effectLst>
                  <a:outerShdw blurRad="38100" dist="38100" dir="2700000" algn="tl">
                    <a:srgbClr val="000000">
                      <a:alpha val="43137"/>
                    </a:srgbClr>
                  </a:outerShdw>
                </a:effectLst>
              </a:rPr>
              <a:t>E</a:t>
            </a:r>
            <a:r>
              <a:rPr lang="sr-Latn-RS" sz="4400" b="1" spc="600" noProof="0" dirty="0">
                <a:ln/>
                <a:solidFill>
                  <a:schemeClr val="accent4"/>
                </a:solidFill>
                <a:effectLst>
                  <a:outerShdw blurRad="38100" dist="38100" dir="2700000" algn="tl">
                    <a:srgbClr val="000000">
                      <a:alpha val="43137"/>
                    </a:srgbClr>
                  </a:outerShdw>
                </a:effectLst>
              </a:rPr>
              <a:t> DARA</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707886"/>
          </a:xfrm>
          <a:prstGeom prst="rect">
            <a:avLst/>
          </a:prstGeom>
          <a:noFill/>
        </p:spPr>
        <p:txBody>
          <a:bodyPr wrap="square">
            <a:spAutoFit/>
          </a:bodyPr>
          <a:lstStyle/>
          <a:p>
            <a:pPr algn="ctr"/>
            <a:r>
              <a:rPr lang="sr-Latn-RS" sz="2000"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Zemlja se ne smije prodati potpuno, jer zemlja pripada meni, dok ste vi samo stranci i gosti kod mene.</a:t>
            </a:r>
            <a:r>
              <a:rPr lang="sr-Latn-RS" sz="2000"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sr-Latn-RS" sz="1600"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Levitski</a:t>
            </a:r>
            <a:r>
              <a:rPr lang="sr-Latn-RS" sz="1600"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zakonik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374856"/>
            <a:ext cx="6311862" cy="1107996"/>
          </a:xfrm>
          <a:prstGeom prst="rect">
            <a:avLst/>
          </a:prstGeom>
          <a:noFill/>
        </p:spPr>
        <p:txBody>
          <a:bodyPr wrap="square" rtlCol="0">
            <a:spAutoFit/>
          </a:bodyPr>
          <a:lstStyle/>
          <a:p>
            <a:pPr>
              <a:spcBef>
                <a:spcPts val="600"/>
              </a:spcBef>
            </a:pPr>
            <a:r>
              <a:rPr lang="sr-Latn-RS" sz="2200" b="1" noProof="0" dirty="0"/>
              <a:t>Nakon što je nasledstvo primljeno, postojala su posebna pravila koja su regulisala korišćenje zemlje: </a:t>
            </a:r>
            <a:r>
              <a:rPr lang="sr-Latn-RS" sz="2200" b="1" noProof="0" dirty="0" err="1"/>
              <a:t>subotna</a:t>
            </a:r>
            <a:r>
              <a:rPr lang="sr-Latn-RS" sz="2200" b="1" noProof="0" dirty="0"/>
              <a:t> godina i jubilej.</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094861"/>
            <a:ext cx="6609943" cy="1107996"/>
          </a:xfrm>
          <a:prstGeom prst="rect">
            <a:avLst/>
          </a:prstGeom>
          <a:noFill/>
        </p:spPr>
        <p:txBody>
          <a:bodyPr wrap="square">
            <a:spAutoFit/>
          </a:bodyPr>
          <a:lstStyle/>
          <a:p>
            <a:pPr>
              <a:spcBef>
                <a:spcPts val="600"/>
              </a:spcBef>
            </a:pPr>
            <a:r>
              <a:rPr lang="sr-Latn-RS" sz="2200" b="1" noProof="0" dirty="0"/>
              <a:t>Jubilej je uključivao povratak zemlje njihovim prvobitnim vlasnicima, izbegavajući društvene nejednakosti (Lev. 25,10.23.40-41).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390519"/>
            <a:ext cx="6311862" cy="1446550"/>
          </a:xfrm>
          <a:prstGeom prst="rect">
            <a:avLst/>
          </a:prstGeom>
          <a:noFill/>
        </p:spPr>
        <p:txBody>
          <a:bodyPr wrap="square">
            <a:spAutoFit/>
          </a:bodyPr>
          <a:lstStyle/>
          <a:p>
            <a:pPr>
              <a:spcBef>
                <a:spcPts val="600"/>
              </a:spcBef>
            </a:pPr>
            <a:r>
              <a:rPr lang="sr-Latn-RS" sz="2200" b="1" noProof="0" dirty="0" err="1"/>
              <a:t>Subotna</a:t>
            </a:r>
            <a:r>
              <a:rPr lang="sr-Latn-RS" sz="2200" b="1" noProof="0" dirty="0"/>
              <a:t> godina, veliko produženje subote, omogućila je zemlji da se odmori (Lev. 25,2-5). Nepoštovanje ovog zakona bio je jedan od razloga za progonstvo (2. </a:t>
            </a:r>
            <a:r>
              <a:rPr lang="sr-Latn-RS" sz="2200" b="1" noProof="0" dirty="0" err="1"/>
              <a:t>dn</a:t>
            </a:r>
            <a:r>
              <a:rPr lang="sr-Latn-RS" sz="2200" b="1" noProof="0" dirty="0"/>
              <a:t>.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10524"/>
            <a:ext cx="6809006" cy="1785104"/>
          </a:xfrm>
          <a:prstGeom prst="rect">
            <a:avLst/>
          </a:prstGeom>
          <a:noFill/>
        </p:spPr>
        <p:txBody>
          <a:bodyPr wrap="square">
            <a:spAutoFit/>
          </a:bodyPr>
          <a:lstStyle/>
          <a:p>
            <a:pPr>
              <a:spcBef>
                <a:spcPts val="600"/>
              </a:spcBef>
            </a:pPr>
            <a:r>
              <a:rPr lang="sr-Latn-RS" sz="2200" b="1" noProof="0" dirty="0"/>
              <a:t>U suštini, to je glavna namera Evanđelja: izbrisati razliku između bogatih i siromašnih, poslodavaca i zaposlenika, privilegovanih i nepovoljnih, stavljajući nas sve u ravnopravan položaj prepoznajući našu potpunu potrebu za Božjom </a:t>
            </a:r>
            <a:r>
              <a:rPr lang="sr-Latn-RS" sz="2200" b="1" noProof="0" dirty="0" err="1"/>
              <a:t>blagodaću</a:t>
            </a:r>
            <a:r>
              <a:rPr lang="sr-Latn-RS" sz="2200" b="1" noProof="0" dirty="0"/>
              <a:t>.</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sr-Latn-RS" sz="4400" b="1" spc="30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a:t>
            </a:r>
            <a:r>
              <a:rPr lang="en-US" sz="4400" b="1" spc="30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BNO</a:t>
            </a:r>
            <a:r>
              <a:rPr lang="sr-Latn-RS" sz="4400" b="1" spc="30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VLJENA ZEMLJA</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1015663"/>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lumMod val="75000"/>
                  </a:schemeClr>
                </a:solidFill>
                <a:latin typeface="Comic Sans MS" panose="030F0702030302020204" pitchFamily="66" charset="0"/>
              </a:rPr>
              <a:t>„</a:t>
            </a:r>
            <a:r>
              <a:rPr lang="sr-Latn-RS" sz="2000" b="1" dirty="0">
                <a:solidFill>
                  <a:schemeClr val="accent1">
                    <a:lumMod val="75000"/>
                  </a:schemeClr>
                </a:solidFill>
                <a:latin typeface="Comic Sans MS" panose="030F0702030302020204" pitchFamily="66" charset="0"/>
              </a:rPr>
              <a:t>Stanovaće u zemlji, koju sam dao slugi svojemu Jakovu, u kojoj su stanovali oci njihovi. U njoj će stanovati s decom svojom i unučadi svojom doveka. Sluga moj David bit će knez njihov doveka </a:t>
            </a:r>
            <a:r>
              <a:rPr lang="sr-Latn-RS" sz="2000" b="1" noProof="0" dirty="0">
                <a:solidFill>
                  <a:schemeClr val="accent1">
                    <a:lumMod val="75000"/>
                  </a:schemeClr>
                </a:solidFill>
                <a:latin typeface="Comic Sans MS" panose="030F0702030302020204" pitchFamily="66" charset="0"/>
              </a:rPr>
              <a:t>“ </a:t>
            </a:r>
            <a:r>
              <a:rPr lang="sr-Latn-RS" sz="1600" b="1" noProof="0" dirty="0">
                <a:solidFill>
                  <a:schemeClr val="accent1">
                    <a:lumMod val="75000"/>
                  </a:schemeClr>
                </a:solidFill>
                <a:latin typeface="Comic Sans MS" panose="030F0702030302020204" pitchFamily="66" charset="0"/>
              </a:rPr>
              <a:t>(</a:t>
            </a:r>
            <a:r>
              <a:rPr lang="sr-Latn-RS" sz="1600" b="1" noProof="0" dirty="0" err="1">
                <a:solidFill>
                  <a:schemeClr val="accent1">
                    <a:lumMod val="75000"/>
                  </a:schemeClr>
                </a:solidFill>
                <a:latin typeface="Comic Sans MS" panose="030F0702030302020204" pitchFamily="66" charset="0"/>
              </a:rPr>
              <a:t>Ezekiel</a:t>
            </a:r>
            <a:r>
              <a:rPr lang="sr-Latn-RS" sz="1600" b="1" noProof="0" dirty="0">
                <a:solidFill>
                  <a:schemeClr val="accent1">
                    <a:lumMod val="75000"/>
                  </a:schemeClr>
                </a:solidFill>
                <a:latin typeface="Comic Sans MS" panose="030F0702030302020204" pitchFamily="66"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69441"/>
          </a:xfrm>
          <a:prstGeom prst="rect">
            <a:avLst/>
          </a:prstGeom>
          <a:noFill/>
        </p:spPr>
        <p:txBody>
          <a:bodyPr wrap="square" rtlCol="0">
            <a:spAutoFit/>
          </a:bodyPr>
          <a:lstStyle/>
          <a:p>
            <a:pPr>
              <a:spcBef>
                <a:spcPts val="600"/>
              </a:spcBef>
            </a:pPr>
            <a:r>
              <a:rPr lang="sr-Latn-RS" sz="2200" b="1" noProof="0" dirty="0"/>
              <a:t>Zbog njihove neposlušnosti, Izrael je bio iščupan iz svoje zemlje i bačen u Vavilon. Ali Bog ih nije napustio.</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296149" cy="1446550"/>
          </a:xfrm>
          <a:prstGeom prst="rect">
            <a:avLst/>
          </a:prstGeom>
          <a:noFill/>
        </p:spPr>
        <p:txBody>
          <a:bodyPr wrap="square">
            <a:spAutoFit/>
          </a:bodyPr>
          <a:lstStyle/>
          <a:p>
            <a:pPr>
              <a:spcBef>
                <a:spcPts val="600"/>
              </a:spcBef>
            </a:pPr>
            <a:r>
              <a:rPr lang="sr-Latn-RS" sz="2200" b="1" noProof="0" dirty="0"/>
              <a:t>Obećao je da će ih vratiti, dati im zemlju zauvek i postaviti Davida za kralja nad njima (</a:t>
            </a:r>
            <a:r>
              <a:rPr lang="sr-Latn-RS" sz="2200" b="1" noProof="0" dirty="0" err="1"/>
              <a:t>Jez</a:t>
            </a:r>
            <a:r>
              <a:rPr lang="sr-Latn-RS" sz="2200" b="1" noProof="0" dirty="0"/>
              <a:t>. 37,25). Ali Izrael nije zauvek posedovao tu zemlju, a David je već dugo bio mrtav. Šta onda znači ovo proročanstvo?</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7" y="4466250"/>
            <a:ext cx="4053927" cy="2462213"/>
          </a:xfrm>
          <a:prstGeom prst="rect">
            <a:avLst/>
          </a:prstGeom>
          <a:noFill/>
        </p:spPr>
        <p:txBody>
          <a:bodyPr wrap="square">
            <a:spAutoFit/>
          </a:bodyPr>
          <a:lstStyle/>
          <a:p>
            <a:pPr>
              <a:spcBef>
                <a:spcPts val="600"/>
              </a:spcBef>
            </a:pPr>
            <a:r>
              <a:rPr lang="sr-Latn-RS" sz="2200" b="1" noProof="0" dirty="0"/>
              <a:t>On je ispunjenje svih obećanja (Rim. 15,8; 2 Kor. 1,20). U Njemu primamo blagoslove sada, a u budućnosti obećano nasledstvo (1. </a:t>
            </a:r>
            <a:r>
              <a:rPr lang="sr-Latn-RS" sz="2200" b="1" noProof="0" dirty="0" err="1"/>
              <a:t>Pt</a:t>
            </a:r>
            <a:r>
              <a:rPr lang="sr-Latn-RS" sz="2200" b="1" noProof="0" dirty="0"/>
              <a:t> 1,3-4). Uskoro će naše noge stupiti na Obećanu zemlju.</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69441"/>
          </a:xfrm>
          <a:prstGeom prst="rect">
            <a:avLst/>
          </a:prstGeom>
          <a:noFill/>
        </p:spPr>
        <p:txBody>
          <a:bodyPr wrap="square">
            <a:spAutoFit/>
          </a:bodyPr>
          <a:lstStyle/>
          <a:p>
            <a:pPr>
              <a:spcBef>
                <a:spcPts val="600"/>
              </a:spcBef>
            </a:pPr>
            <a:r>
              <a:rPr lang="sr-Latn-RS" sz="2200" b="1" noProof="0" dirty="0"/>
              <a:t>Ovde se proglašava Isus, pravi Car koji vlada večno. Onaj koji nam svojom krvlju garantuje večno nasledstvo.</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0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1064301" y="674557"/>
            <a:ext cx="9488773" cy="5693866"/>
          </a:xfrm>
          <a:prstGeom prst="rect">
            <a:avLst/>
          </a:prstGeom>
          <a:noFill/>
        </p:spPr>
        <p:txBody>
          <a:bodyPr wrap="square">
            <a:spAutoFit/>
          </a:bodyPr>
          <a:lstStyle/>
          <a:p>
            <a:pPr>
              <a:spcBef>
                <a:spcPts val="600"/>
              </a:spcBef>
            </a:pPr>
            <a:r>
              <a:rPr lang="sr-Latn-RS" sz="2800" b="1" noProof="0" dirty="0">
                <a:latin typeface="Constantia" panose="02030602050306030303" pitchFamily="18" charset="0"/>
              </a:rPr>
              <a:t>„Kroz neposlušnost Bogu, Adam i Eva su izgubili Eden, a zbog greha cela zemlja je bila prokleta. Ali da je Božji narod sledio Njegova uputstva, njihova zemlja bi se vratila plodnosti i lepoti. Sam Bog im je dao uputstva u vezi sa obradom zemljišta, i oni su trebali da sarađuju s Njim u njegovoj obnovi. Tako bi cela zemlja, pod Božjom kontrolom, postala očigledan primer duhovne istine. Kao što bi zemlja, poslušna Njegovim prirodnim zakonima, trebalo da proizvodi svoja blaga, tako bi, poslušna Njegovom moralnom zakonu, srca ljudi trebalo da odražavaju osobine Njegovog karaktera. Čak bi i neznabošci prepoznali nadmoć onih koji su služili i obožavali živog Boga.“</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1515452" y="0"/>
            <a:ext cx="4444230" cy="338554"/>
          </a:xfrm>
          <a:prstGeom prst="rect">
            <a:avLst/>
          </a:prstGeom>
          <a:noFill/>
        </p:spPr>
        <p:txBody>
          <a:bodyPr wrap="none" rtlCol="0">
            <a:spAutoFit/>
          </a:bodyPr>
          <a:lstStyle/>
          <a:p>
            <a:pPr algn="r"/>
            <a:r>
              <a:rPr lang="sr-Latn-RS" sz="1600" b="1" noProof="0" dirty="0">
                <a:solidFill>
                  <a:schemeClr val="accent5">
                    <a:lumMod val="20000"/>
                    <a:lumOff val="80000"/>
                  </a:schemeClr>
                </a:solidFill>
              </a:rPr>
              <a:t>EGW (</a:t>
            </a:r>
            <a:r>
              <a:rPr lang="sr-Latn-RS" sz="1600" b="1" noProof="0" dirty="0" err="1">
                <a:solidFill>
                  <a:schemeClr val="accent5">
                    <a:lumMod val="20000"/>
                    <a:lumOff val="80000"/>
                  </a:schemeClr>
                </a:solidFill>
              </a:rPr>
              <a:t>Riječi</a:t>
            </a:r>
            <a:r>
              <a:rPr lang="sr-Latn-RS" sz="1600" b="1" noProof="0" dirty="0">
                <a:solidFill>
                  <a:schemeClr val="accent5">
                    <a:lumMod val="20000"/>
                    <a:lumOff val="80000"/>
                  </a:schemeClr>
                </a:solidFill>
              </a:rPr>
              <a:t> života od Velikog Učitelja, str. 231)</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968</TotalTime>
  <Words>1115</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67</cp:revision>
  <dcterms:created xsi:type="dcterms:W3CDTF">2025-10-25T14:24:07Z</dcterms:created>
  <dcterms:modified xsi:type="dcterms:W3CDTF">2025-10-27T09:45:39Z</dcterms:modified>
</cp:coreProperties>
</file>