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396" r:id="rId6"/>
    <p:sldId id="388" r:id="rId7"/>
    <p:sldId id="478" r:id="rId8"/>
    <p:sldId id="309" r:id="rId9"/>
    <p:sldId id="257" r:id="rId10"/>
    <p:sldId id="258" r:id="rId11"/>
    <p:sldId id="259" r:id="rId12"/>
    <p:sldId id="260" r:id="rId13"/>
    <p:sldId id="261" r:id="rId14"/>
    <p:sldId id="262" r:id="rId15"/>
    <p:sldId id="264" r:id="rId16"/>
    <p:sldId id="474" r:id="rId17"/>
    <p:sldId id="408" r:id="rId18"/>
    <p:sldId id="390" r:id="rId19"/>
    <p:sldId id="475" r:id="rId20"/>
    <p:sldId id="471"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89" autoAdjust="0"/>
  </p:normalViewPr>
  <p:slideViewPr>
    <p:cSldViewPr snapToGrid="0">
      <p:cViewPr varScale="1">
        <p:scale>
          <a:sx n="100" d="100"/>
          <a:sy n="100" d="100"/>
        </p:scale>
        <p:origin x="34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rIns="0"/>
        <a:lstStyle/>
        <a:p>
          <a:r>
            <a:rPr lang="sr-Latn-RS" sz="2200" b="1" noProof="0" dirty="0"/>
            <a:t>Priča koju je Bog napisao (Isus Navin 24,1-13)</a:t>
          </a:r>
          <a:endParaRPr lang="sr-Latn-RS" sz="2200" noProof="0" dirty="0"/>
        </a:p>
      </dgm:t>
    </dgm:pt>
    <dgm:pt modelId="{A1B53E60-9D13-4BE9-91F7-7B16909B0AEF}" type="parTrans" cxnId="{97D0D79E-C93E-499D-9A9D-28C6673EB9ED}">
      <dgm:prSet/>
      <dgm:spPr/>
      <dgm:t>
        <a:bodyPr/>
        <a:lstStyle/>
        <a:p>
          <a:endParaRPr lang="es-ES" sz="22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1A6284D3-E313-48D3-B99B-D0070036B406}">
      <dgm:prSet custT="1"/>
      <dgm:spPr>
        <a:effectLst>
          <a:outerShdw blurRad="50800" dist="38100" dir="2700000" algn="tl" rotWithShape="0">
            <a:prstClr val="black">
              <a:alpha val="40000"/>
            </a:prstClr>
          </a:outerShdw>
        </a:effectLst>
      </dgm:spPr>
      <dgm:t>
        <a:bodyPr rIns="0"/>
        <a:lstStyle/>
        <a:p>
          <a:r>
            <a:rPr lang="sr-Latn-RS" sz="2200" b="1" noProof="0" dirty="0"/>
            <a:t>Poziv na integritet (Isus Navin 24,14-15)</a:t>
          </a:r>
          <a:endParaRPr lang="sr-Latn-RS" sz="2200" noProof="0" dirty="0"/>
        </a:p>
      </dgm:t>
    </dgm:pt>
    <dgm:pt modelId="{49CF05A3-0305-44C5-B26D-D1CA93F52DB9}" type="parTrans" cxnId="{B4001F67-C065-4AE4-9419-B5FA3125DDB3}">
      <dgm:prSet/>
      <dgm:spPr/>
      <dgm:t>
        <a:bodyPr/>
        <a:lstStyle/>
        <a:p>
          <a:endParaRPr lang="es-ES" sz="22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B0754501-22AF-43A4-95CC-8DBB6EC082BD}">
      <dgm:prSet custT="1"/>
      <dgm:spPr>
        <a:effectLst>
          <a:outerShdw blurRad="50800" dist="38100" dir="2700000" algn="tl" rotWithShape="0">
            <a:prstClr val="black">
              <a:alpha val="40000"/>
            </a:prstClr>
          </a:outerShdw>
        </a:effectLst>
      </dgm:spPr>
      <dgm:t>
        <a:bodyPr rIns="0"/>
        <a:lstStyle/>
        <a:p>
          <a:r>
            <a:rPr lang="sr-Latn-RS" sz="2200" b="1" noProof="0" dirty="0"/>
            <a:t>Izbor naroda (Isus navin 24,16-21)</a:t>
          </a:r>
          <a:endParaRPr lang="sr-Latn-RS" sz="2200" noProof="0" dirty="0"/>
        </a:p>
      </dgm:t>
    </dgm:pt>
    <dgm:pt modelId="{AE2A275F-E5F3-4212-BC77-A4CDD94A7B18}" type="parTrans" cxnId="{F802C522-6422-4224-88CC-62D8C8E722BB}">
      <dgm:prSet/>
      <dgm:spPr/>
      <dgm:t>
        <a:bodyPr/>
        <a:lstStyle/>
        <a:p>
          <a:endParaRPr lang="es-ES" sz="22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96ADB1B9-DB91-4486-8D5A-89A253DAD0F3}">
      <dgm:prSet custT="1"/>
      <dgm:spPr>
        <a:effectLst>
          <a:outerShdw blurRad="50800" dist="38100" dir="2700000" algn="tl" rotWithShape="0">
            <a:prstClr val="black">
              <a:alpha val="40000"/>
            </a:prstClr>
          </a:outerShdw>
        </a:effectLst>
      </dgm:spPr>
      <dgm:t>
        <a:bodyPr rIns="0"/>
        <a:lstStyle/>
        <a:p>
          <a:r>
            <a:rPr lang="sr-Latn-RS" sz="2200" b="1" noProof="0" dirty="0"/>
            <a:t>Obnova saveza (Isus navin 24,22-28)</a:t>
          </a:r>
          <a:endParaRPr lang="sr-Latn-RS" sz="2200" noProof="0" dirty="0"/>
        </a:p>
      </dgm:t>
    </dgm:pt>
    <dgm:pt modelId="{E23060D4-195C-4D2F-9188-99FC0E923E8A}" type="parTrans" cxnId="{8F841D31-1B66-4CD5-81FB-BDEC6215F39C}">
      <dgm:prSet/>
      <dgm:spPr/>
      <dgm:t>
        <a:bodyPr/>
        <a:lstStyle/>
        <a:p>
          <a:endParaRPr lang="es-ES" sz="22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sr-Latn-RS" sz="2200" noProof="0" dirty="0"/>
        </a:p>
      </dgm:t>
    </dgm:pt>
    <dgm:pt modelId="{EAF55A3F-1180-4F60-BCD7-EEB76A322046}">
      <dgm:prSet custT="1"/>
      <dgm:spPr>
        <a:effectLst>
          <a:outerShdw blurRad="50800" dist="38100" dir="2700000" algn="tl" rotWithShape="0">
            <a:prstClr val="black">
              <a:alpha val="40000"/>
            </a:prstClr>
          </a:outerShdw>
        </a:effectLst>
      </dgm:spPr>
      <dgm:t>
        <a:bodyPr rIns="0"/>
        <a:lstStyle/>
        <a:p>
          <a:r>
            <a:rPr lang="sr-Latn-RS" sz="2200" b="1" noProof="0" dirty="0"/>
            <a:t>Nastavak priče (Isus Navin 24,29-33)</a:t>
          </a:r>
          <a:endParaRPr lang="sr-Latn-RS" sz="2200" noProof="0" dirty="0"/>
        </a:p>
      </dgm:t>
    </dgm:pt>
    <dgm:pt modelId="{7F4AD1DA-3CDA-4037-980B-73E5F6F9EDA1}" type="parTrans" cxnId="{EA680ABF-567B-47B3-AADB-26012927175B}">
      <dgm:prSet/>
      <dgm:spPr/>
      <dgm:t>
        <a:bodyPr/>
        <a:lstStyle/>
        <a:p>
          <a:endParaRPr lang="es-ES" sz="2200"/>
        </a:p>
      </dgm:t>
    </dgm:pt>
    <dgm:pt modelId="{762135BC-7C22-4CCC-BC86-65612B40F1D6}" type="sibTrans" cxnId="{EA680ABF-567B-47B3-AADB-26012927175B}">
      <dgm:prSet/>
      <dgm:spPr/>
      <dgm:t>
        <a:bodyPr/>
        <a:lstStyle/>
        <a:p>
          <a:endParaRPr lang="es-ES" sz="22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custScaleX="113781">
        <dgm:presLayoutVars>
          <dgm:bulletEnabled val="1"/>
        </dgm:presLayoutVars>
      </dgm:prSet>
      <dgm:spPr/>
    </dgm:pt>
    <dgm:pt modelId="{FC48FDAD-A8DC-4628-A83F-0C218EBE3173}" type="pres">
      <dgm:prSet presAssocID="{7D5C10AE-1E1C-4EA3-A425-6F58F6688395}" presName="FiveNodes_2" presStyleLbl="node1" presStyleIdx="1" presStyleCnt="5" custScaleX="117141">
        <dgm:presLayoutVars>
          <dgm:bulletEnabled val="1"/>
        </dgm:presLayoutVars>
      </dgm:prSet>
      <dgm:spPr/>
    </dgm:pt>
    <dgm:pt modelId="{171BE40D-DF9A-40DE-B4BB-CCE5EF279C3E}" type="pres">
      <dgm:prSet presAssocID="{7D5C10AE-1E1C-4EA3-A425-6F58F6688395}" presName="FiveNodes_3" presStyleLbl="node1" presStyleIdx="2" presStyleCnt="5" custScaleX="117364">
        <dgm:presLayoutVars>
          <dgm:bulletEnabled val="1"/>
        </dgm:presLayoutVars>
      </dgm:prSet>
      <dgm:spPr/>
    </dgm:pt>
    <dgm:pt modelId="{7A0EC5D2-A8C8-43F0-949B-679A0C3ED567}" type="pres">
      <dgm:prSet presAssocID="{7D5C10AE-1E1C-4EA3-A425-6F58F6688395}" presName="FiveNodes_4" presStyleLbl="node1" presStyleIdx="3" presStyleCnt="5" custScaleX="118277">
        <dgm:presLayoutVars>
          <dgm:bulletEnabled val="1"/>
        </dgm:presLayoutVars>
      </dgm:prSet>
      <dgm:spPr/>
    </dgm:pt>
    <dgm:pt modelId="{A69A85D2-7D25-468F-B109-5D85D6A87DA0}" type="pres">
      <dgm:prSet presAssocID="{7D5C10AE-1E1C-4EA3-A425-6F58F6688395}" presName="FiveNodes_5" presStyleLbl="node1" presStyleIdx="4" presStyleCnt="5" custScaleX="115332" custLinFactNeighborX="554" custLinFactNeighborY="0">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sr-Latn-RS" sz="2000" b="1" noProof="0" dirty="0">
              <a:effectLst>
                <a:outerShdw blurRad="38100" dist="38100" dir="2700000" algn="tl">
                  <a:srgbClr val="000000">
                    <a:alpha val="43137"/>
                  </a:srgbClr>
                </a:outerShdw>
              </a:effectLst>
            </a:rPr>
            <a:t>1. To je bilo prvo mesto u Hananu gde je Avram logorovao (1. Moj. 12,6).</a:t>
          </a: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sr-Latn-RS" sz="2000" b="1" noProof="0" dirty="0">
              <a:effectLst>
                <a:outerShdw blurRad="38100" dist="38100" dir="2700000" algn="tl">
                  <a:srgbClr val="000000">
                    <a:alpha val="43137"/>
                  </a:srgbClr>
                </a:outerShdw>
              </a:effectLst>
            </a:rPr>
            <a:t>2. To je bilo prvo mesto u Hananu gde je Jakov logorovao (1. Moj. 33,18).</a:t>
          </a: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sr-Latn-RS" sz="2000" b="1" noProof="0" dirty="0">
              <a:effectLst>
                <a:outerShdw blurRad="38100" dist="38100" dir="2700000" algn="tl">
                  <a:srgbClr val="000000">
                    <a:alpha val="43137"/>
                  </a:srgbClr>
                </a:outerShdw>
              </a:effectLst>
            </a:rPr>
            <a:t>3. To je bio jedini posed koji je Jakov stekao (1. Moj. 33,19).</a:t>
          </a: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pPr>
            <a:lnSpc>
              <a:spcPts val="2100"/>
            </a:lnSpc>
          </a:pPr>
          <a:r>
            <a:rPr lang="sr-Latn-RS" sz="2000" b="1" noProof="0" dirty="0">
              <a:effectLst>
                <a:outerShdw blurRad="38100" dist="38100" dir="2700000" algn="tl">
                  <a:srgbClr val="000000">
                    <a:alpha val="43137"/>
                  </a:srgbClr>
                </a:outerShdw>
              </a:effectLst>
            </a:rPr>
            <a:t>4. Tu je Jakov zakopao bogove koje je njegova por. još imala (1. Moj. 35,4).</a:t>
          </a: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custScaleY="5798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custScaleY="56408">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custScaleY="52457">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lnSpc>
              <a:spcPts val="2300"/>
            </a:lnSpc>
          </a:pPr>
          <a:r>
            <a:rPr lang="sr-Latn-RS" sz="2200" b="1" noProof="0" dirty="0">
              <a:effectLst>
                <a:outerShdw blurRad="38100" dist="38100" dir="2700000" algn="tl">
                  <a:srgbClr val="000000">
                    <a:alpha val="43137"/>
                  </a:srgbClr>
                </a:outerShdw>
              </a:effectLst>
            </a:rPr>
            <a:t>Bojati se Boga</a:t>
          </a:r>
          <a:endParaRPr lang="sr-Latn-RS" sz="2200" noProof="0" dirty="0">
            <a:effectLst>
              <a:outerShdw blurRad="38100" dist="38100" dir="2700000" algn="tl">
                <a:srgbClr val="000000">
                  <a:alpha val="43137"/>
                </a:srgbClr>
              </a:outerShdw>
            </a:effectLst>
          </a:endParaRPr>
        </a:p>
      </dgm:t>
    </dgm:pt>
    <dgm:pt modelId="{2DBB5BF2-3FF5-420E-B500-A2CC5076C520}" type="parTrans" cxnId="{EF160BF2-027B-4562-907E-0F5BA055FB20}">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03D5B538-CBC3-4A5D-96C6-835A833FD8DB}">
      <dgm:prSet custT="1"/>
      <dgm:spPr/>
      <dgm:t>
        <a:bodyPr/>
        <a:lstStyle/>
        <a:p>
          <a:pPr>
            <a:lnSpc>
              <a:spcPts val="2300"/>
            </a:lnSpc>
            <a:buClr>
              <a:schemeClr val="accent5">
                <a:lumMod val="50000"/>
              </a:schemeClr>
            </a:buClr>
            <a:buFont typeface="Wingdings" panose="05000000000000000000" pitchFamily="2" charset="2"/>
            <a:buChar char="v"/>
          </a:pPr>
          <a:r>
            <a:rPr lang="sr-Latn-RS" sz="2200" b="1" noProof="0" dirty="0">
              <a:effectLst/>
            </a:rPr>
            <a:t>Pokazati duboko poštovanje prema Onome koji je beskonačno veći od mene i prihvatiti Ga kao svog Cara i Gospoda.</a:t>
          </a:r>
          <a:endParaRPr lang="sr-Latn-RS" sz="2200" noProof="0" dirty="0">
            <a:effectLst/>
          </a:endParaRPr>
        </a:p>
      </dgm:t>
    </dgm:pt>
    <dgm:pt modelId="{284CEC1C-7B15-4C33-8C7F-D2AB55074723}" type="parTrans" cxnId="{8C11E631-1CA3-4840-9693-88064502F191}">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lnSpc>
              <a:spcPts val="2300"/>
            </a:lnSpc>
          </a:pPr>
          <a:r>
            <a:rPr lang="sr-Latn-RS" sz="2200" b="1" noProof="0" dirty="0">
              <a:effectLst>
                <a:outerShdw blurRad="38100" dist="38100" dir="2700000" algn="tl">
                  <a:srgbClr val="000000">
                    <a:alpha val="43137"/>
                  </a:srgbClr>
                </a:outerShdw>
              </a:effectLst>
            </a:rPr>
            <a:t>Služiti Bogu iskreno – sa iskrenim poštovanjem</a:t>
          </a:r>
          <a:endParaRPr lang="sr-Latn-RS" sz="2200" noProof="0" dirty="0">
            <a:effectLst>
              <a:outerShdw blurRad="38100" dist="38100" dir="2700000" algn="tl">
                <a:srgbClr val="000000">
                  <a:alpha val="43137"/>
                </a:srgbClr>
              </a:outerShdw>
            </a:effectLst>
          </a:endParaRPr>
        </a:p>
      </dgm:t>
    </dgm:pt>
    <dgm:pt modelId="{D7484190-5C0A-4B78-91B4-4459ED2044DF}" type="parTrans" cxnId="{B630FDE3-8E01-40EA-8EBB-2CDE72CD207A}">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B2E6E93B-5677-45CB-B94E-91B158F39FBD}">
      <dgm:prSet custT="1"/>
      <dgm:spPr/>
      <dgm:t>
        <a:bodyPr/>
        <a:lstStyle/>
        <a:p>
          <a:pPr>
            <a:lnSpc>
              <a:spcPts val="2300"/>
            </a:lnSpc>
            <a:buClr>
              <a:schemeClr val="accent4">
                <a:lumMod val="50000"/>
              </a:schemeClr>
            </a:buClr>
            <a:buFont typeface="Wingdings" panose="05000000000000000000" pitchFamily="2" charset="2"/>
            <a:buChar char="v"/>
          </a:pPr>
          <a:r>
            <a:rPr lang="sr-Latn-RS" sz="2200" b="1" noProof="0" dirty="0">
              <a:effectLst/>
            </a:rPr>
            <a:t>Služba bez nedostataka (tako je opisana životinja koja je bila prikladna za klanje - samo ako je bila „bez  mane“).</a:t>
          </a:r>
          <a:endParaRPr lang="sr-Latn-RS" sz="2200" noProof="0" dirty="0">
            <a:effectLst/>
          </a:endParaRPr>
        </a:p>
      </dgm:t>
    </dgm:pt>
    <dgm:pt modelId="{F0B31A59-10F3-47A4-8561-F4FCFCB6FF16}" type="parTrans" cxnId="{340BDA03-D6D1-43A9-8404-3850DFEBB7C8}">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3B57E65D-C111-415A-97A6-2D0FDEF89D6E}">
      <dgm:prSet custT="1"/>
      <dgm:spPr/>
      <dgm:t>
        <a:bodyPr/>
        <a:lstStyle/>
        <a:p>
          <a:pPr algn="ctr">
            <a:lnSpc>
              <a:spcPts val="2300"/>
            </a:lnSpc>
          </a:pPr>
          <a:r>
            <a:rPr lang="sr-Latn-RS" sz="2200" b="1" noProof="0" dirty="0">
              <a:effectLst>
                <a:outerShdw blurRad="38100" dist="38100" dir="2700000" algn="tl">
                  <a:srgbClr val="000000">
                    <a:alpha val="43137"/>
                  </a:srgbClr>
                </a:outerShdw>
              </a:effectLst>
            </a:rPr>
            <a:t>Služiti Bogu u istini</a:t>
          </a:r>
          <a:endParaRPr lang="sr-Latn-RS" sz="2200" noProof="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4F57E86D-CC5D-41E7-9D5C-8F0BF098E704}">
      <dgm:prSet custT="1"/>
      <dgm:spPr/>
      <dgm:t>
        <a:bodyPr/>
        <a:lstStyle/>
        <a:p>
          <a:pPr>
            <a:lnSpc>
              <a:spcPts val="2300"/>
            </a:lnSpc>
            <a:buClr>
              <a:schemeClr val="accent6">
                <a:lumMod val="50000"/>
              </a:schemeClr>
            </a:buClr>
            <a:buFont typeface="Wingdings" panose="05000000000000000000" pitchFamily="2" charset="2"/>
            <a:buChar char="v"/>
          </a:pPr>
          <a:r>
            <a:rPr lang="sr-Latn-RS" sz="2200" b="1" noProof="0" dirty="0">
              <a:effectLst/>
            </a:rPr>
            <a:t>Biti veran, pouzdan, odan, nepodeljen i dosledan. Kroz svoj život pokazivati zahvalnost Bogu za ono što je učinio u meni.</a:t>
          </a:r>
          <a:endParaRPr lang="sr-Latn-RS" sz="2200" noProof="0" dirty="0">
            <a:effectLst/>
          </a:endParaRPr>
        </a:p>
      </dgm:t>
    </dgm:pt>
    <dgm:pt modelId="{7FFEA975-AF79-4D38-B73E-D59FC536A63D}" type="parTrans" cxnId="{35B242FF-77B2-4A09-8454-3A6DAFE2C6CC}">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pPr>
            <a:lnSpc>
              <a:spcPts val="2300"/>
            </a:lnSpc>
          </a:pPr>
          <a:endParaRPr lang="es-ES" sz="22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375700" y="0"/>
          <a:ext cx="587332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Priča koju je Bog napisao (Isus Navin 24,1-13)</a:t>
          </a:r>
          <a:endParaRPr lang="sr-Latn-RS" sz="2200" kern="1200" noProof="0" dirty="0"/>
        </a:p>
      </dsp:txBody>
      <dsp:txXfrm>
        <a:off x="-360393" y="15307"/>
        <a:ext cx="5166299" cy="492010"/>
      </dsp:txXfrm>
    </dsp:sp>
    <dsp:sp modelId="{FC48FDAD-A8DC-4628-A83F-0C218EBE3173}">
      <dsp:nvSpPr>
        <dsp:cNvPr id="0" name=""/>
        <dsp:cNvSpPr/>
      </dsp:nvSpPr>
      <dsp:spPr>
        <a:xfrm>
          <a:off x="-76950" y="595211"/>
          <a:ext cx="6046766"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Poziv na integritet (Isus Navin 24,14-15)</a:t>
          </a:r>
          <a:endParaRPr lang="sr-Latn-RS" sz="2200" kern="1200" noProof="0" dirty="0"/>
        </a:p>
      </dsp:txBody>
      <dsp:txXfrm>
        <a:off x="-61643" y="610518"/>
        <a:ext cx="5166673" cy="492010"/>
      </dsp:txXfrm>
    </dsp:sp>
    <dsp:sp modelId="{171BE40D-DF9A-40DE-B4BB-CCE5EF279C3E}">
      <dsp:nvSpPr>
        <dsp:cNvPr id="0" name=""/>
        <dsp:cNvSpPr/>
      </dsp:nvSpPr>
      <dsp:spPr>
        <a:xfrm>
          <a:off x="302764" y="1190422"/>
          <a:ext cx="6058278"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Izbor naroda (Isus navin 24,16-21)</a:t>
          </a:r>
          <a:endParaRPr lang="sr-Latn-RS" sz="2200" kern="1200" noProof="0" dirty="0"/>
        </a:p>
      </dsp:txBody>
      <dsp:txXfrm>
        <a:off x="318071" y="1205729"/>
        <a:ext cx="5176567" cy="492010"/>
      </dsp:txXfrm>
    </dsp:sp>
    <dsp:sp modelId="{7A0EC5D2-A8C8-43F0-949B-679A0C3ED567}">
      <dsp:nvSpPr>
        <dsp:cNvPr id="0" name=""/>
        <dsp:cNvSpPr/>
      </dsp:nvSpPr>
      <dsp:spPr>
        <a:xfrm>
          <a:off x="664671" y="1785634"/>
          <a:ext cx="6105406"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Obnova saveza (Isus navin 24,22-28)</a:t>
          </a:r>
          <a:endParaRPr lang="sr-Latn-RS" sz="2200" kern="1200" noProof="0" dirty="0"/>
        </a:p>
      </dsp:txBody>
      <dsp:txXfrm>
        <a:off x="679978" y="1800941"/>
        <a:ext cx="5217075" cy="492010"/>
      </dsp:txXfrm>
    </dsp:sp>
    <dsp:sp modelId="{A69A85D2-7D25-468F-B109-5D85D6A87DA0}">
      <dsp:nvSpPr>
        <dsp:cNvPr id="0" name=""/>
        <dsp:cNvSpPr/>
      </dsp:nvSpPr>
      <dsp:spPr>
        <a:xfrm>
          <a:off x="1126151" y="2380845"/>
          <a:ext cx="5953387"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Nastavak priče (Isus Navin 24,29-33)</a:t>
          </a:r>
          <a:endParaRPr lang="sr-Latn-RS" sz="2200" kern="1200" noProof="0" dirty="0"/>
        </a:p>
      </dsp:txBody>
      <dsp:txXfrm>
        <a:off x="1141458" y="2396152"/>
        <a:ext cx="5086412" cy="492010"/>
      </dsp:txXfrm>
    </dsp:sp>
    <dsp:sp modelId="{942E5999-5789-441C-A104-F2DD05307549}">
      <dsp:nvSpPr>
        <dsp:cNvPr id="0" name=""/>
        <dsp:cNvSpPr/>
      </dsp:nvSpPr>
      <dsp:spPr>
        <a:xfrm>
          <a:off x="4802234"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4878668" y="381806"/>
        <a:ext cx="186837" cy="255628"/>
      </dsp:txXfrm>
    </dsp:sp>
    <dsp:sp modelId="{BC1B2083-8856-4B85-9091-BF19E4CB9BFA}">
      <dsp:nvSpPr>
        <dsp:cNvPr id="0" name=""/>
        <dsp:cNvSpPr/>
      </dsp:nvSpPr>
      <dsp:spPr>
        <a:xfrm>
          <a:off x="5187705"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5264139" y="977017"/>
        <a:ext cx="186837" cy="255628"/>
      </dsp:txXfrm>
    </dsp:sp>
    <dsp:sp modelId="{C4F65A43-9A3C-4A61-BCB0-8631152C7599}">
      <dsp:nvSpPr>
        <dsp:cNvPr id="0" name=""/>
        <dsp:cNvSpPr/>
      </dsp:nvSpPr>
      <dsp:spPr>
        <a:xfrm>
          <a:off x="5573176"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5649610" y="1563518"/>
        <a:ext cx="186837" cy="255628"/>
      </dsp:txXfrm>
    </dsp:sp>
    <dsp:sp modelId="{E2A91DB1-799A-4297-93C2-42494D9CE027}">
      <dsp:nvSpPr>
        <dsp:cNvPr id="0" name=""/>
        <dsp:cNvSpPr/>
      </dsp:nvSpPr>
      <dsp:spPr>
        <a:xfrm>
          <a:off x="5958646"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sr-Latn-RS" sz="2200" kern="1200" noProof="0" dirty="0"/>
        </a:p>
      </dsp:txBody>
      <dsp:txXfrm>
        <a:off x="6035080"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16704"/>
          <a:ext cx="8717166" cy="277810"/>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1. To je bilo prvo mesto u Hananu gde je Avram logorovao (1. Moj. 12,6).</a:t>
          </a:r>
        </a:p>
      </dsp:txBody>
      <dsp:txXfrm>
        <a:off x="13562" y="30266"/>
        <a:ext cx="8690042" cy="250686"/>
      </dsp:txXfrm>
    </dsp:sp>
    <dsp:sp modelId="{F28057B6-914F-4162-A1E6-62C0FACC967C}">
      <dsp:nvSpPr>
        <dsp:cNvPr id="0" name=""/>
        <dsp:cNvSpPr/>
      </dsp:nvSpPr>
      <dsp:spPr>
        <a:xfrm>
          <a:off x="0" y="354994"/>
          <a:ext cx="8717166" cy="270259"/>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2. To je bilo prvo mesto u Hananu gde je Jakov logorovao (1. Moj. 33,18).</a:t>
          </a:r>
        </a:p>
      </dsp:txBody>
      <dsp:txXfrm>
        <a:off x="13193" y="368187"/>
        <a:ext cx="8690780" cy="243873"/>
      </dsp:txXfrm>
    </dsp:sp>
    <dsp:sp modelId="{AC61220C-B99C-49DF-98C9-45D044822E5A}">
      <dsp:nvSpPr>
        <dsp:cNvPr id="0" name=""/>
        <dsp:cNvSpPr/>
      </dsp:nvSpPr>
      <dsp:spPr>
        <a:xfrm>
          <a:off x="0" y="685733"/>
          <a:ext cx="8717166" cy="251329"/>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kern="1200" noProof="0" dirty="0">
              <a:effectLst>
                <a:outerShdw blurRad="38100" dist="38100" dir="2700000" algn="tl">
                  <a:srgbClr val="000000">
                    <a:alpha val="43137"/>
                  </a:srgbClr>
                </a:outerShdw>
              </a:effectLst>
            </a:rPr>
            <a:t>3. To je bio jedini posed koji je Jakov stekao (1. Moj. 33,19).</a:t>
          </a:r>
        </a:p>
      </dsp:txBody>
      <dsp:txXfrm>
        <a:off x="12269" y="698002"/>
        <a:ext cx="8692628" cy="226791"/>
      </dsp:txXfrm>
    </dsp:sp>
    <dsp:sp modelId="{D8E3A47D-7AAD-492B-87DB-471556F70C0E}">
      <dsp:nvSpPr>
        <dsp:cNvPr id="0" name=""/>
        <dsp:cNvSpPr/>
      </dsp:nvSpPr>
      <dsp:spPr>
        <a:xfrm>
          <a:off x="0" y="997543"/>
          <a:ext cx="8717166" cy="479114"/>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ts val="2100"/>
            </a:lnSpc>
            <a:spcBef>
              <a:spcPct val="0"/>
            </a:spcBef>
            <a:spcAft>
              <a:spcPct val="35000"/>
            </a:spcAft>
            <a:buNone/>
          </a:pPr>
          <a:r>
            <a:rPr lang="sr-Latn-RS" sz="2000" b="1" kern="1200" noProof="0" dirty="0">
              <a:effectLst>
                <a:outerShdw blurRad="38100" dist="38100" dir="2700000" algn="tl">
                  <a:srgbClr val="000000">
                    <a:alpha val="43137"/>
                  </a:srgbClr>
                </a:outerShdw>
              </a:effectLst>
            </a:rPr>
            <a:t>4. Tu je Jakov zakopao bogove koje je njegova por. još imala (1. Moj. 35,4).</a:t>
          </a:r>
        </a:p>
      </dsp:txBody>
      <dsp:txXfrm>
        <a:off x="23388" y="1020931"/>
        <a:ext cx="8670390" cy="432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943"/>
          <a:ext cx="9088067" cy="473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Bojati se Boga</a:t>
          </a:r>
          <a:endParaRPr lang="sr-Latn-RS" sz="2200" kern="1200" noProof="0" dirty="0">
            <a:effectLst>
              <a:outerShdw blurRad="38100" dist="38100" dir="2700000" algn="tl">
                <a:srgbClr val="000000">
                  <a:alpha val="43137"/>
                </a:srgbClr>
              </a:outerShdw>
            </a:effectLst>
          </a:endParaRPr>
        </a:p>
      </dsp:txBody>
      <dsp:txXfrm>
        <a:off x="23120" y="24063"/>
        <a:ext cx="9041827" cy="427370"/>
      </dsp:txXfrm>
    </dsp:sp>
    <dsp:sp modelId="{854F4650-27AE-4C03-B454-E09E451F5BDE}">
      <dsp:nvSpPr>
        <dsp:cNvPr id="0" name=""/>
        <dsp:cNvSpPr/>
      </dsp:nvSpPr>
      <dsp:spPr>
        <a:xfrm>
          <a:off x="0" y="474553"/>
          <a:ext cx="9088067" cy="5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5">
                <a:lumMod val="50000"/>
              </a:schemeClr>
            </a:buClr>
            <a:buFont typeface="Wingdings" panose="05000000000000000000" pitchFamily="2" charset="2"/>
            <a:buChar char="v"/>
          </a:pPr>
          <a:r>
            <a:rPr lang="sr-Latn-RS" sz="2200" b="1" kern="1200" noProof="0" dirty="0">
              <a:effectLst/>
            </a:rPr>
            <a:t>Pokazati duboko poštovanje prema Onome koji je beskonačno veći od mene i prihvatiti Ga kao svog Cara i Gospoda.</a:t>
          </a:r>
          <a:endParaRPr lang="sr-Latn-RS" sz="2200" kern="1200" noProof="0" dirty="0">
            <a:effectLst/>
          </a:endParaRPr>
        </a:p>
      </dsp:txBody>
      <dsp:txXfrm>
        <a:off x="0" y="474553"/>
        <a:ext cx="9088067" cy="582460"/>
      </dsp:txXfrm>
    </dsp:sp>
    <dsp:sp modelId="{91EBD55B-773A-4BEF-B76C-4D8BBE65E8E9}">
      <dsp:nvSpPr>
        <dsp:cNvPr id="0" name=""/>
        <dsp:cNvSpPr/>
      </dsp:nvSpPr>
      <dsp:spPr>
        <a:xfrm>
          <a:off x="0" y="1057014"/>
          <a:ext cx="9088067" cy="473610"/>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Služiti Bogu iskreno – sa iskrenim poštovanjem</a:t>
          </a:r>
          <a:endParaRPr lang="sr-Latn-RS" sz="2200" kern="1200" noProof="0" dirty="0">
            <a:effectLst>
              <a:outerShdw blurRad="38100" dist="38100" dir="2700000" algn="tl">
                <a:srgbClr val="000000">
                  <a:alpha val="43137"/>
                </a:srgbClr>
              </a:outerShdw>
            </a:effectLst>
          </a:endParaRPr>
        </a:p>
      </dsp:txBody>
      <dsp:txXfrm>
        <a:off x="23120" y="1080134"/>
        <a:ext cx="9041827" cy="427370"/>
      </dsp:txXfrm>
    </dsp:sp>
    <dsp:sp modelId="{7CF48978-E8B4-4BA6-95E8-43AAEF845A18}">
      <dsp:nvSpPr>
        <dsp:cNvPr id="0" name=""/>
        <dsp:cNvSpPr/>
      </dsp:nvSpPr>
      <dsp:spPr>
        <a:xfrm>
          <a:off x="0" y="1530624"/>
          <a:ext cx="9088067" cy="5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4">
                <a:lumMod val="50000"/>
              </a:schemeClr>
            </a:buClr>
            <a:buFont typeface="Wingdings" panose="05000000000000000000" pitchFamily="2" charset="2"/>
            <a:buChar char="v"/>
          </a:pPr>
          <a:r>
            <a:rPr lang="sr-Latn-RS" sz="2200" b="1" kern="1200" noProof="0" dirty="0">
              <a:effectLst/>
            </a:rPr>
            <a:t>Služba bez nedostataka (tako je opisana životinja koja je bila prikladna za klanje - samo ako je bila „bez  mane“).</a:t>
          </a:r>
          <a:endParaRPr lang="sr-Latn-RS" sz="2200" kern="1200" noProof="0" dirty="0">
            <a:effectLst/>
          </a:endParaRPr>
        </a:p>
      </dsp:txBody>
      <dsp:txXfrm>
        <a:off x="0" y="1530624"/>
        <a:ext cx="9088067" cy="582460"/>
      </dsp:txXfrm>
    </dsp:sp>
    <dsp:sp modelId="{DC838278-61D5-4F0B-A5CA-D07614038E8A}">
      <dsp:nvSpPr>
        <dsp:cNvPr id="0" name=""/>
        <dsp:cNvSpPr/>
      </dsp:nvSpPr>
      <dsp:spPr>
        <a:xfrm>
          <a:off x="0" y="2113084"/>
          <a:ext cx="9088067" cy="473610"/>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300"/>
            </a:lnSpc>
            <a:spcBef>
              <a:spcPct val="0"/>
            </a:spcBef>
            <a:spcAft>
              <a:spcPct val="35000"/>
            </a:spcAft>
            <a:buNone/>
          </a:pPr>
          <a:r>
            <a:rPr lang="sr-Latn-RS" sz="2200" b="1" kern="1200" noProof="0" dirty="0">
              <a:effectLst>
                <a:outerShdw blurRad="38100" dist="38100" dir="2700000" algn="tl">
                  <a:srgbClr val="000000">
                    <a:alpha val="43137"/>
                  </a:srgbClr>
                </a:outerShdw>
              </a:effectLst>
            </a:rPr>
            <a:t>Služiti Bogu u istini</a:t>
          </a:r>
          <a:endParaRPr lang="sr-Latn-RS" sz="2200" kern="1200" noProof="0" dirty="0">
            <a:effectLst>
              <a:outerShdw blurRad="38100" dist="38100" dir="2700000" algn="tl">
                <a:srgbClr val="000000">
                  <a:alpha val="43137"/>
                </a:srgbClr>
              </a:outerShdw>
            </a:effectLst>
          </a:endParaRPr>
        </a:p>
      </dsp:txBody>
      <dsp:txXfrm>
        <a:off x="23120" y="2136204"/>
        <a:ext cx="9041827" cy="427370"/>
      </dsp:txXfrm>
    </dsp:sp>
    <dsp:sp modelId="{F01C0CC6-238B-429D-AD18-2848C863196E}">
      <dsp:nvSpPr>
        <dsp:cNvPr id="0" name=""/>
        <dsp:cNvSpPr/>
      </dsp:nvSpPr>
      <dsp:spPr>
        <a:xfrm>
          <a:off x="0" y="2586694"/>
          <a:ext cx="9088067" cy="5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7940" rIns="156464" bIns="27940" numCol="1" spcCol="1270" anchor="t" anchorCtr="0">
          <a:noAutofit/>
        </a:bodyPr>
        <a:lstStyle/>
        <a:p>
          <a:pPr marL="228600" lvl="1" indent="-228600" algn="l" defTabSz="977900">
            <a:lnSpc>
              <a:spcPts val="2300"/>
            </a:lnSpc>
            <a:spcBef>
              <a:spcPct val="0"/>
            </a:spcBef>
            <a:spcAft>
              <a:spcPct val="20000"/>
            </a:spcAft>
            <a:buClr>
              <a:schemeClr val="accent6">
                <a:lumMod val="50000"/>
              </a:schemeClr>
            </a:buClr>
            <a:buFont typeface="Wingdings" panose="05000000000000000000" pitchFamily="2" charset="2"/>
            <a:buChar char="v"/>
          </a:pPr>
          <a:r>
            <a:rPr lang="sr-Latn-RS" sz="2200" b="1" kern="1200" noProof="0" dirty="0">
              <a:effectLst/>
            </a:rPr>
            <a:t>Biti veran, pouzdan, odan, nepodeljen i dosledan. Kroz svoj život pokazivati zahvalnost Bogu za ono što je učinio u meni.</a:t>
          </a:r>
          <a:endParaRPr lang="sr-Latn-RS" sz="2200" kern="1200" noProof="0" dirty="0">
            <a:effectLst/>
          </a:endParaRPr>
        </a:p>
      </dsp:txBody>
      <dsp:txXfrm>
        <a:off x="0" y="2586694"/>
        <a:ext cx="9088067" cy="5824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E31F2-A001-40D5-A6A8-B4E75BAE6D04}"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79FAC-8287-4454-8FEC-F9C2D28A69FF}" type="slidenum">
              <a:rPr lang="en-US" smtClean="0"/>
              <a:t>‹Nº›</a:t>
            </a:fld>
            <a:endParaRPr lang="en-US"/>
          </a:p>
        </p:txBody>
      </p:sp>
    </p:spTree>
    <p:extLst>
      <p:ext uri="{BB962C8B-B14F-4D97-AF65-F5344CB8AC3E}">
        <p14:creationId xmlns:p14="http://schemas.microsoft.com/office/powerpoint/2010/main" val="302464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79FAC-8287-4454-8FEC-F9C2D28A69FF}" type="slidenum">
              <a:rPr lang="en-US" smtClean="0"/>
              <a:t>6</a:t>
            </a:fld>
            <a:endParaRPr lang="en-US"/>
          </a:p>
        </p:txBody>
      </p:sp>
    </p:spTree>
    <p:extLst>
      <p:ext uri="{BB962C8B-B14F-4D97-AF65-F5344CB8AC3E}">
        <p14:creationId xmlns:p14="http://schemas.microsoft.com/office/powerpoint/2010/main" val="359384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79FAC-8287-4454-8FEC-F9C2D28A69FF}" type="slidenum">
              <a:rPr lang="en-US" smtClean="0"/>
              <a:t>7</a:t>
            </a:fld>
            <a:endParaRPr lang="en-US"/>
          </a:p>
        </p:txBody>
      </p:sp>
    </p:spTree>
    <p:extLst>
      <p:ext uri="{BB962C8B-B14F-4D97-AF65-F5344CB8AC3E}">
        <p14:creationId xmlns:p14="http://schemas.microsoft.com/office/powerpoint/2010/main" val="418334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819879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67474009"/>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35512354"/>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55328071"/>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40129790"/>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8990385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0740329"/>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63929070"/>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20271860"/>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5000962"/>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91119898"/>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16783283"/>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2090546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98054457"/>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0917073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82049960"/>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9714269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1768223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35161665"/>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83807102"/>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7668532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68689356"/>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10987679"/>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64728485"/>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299376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24718515"/>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9132018"/>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54402372"/>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6138387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79020309"/>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043906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8865454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3957227"/>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53025548"/>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46262611"/>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4358021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1876516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538307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600404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12/12/2025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12/12/2025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57295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899463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9163722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41.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diagramQuickStyle" Target="../diagrams/quickStyle2.xml"/><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7.jpeg"/><Relationship Id="rId5" Type="http://schemas.openxmlformats.org/officeDocument/2006/relationships/diagramData" Target="../diagrams/data2.xml"/><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5.jpeg"/><Relationship Id="rId9" Type="http://schemas.microsoft.com/office/2007/relationships/diagramDrawing" Target="../diagrams/drawing2.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4.jpeg"/><Relationship Id="rId4" Type="http://schemas.openxmlformats.org/officeDocument/2006/relationships/diagramData" Target="../diagrams/data3.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POUKE O VERI</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IZ KNJIGE </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N</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AVIN</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err="1">
                <a:ln>
                  <a:noFill/>
                </a:ln>
                <a:solidFill>
                  <a:srgbClr val="DDDDDD"/>
                </a:solidFill>
                <a:effectLst/>
                <a:uLnTx/>
                <a:uFillTx/>
                <a:latin typeface="Arial Narrow" panose="020B0606020202030204" pitchFamily="34" charset="0"/>
                <a:ea typeface="+mn-ea"/>
                <a:cs typeface="Arial" charset="0"/>
              </a:rPr>
              <a:t>tromesečje</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2025.</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2</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decembar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2025</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BA37D160-7254-2718-93E9-F24932C2AE80}"/>
              </a:ext>
            </a:extLst>
          </p:cNvPr>
          <p:cNvPicPr>
            <a:picLocks noChangeAspect="1"/>
          </p:cNvPicPr>
          <p:nvPr/>
        </p:nvPicPr>
        <p:blipFill>
          <a:blip r:embed="rId3"/>
          <a:stretch>
            <a:fillRect/>
          </a:stretch>
        </p:blipFill>
        <p:spPr>
          <a:xfrm>
            <a:off x="0" y="914401"/>
            <a:ext cx="12280490" cy="5360199"/>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sr-Latn-RS" sz="4400" b="1" noProof="0"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NASTAVAK PRIČE</a:t>
            </a: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7030A0"/>
                </a:solidFill>
                <a:latin typeface="Comic Sans MS" panose="030F0702030302020204" pitchFamily="66" charset="0"/>
              </a:rPr>
              <a:t>„I služi Izrael Gospodu svega veka </a:t>
            </a:r>
            <a:r>
              <a:rPr lang="sr-Latn-RS" sz="2000" b="1" dirty="0">
                <a:solidFill>
                  <a:srgbClr val="7030A0"/>
                </a:solidFill>
                <a:latin typeface="Comic Sans MS" panose="030F0702030302020204" pitchFamily="66" charset="0"/>
              </a:rPr>
              <a:t>Isusova</a:t>
            </a:r>
            <a:r>
              <a:rPr lang="sr-Latn-RS" sz="2000" b="1" noProof="0" dirty="0">
                <a:solidFill>
                  <a:srgbClr val="7030A0"/>
                </a:solidFill>
                <a:latin typeface="Comic Sans MS" panose="030F0702030302020204" pitchFamily="66" charset="0"/>
              </a:rPr>
              <a:t> i svega veka starešina, koje dugo živeše iza </a:t>
            </a:r>
            <a:r>
              <a:rPr lang="sr-Latn-RS" sz="2000" b="1" dirty="0">
                <a:solidFill>
                  <a:srgbClr val="7030A0"/>
                </a:solidFill>
                <a:latin typeface="Comic Sans MS" panose="030F0702030302020204" pitchFamily="66" charset="0"/>
              </a:rPr>
              <a:t>Isusa</a:t>
            </a:r>
            <a:r>
              <a:rPr lang="sr-Latn-RS" sz="2000" b="1" noProof="0" dirty="0">
                <a:solidFill>
                  <a:srgbClr val="7030A0"/>
                </a:solidFill>
                <a:latin typeface="Comic Sans MS" panose="030F0702030302020204" pitchFamily="66" charset="0"/>
              </a:rPr>
              <a:t> i koji su znali sva dela Gospodnja, koja učini Izraelu.“ </a:t>
            </a:r>
            <a:r>
              <a:rPr lang="sr-Latn-RS" sz="1600" b="1" noProof="0" dirty="0">
                <a:solidFill>
                  <a:srgbClr val="7030A0"/>
                </a:solidFill>
                <a:latin typeface="Comic Sans MS" panose="030F0702030302020204" pitchFamily="66" charset="0"/>
              </a:rPr>
              <a:t>(</a:t>
            </a:r>
            <a:r>
              <a:rPr lang="sr-Latn-RS" sz="1600" b="1" dirty="0">
                <a:solidFill>
                  <a:srgbClr val="7030A0"/>
                </a:solidFill>
                <a:latin typeface="Comic Sans MS" panose="030F0702030302020204" pitchFamily="66" charset="0"/>
              </a:rPr>
              <a:t>Isus Navin</a:t>
            </a:r>
            <a:r>
              <a:rPr lang="sr-Latn-RS" sz="1600" b="1" noProof="0" dirty="0">
                <a:solidFill>
                  <a:srgbClr val="7030A0"/>
                </a:solidFill>
                <a:latin typeface="Comic Sans MS" panose="030F0702030302020204" pitchFamily="66" charset="0"/>
              </a:rPr>
              <a:t>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55088" y="1411604"/>
            <a:ext cx="4778712" cy="1785104"/>
          </a:xfrm>
          <a:prstGeom prst="rect">
            <a:avLst/>
          </a:prstGeom>
          <a:noFill/>
        </p:spPr>
        <p:txBody>
          <a:bodyPr wrap="square" rtlCol="0">
            <a:spAutoFit/>
          </a:bodyPr>
          <a:lstStyle/>
          <a:p>
            <a:pPr>
              <a:spcBef>
                <a:spcPts val="600"/>
              </a:spcBef>
            </a:pPr>
            <a:r>
              <a:rPr lang="sr-Latn-RS" sz="2200" b="1" noProof="0" dirty="0"/>
              <a:t>Knjiga o </a:t>
            </a:r>
            <a:r>
              <a:rPr lang="sr-Latn-RS" sz="2200" b="1" dirty="0"/>
              <a:t>Isusu Navinu</a:t>
            </a:r>
            <a:r>
              <a:rPr lang="sr-Latn-RS" sz="2200" b="1" noProof="0" dirty="0"/>
              <a:t> završava sa tri pokopa. Jedan od njih, prorečen stotinama godina ranije, bio je pokop Josifa u Jakovljevom nasleđu (</a:t>
            </a:r>
            <a:r>
              <a:rPr lang="sr-Latn-RS" sz="2200" b="1" dirty="0"/>
              <a:t>1. Moj</a:t>
            </a:r>
            <a:r>
              <a:rPr lang="sr-Latn-RS" sz="2200" b="1" noProof="0" dirty="0"/>
              <a:t>. 50,24-26; </a:t>
            </a:r>
            <a:r>
              <a:rPr lang="sr-Latn-RS" sz="2200" b="1" dirty="0"/>
              <a:t>Isus navin</a:t>
            </a:r>
            <a:r>
              <a:rPr lang="sr-Latn-RS" sz="2200" b="1" noProof="0" dirty="0"/>
              <a:t> 24,32).</a:t>
            </a:r>
          </a:p>
        </p:txBody>
      </p:sp>
      <p:pic>
        <p:nvPicPr>
          <p:cNvPr id="4" name="Imagen 3" descr="Dibujo de una niña&#10;&#10;El contenido generado por IA puede ser incorrecto.">
            <a:extLst>
              <a:ext uri="{FF2B5EF4-FFF2-40B4-BE49-F238E27FC236}">
                <a16:creationId xmlns:a16="http://schemas.microsoft.com/office/drawing/2014/main" id="{0631A66D-77BB-788F-5CA4-7BCA8DA32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97" t="3414" r="3509" b="3491"/>
          <a:stretch>
            <a:fillRect/>
          </a:stretch>
        </p:blipFill>
        <p:spPr>
          <a:xfrm>
            <a:off x="4933800" y="1411604"/>
            <a:ext cx="2299222"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descr="Dibujo animado de una persona&#10;&#10;El contenido generado por IA puede ser incorrecto.">
            <a:extLst>
              <a:ext uri="{FF2B5EF4-FFF2-40B4-BE49-F238E27FC236}">
                <a16:creationId xmlns:a16="http://schemas.microsoft.com/office/drawing/2014/main" id="{B4F8F4B4-476E-00B6-91F3-E7884DB34E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4214" y="1412289"/>
            <a:ext cx="2200657" cy="1650493"/>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825378"/>
            <a:ext cx="5583130" cy="2123658"/>
          </a:xfrm>
          <a:prstGeom prst="rect">
            <a:avLst/>
          </a:prstGeom>
          <a:noFill/>
        </p:spPr>
        <p:txBody>
          <a:bodyPr wrap="square">
            <a:spAutoFit/>
          </a:bodyPr>
          <a:lstStyle/>
          <a:p>
            <a:pPr>
              <a:spcBef>
                <a:spcPts val="600"/>
              </a:spcBef>
            </a:pPr>
            <a:r>
              <a:rPr lang="sr-Latn-RS" sz="2200" b="1" noProof="0" dirty="0"/>
              <a:t>Svaka generacija mora da sklopi svoj savez sa Bogom. Vera njihovih roditelja može im pomoći da donesu pravu odluku. Ali odluka je njihova. Donesimo svoju odluku danas: „Što se mene tiče, ja i moj dom, služićemo Gospodu“ (</a:t>
            </a:r>
            <a:r>
              <a:rPr lang="sr-Latn-RS" sz="2200" b="1" dirty="0"/>
              <a:t>Isus Navin</a:t>
            </a:r>
            <a:r>
              <a:rPr lang="sr-Latn-RS" sz="2200" b="1" noProof="0" dirty="0"/>
              <a:t> 24,15 ).</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8" y="3131309"/>
            <a:ext cx="11994871" cy="1107996"/>
          </a:xfrm>
          <a:prstGeom prst="rect">
            <a:avLst/>
          </a:prstGeom>
          <a:noFill/>
        </p:spPr>
        <p:txBody>
          <a:bodyPr wrap="square">
            <a:spAutoFit/>
          </a:bodyPr>
          <a:lstStyle/>
          <a:p>
            <a:pPr>
              <a:spcBef>
                <a:spcPts val="600"/>
              </a:spcBef>
            </a:pPr>
            <a:r>
              <a:rPr lang="sr-Latn-RS" sz="2200" b="1" noProof="0" dirty="0"/>
              <a:t>Buntovna generacija koja je izašla iz Egipta pokopana je u pustinji. Ali nova generacija trebala je biti pokopana „u svom nasleđu“, zajedno sa onima koji su ostali verni u nevernoj generaciji: sa </a:t>
            </a:r>
            <a:r>
              <a:rPr lang="sr-Latn-RS" sz="2200" b="1" dirty="0"/>
              <a:t>Isus</a:t>
            </a:r>
            <a:r>
              <a:rPr lang="sr-Latn-RS" sz="2200" b="1" noProof="0" dirty="0"/>
              <a:t>om Navinom  i Eleazarom (</a:t>
            </a:r>
            <a:r>
              <a:rPr lang="sr-Latn-RS" sz="2200" b="1" dirty="0"/>
              <a:t>Isus navin</a:t>
            </a:r>
            <a:r>
              <a:rPr lang="sr-Latn-RS" sz="2200" b="1" noProof="0" dirty="0"/>
              <a:t> 24,29.30.33).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46972"/>
            <a:ext cx="6997842" cy="769441"/>
          </a:xfrm>
          <a:prstGeom prst="rect">
            <a:avLst/>
          </a:prstGeom>
          <a:noFill/>
        </p:spPr>
        <p:txBody>
          <a:bodyPr wrap="square">
            <a:spAutoFit/>
          </a:bodyPr>
          <a:lstStyle/>
          <a:p>
            <a:pPr>
              <a:spcBef>
                <a:spcPts val="600"/>
              </a:spcBef>
            </a:pPr>
            <a:r>
              <a:rPr lang="sr-Latn-RS" sz="2200" b="1" noProof="0" dirty="0"/>
              <a:t>Ova nova generacija ostala je verna (</a:t>
            </a:r>
            <a:r>
              <a:rPr lang="sr-Latn-RS" sz="2200" b="1" dirty="0"/>
              <a:t>I. Navin</a:t>
            </a:r>
            <a:r>
              <a:rPr lang="sr-Latn-RS" sz="2200" b="1" noProof="0" dirty="0"/>
              <a:t> 24,31). Ali šta je sa sledećom generacijom (Sudije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6100" t="1030" r="45828" b="589"/>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19688" y="226943"/>
            <a:ext cx="9413508" cy="5632311"/>
          </a:xfrm>
          <a:prstGeom prst="rect">
            <a:avLst/>
          </a:prstGeom>
          <a:noFill/>
        </p:spPr>
        <p:txBody>
          <a:bodyPr wrap="square">
            <a:spAutoFit/>
          </a:bodyPr>
          <a:lstStyle/>
          <a:p>
            <a:pPr algn="just">
              <a:spcBef>
                <a:spcPts val="600"/>
              </a:spcBef>
            </a:pPr>
            <a:r>
              <a:rPr lang="sr-Latn-RS" sz="3600" b="1" noProof="0" dirty="0">
                <a:latin typeface="Constantia" panose="02030602050306030303" pitchFamily="18" charset="0"/>
              </a:rPr>
              <a:t>„Naš Vojskovođa, koji nikada nije izgubio bitku, očekuje vernu i dobrovoljnu službu od svih koji su se prijavili pod njegovu zastavu. U konačnom sukobu koji se sada vodi između sila dobra i vojski zla, on očekuje da svi, i </a:t>
            </a:r>
            <a:r>
              <a:rPr lang="sr-Latn-RS" sz="3600" b="1" dirty="0">
                <a:latin typeface="Constantia" panose="02030602050306030303" pitchFamily="18" charset="0"/>
              </a:rPr>
              <a:t>članov</a:t>
            </a:r>
            <a:r>
              <a:rPr lang="sr-Latn-RS" sz="3600" b="1" noProof="0" dirty="0">
                <a:latin typeface="Constantia" panose="02030602050306030303" pitchFamily="18" charset="0"/>
              </a:rPr>
              <a:t>i i </a:t>
            </a:r>
            <a:r>
              <a:rPr lang="sr-Latn-RS" sz="3600" b="1" dirty="0">
                <a:latin typeface="Constantia" panose="02030602050306030303" pitchFamily="18" charset="0"/>
              </a:rPr>
              <a:t>propoved</a:t>
            </a:r>
            <a:r>
              <a:rPr lang="sr-Latn-RS" sz="3600" b="1" noProof="0" dirty="0">
                <a:latin typeface="Constantia" panose="02030602050306030303" pitchFamily="18" charset="0"/>
              </a:rPr>
              <a:t>nici, daju svoj doprinos. Svi koji su se prijavili kao njegovi vojnici moraju Mu verno služiti, s jasnim razumevanjem lične odgovornosti.“</a:t>
            </a:r>
          </a:p>
        </p:txBody>
      </p:sp>
      <p:sp>
        <p:nvSpPr>
          <p:cNvPr id="4" name="CuadroTexto 3">
            <a:extLst>
              <a:ext uri="{FF2B5EF4-FFF2-40B4-BE49-F238E27FC236}">
                <a16:creationId xmlns:a16="http://schemas.microsoft.com/office/drawing/2014/main" id="{01B76F75-3111-93EE-FB74-5E2DC4989168}"/>
              </a:ext>
            </a:extLst>
          </p:cNvPr>
          <p:cNvSpPr txBox="1"/>
          <p:nvPr/>
        </p:nvSpPr>
        <p:spPr>
          <a:xfrm>
            <a:off x="6220984" y="5817367"/>
            <a:ext cx="5796844" cy="338554"/>
          </a:xfrm>
          <a:prstGeom prst="rect">
            <a:avLst/>
          </a:prstGeom>
          <a:noFill/>
        </p:spPr>
        <p:txBody>
          <a:bodyPr wrap="none" rtlCol="0">
            <a:spAutoFit/>
          </a:bodyPr>
          <a:lstStyle/>
          <a:p>
            <a:pPr algn="r"/>
            <a:r>
              <a:rPr lang="sr-Latn-RS" sz="1600" b="1" noProof="0" dirty="0"/>
              <a:t>Elen G. Vajt, </a:t>
            </a:r>
            <a:r>
              <a:rPr lang="sr-Latn-RS" sz="1600" i="1" noProof="0" dirty="0"/>
              <a:t>Svedočanstva za Crkvu</a:t>
            </a:r>
            <a:r>
              <a:rPr lang="sr-Latn-RS" sz="1600" b="1" noProof="0" dirty="0"/>
              <a:t>, svezak 9, str. 94. original.</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0" y="3690642"/>
            <a:ext cx="1228104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Drugi deo govora počinje prilogom “sada” (atta) kao uvodom u poslednji poziv Isusa Navina narodu da iskoristi svoju slobodu izbora. Sledi svečanost obnove </a:t>
            </a:r>
            <a:r>
              <a:rPr lang="hr-HR" sz="2000" b="1" dirty="0">
                <a:solidFill>
                  <a:srgbClr val="FFFFFF"/>
                </a:solidFill>
                <a:effectLst>
                  <a:glow rad="127000">
                    <a:srgbClr val="000000"/>
                  </a:glow>
                </a:effectLst>
                <a:latin typeface="Arial"/>
                <a:cs typeface="Arial" charset="0"/>
              </a:rPr>
              <a:t>zavet</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 u prisutnosti dvojice svedoka: naroda i kamenog spomenika. Dok još</a:t>
            </a:r>
            <a:r>
              <a:rPr kumimoji="0" lang="el-G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uvek odzvanjaju reči sa kraja Ponovljenog zakona, dijalog između </a:t>
            </a:r>
            <a:r>
              <a:rPr lang="hr-HR" sz="2000" b="1" dirty="0">
                <a:solidFill>
                  <a:srgbClr val="FFFFFF"/>
                </a:solidFill>
                <a:effectLst>
                  <a:glow rad="127000">
                    <a:srgbClr val="000000"/>
                  </a:glow>
                </a:effectLst>
                <a:latin typeface="Arial"/>
                <a:cs typeface="Arial" charset="0"/>
              </a:rPr>
              <a:t>I. Navina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i naroda postavlja napetost izmeu dve mogućnosti: jedne prema skladu, postoja-nosti i jedinstvu, a druge prema nevernosti, neizvesnosti i neslozi. Na ovakvim </a:t>
            </a:r>
            <a:r>
              <a:rPr lang="hr-HR" sz="2000" b="1" dirty="0">
                <a:solidFill>
                  <a:srgbClr val="FFFFFF"/>
                </a:solidFill>
                <a:effectLst>
                  <a:glow rad="127000">
                    <a:srgbClr val="000000"/>
                  </a:glow>
                </a:effectLst>
                <a:latin typeface="Arial"/>
                <a:cs typeface="Arial" charset="0"/>
              </a:rPr>
              <a:t>ukršt</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anjima nalazi    se odluka svakog pojedinca. </a:t>
            </a:r>
            <a:r>
              <a:rPr lang="hr-HR" sz="2000" b="1" dirty="0">
                <a:solidFill>
                  <a:srgbClr val="FFFFFF"/>
                </a:solidFill>
                <a:effectLst>
                  <a:glow rad="127000">
                    <a:srgbClr val="000000"/>
                  </a:glow>
                </a:effectLst>
                <a:latin typeface="Arial"/>
                <a:cs typeface="Arial" charset="0"/>
              </a:rPr>
              <a:t>I. Navin</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svoj izbor jasno iznosi u središtu poglavlja: “Ja i moj dom     služićemo Jahvi.” (</a:t>
            </a:r>
            <a:r>
              <a:rPr lang="hr-HR" sz="2000" b="1" dirty="0">
                <a:solidFill>
                  <a:srgbClr val="FFFFFF"/>
                </a:solidFill>
                <a:effectLst>
                  <a:glow rad="127000">
                    <a:srgbClr val="000000"/>
                  </a:glow>
                </a:effectLst>
                <a:latin typeface="Arial"/>
                <a:cs typeface="Arial" charset="0"/>
              </a:rPr>
              <a:t>I. Navin</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24,15) Knjiga završava sa tri groba (</a:t>
            </a:r>
            <a:r>
              <a:rPr lang="hr-HR" sz="2000" b="1" dirty="0">
                <a:solidFill>
                  <a:srgbClr val="FFFFFF"/>
                </a:solidFill>
                <a:effectLst>
                  <a:glow rad="127000">
                    <a:srgbClr val="000000"/>
                  </a:glow>
                </a:effectLst>
                <a:latin typeface="Arial"/>
                <a:cs typeface="Arial" charset="0"/>
              </a:rPr>
              <a:t>I. Navin</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24,29-33). Beleška o poslednjem počivalištu Josifovih ostataka zatvara krug koji je započeo u </a:t>
            </a:r>
            <a:r>
              <a:rPr lang="hr-HR" sz="2000" b="1" dirty="0">
                <a:solidFill>
                  <a:srgbClr val="FFFFFF"/>
                </a:solidFill>
                <a:effectLst>
                  <a:glow rad="127000">
                    <a:srgbClr val="000000"/>
                  </a:glow>
                </a:effectLst>
                <a:latin typeface="Arial"/>
                <a:cs typeface="Arial" charset="0"/>
              </a:rPr>
              <a:t>1. Moj</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Poput smrti Arona        i Mojsija u </a:t>
            </a:r>
            <a:r>
              <a:rPr lang="hr-HR" sz="2000" b="1" dirty="0">
                <a:solidFill>
                  <a:srgbClr val="FFFFFF"/>
                </a:solidFill>
                <a:effectLst>
                  <a:glow rad="127000">
                    <a:srgbClr val="000000"/>
                  </a:glow>
                </a:effectLst>
                <a:latin typeface="Arial"/>
                <a:cs typeface="Arial" charset="0"/>
              </a:rPr>
              <a:t>5. Mojsijevoj</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smrt </a:t>
            </a:r>
            <a:r>
              <a:rPr lang="hr-HR" sz="2000" b="1" dirty="0">
                <a:solidFill>
                  <a:srgbClr val="FFFFFF"/>
                </a:solidFill>
                <a:effectLst>
                  <a:glow rad="127000">
                    <a:srgbClr val="000000"/>
                  </a:glow>
                </a:effectLst>
                <a:latin typeface="Arial"/>
                <a:cs typeface="Arial" charset="0"/>
              </a:rPr>
              <a:t>I. Navina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i Eleazara označava kraj jedne ere. U nepoznatim vodama ovog novog doba, Izrael se može pouzdati u Božju nepokolebljivu vernost Njegovim obećanjima.</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08224316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ME" sz="2800" dirty="0">
                <a:solidFill>
                  <a:srgbClr val="FFFF99"/>
                </a:solidFill>
              </a:rPr>
              <a:t>Izaberite danas</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Izaberite danas</a:t>
            </a:r>
            <a:r>
              <a:rPr lang="hr-HR" sz="2800" dirty="0">
                <a:solidFill>
                  <a:srgbClr val="FFFF99"/>
                </a:solidFill>
              </a:rPr>
              <a:t>”, možemo da koristimo iduć</a:t>
            </a:r>
            <a:r>
              <a:rPr lang="sr-Latn-RS" sz="2800" dirty="0">
                <a:solidFill>
                  <a:srgbClr val="FFFF99"/>
                </a:solidFill>
              </a:rPr>
              <a:t>i sedmice</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634497"/>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dirty="0">
                <a:solidFill>
                  <a:srgbClr val="FFFFFF"/>
                </a:solidFill>
                <a:latin typeface="Arial"/>
                <a:cs typeface="Arial" charset="0"/>
              </a:rPr>
              <a:t>Isus Navin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24,1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Gde i koga je sve pozvao </a:t>
            </a:r>
            <a:r>
              <a:rPr lang="sr-Latn-RS" sz="1400" b="1" dirty="0">
                <a:solidFill>
                  <a:srgbClr val="FFFFFF"/>
                </a:solidFill>
                <a:latin typeface="Arial"/>
                <a:cs typeface="Arial" charset="0"/>
              </a:rPr>
              <a:t>Isus navin</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na sastanak?</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Isus Navin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24,2-13.</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Na šta je stavljen glavni naglasak u </a:t>
            </a:r>
            <a:r>
              <a:rPr lang="hr-HR" sz="1400" b="1" dirty="0">
                <a:solidFill>
                  <a:srgbClr val="FFFFFF"/>
                </a:solidFill>
                <a:latin typeface="Arial"/>
                <a:cs typeface="Arial" charset="0"/>
              </a:rPr>
              <a:t>B</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ožjoj poruci Izraelu?</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Isus Navin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24,14.15.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Koji poziv </a:t>
            </a:r>
            <a:r>
              <a:rPr lang="hr-HR" sz="1400" b="1" dirty="0">
                <a:solidFill>
                  <a:srgbClr val="FFFFFF"/>
                </a:solidFill>
                <a:latin typeface="Arial"/>
                <a:cs typeface="Arial" charset="0"/>
              </a:rPr>
              <a:t>Isus Navin</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upućuje Izraelcima? Šta znači služiti Gospodu ”savršeno i verno”?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Isus Navin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24,16-18.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Kakav je bio odgovor Izraelaca na poziv Isusa Navina?</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Isus Navin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24,19-21.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je po tvom mišljenju </a:t>
            </a:r>
            <a:r>
              <a:rPr lang="hr-HR" sz="1400" b="1" dirty="0">
                <a:solidFill>
                  <a:srgbClr val="FFFFFF"/>
                </a:solidFill>
                <a:latin typeface="Arial"/>
                <a:cs typeface="Arial" charset="0"/>
              </a:rPr>
              <a:t>Isus Navin</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reagovao onako kako je opisano?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Isus Navin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24,22-24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je </a:t>
            </a:r>
            <a:r>
              <a:rPr lang="hr-HR" sz="1400" b="1" dirty="0">
                <a:solidFill>
                  <a:srgbClr val="FFFFFF"/>
                </a:solidFill>
                <a:latin typeface="Arial"/>
                <a:cs typeface="Arial" charset="0"/>
              </a:rPr>
              <a:t>Isus Navin</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morao da ponovi Izraelcima da se oslobode svojih idola?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Isus Navin</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24,29-33</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U kojem smislu ove reči ne samo da se osvrću na prošlost već upućuju i na budućnost?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 Tim. 4,7.</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 je bio ključ uspjeha Iusa Navina? Koje odluke trebamo donijeti danas da bismo svoj životni put </a:t>
            </a:r>
            <a:endParaRPr lang="sr-Latn-RS" sz="1400" b="1" dirty="0">
              <a:solidFill>
                <a:srgbClr val="FFFFFF"/>
              </a:solidFill>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noProof="0" dirty="0">
                <a:ln>
                  <a:noFill/>
                </a:ln>
                <a:solidFill>
                  <a:srgbClr val="FFFFFF"/>
                </a:solidFill>
                <a:effectLst/>
                <a:uLnTx/>
                <a:uFillTx/>
                <a:latin typeface="Arial"/>
                <a:ea typeface="+mn-ea"/>
                <a:cs typeface="Arial" charset="0"/>
              </a:rPr>
              <a:t>                        s istom sigurnošću u spasenje?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hr-HR" sz="1200" i="1" dirty="0">
                <a:solidFill>
                  <a:srgbClr val="FFFFFF"/>
                </a:solidFill>
                <a:latin typeface="Arial"/>
                <a:cs typeface="Arial" charset="0"/>
              </a:rPr>
              <a:t>Isus Navin</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24,19</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U kojem je smislu Bog svet i ljubomoran?</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311469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2532">
                                            <p:txEl>
                                              <p:pRg st="9" end="9"/>
                                            </p:txEl>
                                          </p:spTgt>
                                        </p:tgtEl>
                                        <p:attrNameLst>
                                          <p:attrName>style.visibility</p:attrName>
                                        </p:attrNameLst>
                                      </p:cBhvr>
                                      <p:to>
                                        <p:strVal val="visible"/>
                                      </p:to>
                                    </p:set>
                                    <p:anim calcmode="lin" valueType="num">
                                      <p:cBhvr additive="base">
                                        <p:cTn id="6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2532">
                                            <p:txEl>
                                              <p:pRg st="10" end="10"/>
                                            </p:txEl>
                                          </p:spTgt>
                                        </p:tgtEl>
                                        <p:attrNameLst>
                                          <p:attrName>style.visibility</p:attrName>
                                        </p:attrNameLst>
                                      </p:cBhvr>
                                      <p:to>
                                        <p:strVal val="visible"/>
                                      </p:to>
                                    </p:set>
                                    <p:anim calcmode="lin" valueType="num">
                                      <p:cBhvr additive="base">
                                        <p:cTn id="71"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97408" y="3471226"/>
            <a:ext cx="3095967" cy="2725201"/>
            <a:chOff x="264" y="2249"/>
            <a:chExt cx="957" cy="1778"/>
          </a:xfrm>
        </p:grpSpPr>
        <p:sp>
          <p:nvSpPr>
            <p:cNvPr id="19484" name="Rectangle 5"/>
            <p:cNvSpPr>
              <a:spLocks noChangeArrowheads="1"/>
            </p:cNvSpPr>
            <p:nvPr/>
          </p:nvSpPr>
          <p:spPr bwMode="auto">
            <a:xfrm>
              <a:off x="277" y="2249"/>
              <a:ext cx="944"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Iako je Mojsije umro, njegov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uticaj</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se I dalje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osećao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dok je za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izralski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narod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itala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nova „zora”.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Mojsijev pomoćnik preuzeo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vođstvo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Izraela I uz Božju pomoć uveo je taj narod u Bogom obećanu zemlju. U vreme Isusa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izraelski narod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uvideo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drži do svojih obećanja. Glavno pitanje kojim knjiga počinje glasi:  Da li će  Izrael iskoristiti svoju novu priliku I slediti formulu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uspeha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796352" y="3976292"/>
            <a:ext cx="1810248" cy="2226209"/>
            <a:chOff x="2639" y="2358"/>
            <a:chExt cx="961" cy="174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11"/>
              <a:ext cx="841" cy="1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tri hiljade godina od kad je ova knjiga napisana, svet u ko- me danas živimo,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du-hovno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gledano, ne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ra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zlikuje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se mnogo od onog sveta. I mi sto-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jimo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na granici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nebe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skog</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Hanana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pa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osta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98402" y="3576639"/>
            <a:ext cx="2321400" cy="2616724"/>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Svojom ispruženom rukom Gospod je vodio narod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slobo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du</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Taj neočekivani niz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božan-skih</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bio je početak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njiho-vog</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obnovljenog putovanja sa Bogom iz Egipta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Hanan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Ti događaji iz prošlosti sada treba da budu opomena i izvor  nezaboravnih pouka za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nas.Tre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bamo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učiti iz njih, jer kolikogod okolnosti bile drugačije, duhov- na načela ostaju ista.</a:t>
              </a:r>
            </a:p>
          </p:txBody>
        </p:sp>
      </p:grpSp>
      <p:grpSp>
        <p:nvGrpSpPr>
          <p:cNvPr id="65" name="Group 13"/>
          <p:cNvGrpSpPr>
            <a:grpSpLocks/>
          </p:cNvGrpSpPr>
          <p:nvPr/>
        </p:nvGrpSpPr>
        <p:grpSpPr bwMode="auto">
          <a:xfrm>
            <a:off x="7619998" y="3581401"/>
            <a:ext cx="2903500" cy="2611962"/>
            <a:chOff x="3571" y="2256"/>
            <a:chExt cx="1757" cy="2453"/>
          </a:xfrm>
        </p:grpSpPr>
        <p:sp>
          <p:nvSpPr>
            <p:cNvPr id="19478" name="Rectangle 14"/>
            <p:cNvSpPr>
              <a:spLocks noChangeArrowheads="1"/>
            </p:cNvSpPr>
            <p:nvPr/>
          </p:nvSpPr>
          <p:spPr bwMode="auto">
            <a:xfrm>
              <a:off x="3579" y="2256"/>
              <a:ext cx="1749"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71" y="2663"/>
              <a:ext cx="1757" cy="204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Knjige I. Navi-  na izgledaće ovako: Knjiga je pode-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ljena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u tri različite tematske celine:  1. Prelazak reke Jordan; 2. Ratovi za zemlju; 3. Podela zemlje po pleme-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nime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ključne događaje određenog poglavlja. Isti božanski poziv se i nama danas upućuje: ”Samo budi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slobodan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hrabar!”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1,7).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Štoaje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633984" y="3505200"/>
            <a:ext cx="3332003"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40" y="182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93375" y="3505200"/>
            <a:ext cx="2326425" cy="533400"/>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036321" y="2050201"/>
            <a:ext cx="7459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ISUS NAVIN  2</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5:</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285874" y="2809875"/>
            <a:ext cx="6865068" cy="1198455"/>
          </a:xfrm>
        </p:spPr>
        <p:txBody>
          <a:bodyPr/>
          <a:lstStyle/>
          <a:p>
            <a:pPr marL="0" indent="0">
              <a:buNone/>
            </a:pPr>
            <a:r>
              <a:rPr lang="en-US" dirty="0"/>
              <a:t>“Ako</a:t>
            </a:r>
            <a:r>
              <a:rPr lang="hr-HR" dirty="0"/>
              <a:t> </a:t>
            </a:r>
            <a:r>
              <a:rPr lang="en-US" dirty="0"/>
              <a:t>li</a:t>
            </a:r>
            <a:r>
              <a:rPr lang="hr-HR" dirty="0"/>
              <a:t> </a:t>
            </a:r>
            <a:r>
              <a:rPr lang="en-US" dirty="0" err="1"/>
              <a:t>vam</a:t>
            </a:r>
            <a:r>
              <a:rPr lang="hr-HR" dirty="0"/>
              <a:t> </a:t>
            </a:r>
            <a:r>
              <a:rPr lang="en-US" dirty="0" err="1"/>
              <a:t>nije</a:t>
            </a:r>
            <a:r>
              <a:rPr lang="hr-HR" dirty="0"/>
              <a:t> </a:t>
            </a:r>
            <a:r>
              <a:rPr lang="en-US" dirty="0" err="1"/>
              <a:t>drago</a:t>
            </a:r>
            <a:r>
              <a:rPr lang="hr-HR" dirty="0"/>
              <a:t> </a:t>
            </a:r>
            <a:r>
              <a:rPr lang="sr-Latn-ME" dirty="0"/>
              <a:t>s</a:t>
            </a:r>
            <a:r>
              <a:rPr lang="en-US" dirty="0" err="1"/>
              <a:t>lu</a:t>
            </a:r>
            <a:r>
              <a:rPr lang="sr-Latn-ME" dirty="0"/>
              <a:t>ž</a:t>
            </a:r>
            <a:r>
              <a:rPr lang="en-US" dirty="0" err="1"/>
              <a:t>iti</a:t>
            </a:r>
            <a:r>
              <a:rPr lang="hr-HR" dirty="0"/>
              <a:t> Gospodu, izaberite sebi danas kome ćete služiti... a ja i dom moj služićemo Gospodu.</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4" name="Picture 3">
            <a:extLst>
              <a:ext uri="{FF2B5EF4-FFF2-40B4-BE49-F238E27FC236}">
                <a16:creationId xmlns:a16="http://schemas.microsoft.com/office/drawing/2014/main" id="{975933D3-2E46-44D9-897D-4333543F220C}"/>
              </a:ext>
            </a:extLst>
          </p:cNvPr>
          <p:cNvPicPr>
            <a:picLocks noChangeAspect="1"/>
          </p:cNvPicPr>
          <p:nvPr/>
        </p:nvPicPr>
        <p:blipFill>
          <a:blip r:embed="rId3"/>
          <a:stretch>
            <a:fillRect/>
          </a:stretch>
        </p:blipFill>
        <p:spPr>
          <a:xfrm>
            <a:off x="6882582" y="129695"/>
            <a:ext cx="5417574" cy="6728305"/>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304800" y="3939020"/>
            <a:ext cx="12496800" cy="2677656"/>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Knjiga o </a:t>
            </a:r>
            <a:r>
              <a:rPr lang="hr-HR" sz="2400" b="1" dirty="0">
                <a:solidFill>
                  <a:srgbClr val="FFFFFF"/>
                </a:solidFill>
                <a:latin typeface="Arial"/>
                <a:cs typeface="Arial" charset="0"/>
              </a:rPr>
              <a:t>Isusu Navinu</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završava govorom u kojem </a:t>
            </a:r>
            <a:r>
              <a:rPr lang="hr-HR" sz="2400" b="1" dirty="0">
                <a:solidFill>
                  <a:srgbClr val="FFFFFF"/>
                </a:solidFill>
                <a:latin typeface="Arial"/>
                <a:cs typeface="Arial" charset="0"/>
              </a:rPr>
              <a:t>on</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poziva narod da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zauzme stav. Nakon dugog i intenzivnog života, </a:t>
            </a:r>
            <a:r>
              <a:rPr lang="hr-HR" sz="2400" b="1" dirty="0">
                <a:solidFill>
                  <a:srgbClr val="FFFFFF"/>
                </a:solidFill>
                <a:latin typeface="Arial"/>
                <a:cs typeface="Arial" charset="0"/>
              </a:rPr>
              <a:t>Isus Navin</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završava svoje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poslanje. U prvom delu obraćanja </a:t>
            </a:r>
            <a:r>
              <a:rPr lang="hr-HR" sz="2400" b="1" dirty="0">
                <a:solidFill>
                  <a:srgbClr val="FFFFFF"/>
                </a:solidFill>
                <a:latin typeface="Arial"/>
                <a:cs typeface="Arial" charset="0"/>
              </a:rPr>
              <a:t>Isus Navin</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se služi Jahvinim rečima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kada govori o tome šta je Bog učinio za Izrael još</a:t>
            </a:r>
            <a:r>
              <a:rPr kumimoji="0" lang="el-G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od poziva Avrama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t>
            </a:r>
            <a:r>
              <a:rPr lang="hr-HR" sz="2400" b="1" dirty="0">
                <a:solidFill>
                  <a:srgbClr val="FFFFFF"/>
                </a:solidFill>
                <a:latin typeface="Arial"/>
                <a:cs typeface="Arial" charset="0"/>
              </a:rPr>
              <a:t>Isus Navin</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24,1-13). Koristeći devetnaest glagola u prvom licu, Bog pojačava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pasivnu ulogu Izraela u ovom pothvatu, za razliku od učestale upotrebe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drugog lica “ti/vaš</a:t>
            </a:r>
            <a:r>
              <a:rPr kumimoji="0" lang="el-G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da opiše Izrael.</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157657" y="3315596"/>
            <a:ext cx="6105382" cy="353943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 ako vam ne odgovara da služite Gospodu, </a:t>
            </a:r>
            <a:r>
              <a:rPr lang="sr-Latn-RS" sz="3200" b="1" dirty="0">
                <a:ln w="12700" cmpd="sng">
                  <a:noFill/>
                  <a:prstDash val="solid"/>
                </a:ln>
                <a:solidFill>
                  <a:srgbClr val="E97132">
                    <a:lumMod val="75000"/>
                  </a:srgbClr>
                </a:solidFill>
                <a:latin typeface="Comic Sans MS" panose="030F0702030302020204" pitchFamily="66" charset="0"/>
              </a:rPr>
              <a:t>izaberite</a:t>
            </a:r>
            <a:r>
              <a:rPr kumimoji="0" lang="sr-Latn-RS" sz="32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danas kome ćete služiti: bogovima kojima su služili vaši preci s one strane Eufrata… A ja i dom moj služićemo Gospodu.</a:t>
            </a:r>
            <a:r>
              <a:rPr kumimoji="0" lang="sr-Latn-R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a:t>
            </a:r>
            <a:r>
              <a:rPr lang="sr-Latn-RS" sz="2000" b="1" dirty="0">
                <a:ln w="12700" cmpd="sng">
                  <a:noFill/>
                  <a:prstDash val="solid"/>
                </a:ln>
                <a:solidFill>
                  <a:srgbClr val="E97132">
                    <a:lumMod val="75000"/>
                  </a:srgbClr>
                </a:solidFill>
                <a:latin typeface="Comic Sans MS" panose="030F0702030302020204" pitchFamily="66" charset="0"/>
              </a:rPr>
              <a:t>I. Navin</a:t>
            </a:r>
            <a:r>
              <a:rPr kumimoji="0" lang="sr-Latn-RS" sz="20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ea typeface="+mn-ea"/>
                <a:cs typeface="+mn-cs"/>
              </a:rPr>
              <a:t> 24,15)</a:t>
            </a:r>
          </a:p>
        </p:txBody>
      </p:sp>
    </p:spTree>
    <p:extLst>
      <p:ext uri="{BB962C8B-B14F-4D97-AF65-F5344CB8AC3E}">
        <p14:creationId xmlns:p14="http://schemas.microsoft.com/office/powerpoint/2010/main" val="39721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1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1589225132"/>
              </p:ext>
            </p:extLst>
          </p:nvPr>
        </p:nvGraphicFramePr>
        <p:xfrm>
          <a:off x="4795735" y="3852153"/>
          <a:ext cx="6703839"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50" cy="1446550"/>
          </a:xfrm>
          <a:prstGeom prst="rect">
            <a:avLst/>
          </a:prstGeom>
          <a:noFill/>
        </p:spPr>
        <p:txBody>
          <a:bodyPr wrap="square" rtlCol="0">
            <a:spAutoFit/>
          </a:bodyPr>
          <a:lstStyle/>
          <a:p>
            <a:pPr>
              <a:spcBef>
                <a:spcPts val="600"/>
              </a:spcBef>
            </a:pPr>
            <a:r>
              <a:rPr lang="sr-Latn-RS" sz="2200" b="1" noProof="0" dirty="0" err="1">
                <a:solidFill>
                  <a:schemeClr val="bg1"/>
                </a:solidFill>
                <a:effectLst>
                  <a:glow rad="127000">
                    <a:srgbClr val="95332E"/>
                  </a:glow>
                  <a:outerShdw blurRad="38100" dist="38100" dir="2700000" algn="tl">
                    <a:srgbClr val="000000">
                      <a:alpha val="43137"/>
                    </a:srgbClr>
                  </a:outerShdw>
                </a:effectLst>
              </a:rPr>
              <a:t>Jošua</a:t>
            </a:r>
            <a:r>
              <a:rPr lang="sr-Latn-RS" sz="2200" b="1" noProof="0" dirty="0">
                <a:solidFill>
                  <a:schemeClr val="bg1"/>
                </a:solidFill>
                <a:effectLst>
                  <a:glow rad="127000">
                    <a:srgbClr val="95332E"/>
                  </a:glow>
                  <a:outerShdw blurRad="38100" dist="38100" dir="2700000" algn="tl">
                    <a:srgbClr val="000000">
                      <a:alpha val="43137"/>
                    </a:srgbClr>
                  </a:outerShdw>
                </a:effectLst>
              </a:rPr>
              <a:t> je osećao da mu se bliži kraj. Borio se u dobroj borbi. Završio je trku. Sačuvao je veru. Mogao je s pouzdanjem čekati, poput Pavla, svoju krunu pravednosti (2. Tim.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533" b="16478"/>
          <a:stretch>
            <a:fillRect/>
          </a:stretch>
        </p:blipFill>
        <p:spPr>
          <a:xfrm>
            <a:off x="338916" y="3540158"/>
            <a:ext cx="403643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a:extLst>
              <a:ext uri="{28A0092B-C50C-407E-A947-70E740481C1C}">
                <a14:useLocalDpi xmlns:a14="http://schemas.microsoft.com/office/drawing/2010/main"/>
              </a:ext>
            </a:extLst>
          </a:blip>
          <a:srcRect l="180" r="31715" b="5703"/>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9" y="2426090"/>
            <a:ext cx="6915149" cy="1107996"/>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95332E"/>
                  </a:glow>
                  <a:outerShdw blurRad="38100" dist="38100" dir="2700000" algn="tl">
                    <a:srgbClr val="000000">
                      <a:alpha val="43137"/>
                    </a:srgbClr>
                  </a:outerShdw>
                </a:effectLst>
              </a:rPr>
              <a:t>Zbog toga je okupio narod u Sihemu kako bi obnovio </a:t>
            </a:r>
            <a:r>
              <a:rPr lang="sr-Latn-RS" sz="2200" b="1" dirty="0">
                <a:solidFill>
                  <a:schemeClr val="bg1"/>
                </a:solidFill>
                <a:effectLst>
                  <a:glow rad="127000">
                    <a:srgbClr val="95332E"/>
                  </a:glow>
                  <a:outerShdw blurRad="38100" dist="38100" dir="2700000" algn="tl">
                    <a:srgbClr val="000000">
                      <a:alpha val="43137"/>
                    </a:srgbClr>
                  </a:outerShdw>
                </a:effectLst>
              </a:rPr>
              <a:t>zavet</a:t>
            </a:r>
            <a:r>
              <a:rPr lang="sr-Latn-RS" sz="2200" b="1" noProof="0" dirty="0">
                <a:solidFill>
                  <a:schemeClr val="bg1"/>
                </a:solidFill>
                <a:effectLst>
                  <a:glow rad="127000">
                    <a:srgbClr val="95332E"/>
                  </a:glow>
                  <a:outerShdw blurRad="38100" dist="38100" dir="2700000" algn="tl">
                    <a:srgbClr val="000000">
                      <a:alpha val="43137"/>
                    </a:srgbClr>
                  </a:outerShdw>
                </a:effectLst>
              </a:rPr>
              <a:t> vernosti i potaknuo ih da odaberu život služenja Bogu.</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602788"/>
            <a:ext cx="6915149" cy="769441"/>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95332E"/>
                  </a:glow>
                  <a:outerShdw blurRad="38100" dist="38100" dir="2700000" algn="tl">
                    <a:srgbClr val="000000">
                      <a:alpha val="43137"/>
                    </a:srgbClr>
                  </a:outerShdw>
                </a:effectLst>
              </a:rPr>
              <a:t>Ali, poput </a:t>
            </a:r>
            <a:r>
              <a:rPr lang="sr-Latn-RS" sz="2200" b="1" noProof="0" dirty="0" err="1">
                <a:solidFill>
                  <a:schemeClr val="bg1"/>
                </a:solidFill>
                <a:effectLst>
                  <a:glow rad="127000">
                    <a:srgbClr val="95332E"/>
                  </a:glow>
                  <a:outerShdw blurRad="38100" dist="38100" dir="2700000" algn="tl">
                    <a:srgbClr val="000000">
                      <a:alpha val="43137"/>
                    </a:srgbClr>
                  </a:outerShdw>
                </a:effectLst>
              </a:rPr>
              <a:t>Haleva</a:t>
            </a:r>
            <a:r>
              <a:rPr lang="sr-Latn-RS" sz="2200" b="1" noProof="0" dirty="0">
                <a:solidFill>
                  <a:schemeClr val="bg1"/>
                </a:solidFill>
                <a:effectLst>
                  <a:glow rad="127000">
                    <a:srgbClr val="95332E"/>
                  </a:glow>
                  <a:outerShdw blurRad="38100" dist="38100" dir="2700000" algn="tl">
                    <a:srgbClr val="000000">
                      <a:alpha val="43137"/>
                    </a:srgbClr>
                  </a:outerShdw>
                </a:effectLst>
              </a:rPr>
              <a:t>, ipak se morao pobrinuti da drugi preuzmu baklju i povedu Božji narod pravim putem.</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8000"/>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sr-Latn-RS" sz="4400" b="1" noProof="0" dirty="0">
                <a:ln/>
                <a:solidFill>
                  <a:schemeClr val="accent1">
                    <a:lumMod val="50000"/>
                  </a:schemeClr>
                </a:solidFill>
              </a:rPr>
              <a:t>PRIČA KOJU JE BOG NAPISAO</a:t>
            </a:r>
          </a:p>
        </p:txBody>
      </p:sp>
      <p:sp>
        <p:nvSpPr>
          <p:cNvPr id="5" name="CuadroTexto 4">
            <a:extLst>
              <a:ext uri="{FF2B5EF4-FFF2-40B4-BE49-F238E27FC236}">
                <a16:creationId xmlns:a16="http://schemas.microsoft.com/office/drawing/2014/main" id="{4E69549F-F539-BC14-D64F-4AD14B99F660}"/>
              </a:ext>
            </a:extLst>
          </p:cNvPr>
          <p:cNvSpPr txBox="1"/>
          <p:nvPr/>
        </p:nvSpPr>
        <p:spPr>
          <a:xfrm>
            <a:off x="0" y="646464"/>
            <a:ext cx="9679021" cy="707886"/>
          </a:xfrm>
          <a:prstGeom prst="rect">
            <a:avLst/>
          </a:prstGeom>
          <a:noFill/>
        </p:spPr>
        <p:txBody>
          <a:bodyPr wrap="square">
            <a:spAutoFit/>
          </a:bodyPr>
          <a:lstStyle/>
          <a:p>
            <a:pPr algn="ctr"/>
            <a:r>
              <a:rPr lang="sr-Latn-RS" sz="2000" b="1" noProof="0" dirty="0">
                <a:solidFill>
                  <a:schemeClr val="accent4">
                    <a:lumMod val="50000"/>
                  </a:schemeClr>
                </a:solidFill>
                <a:latin typeface="Comic Sans MS" panose="030F0702030302020204" pitchFamily="66" charset="0"/>
              </a:rPr>
              <a:t>„</a:t>
            </a:r>
            <a:r>
              <a:rPr lang="sr-Latn-RS" sz="2000" b="1" dirty="0">
                <a:solidFill>
                  <a:schemeClr val="accent4">
                    <a:lumMod val="50000"/>
                  </a:schemeClr>
                </a:solidFill>
                <a:latin typeface="Comic Sans MS" panose="030F0702030302020204" pitchFamily="66" charset="0"/>
              </a:rPr>
              <a:t>I dadoh</a:t>
            </a:r>
            <a:r>
              <a:rPr lang="sr-Latn-RS" sz="2000" b="1" noProof="0" dirty="0">
                <a:solidFill>
                  <a:schemeClr val="accent4">
                    <a:lumMod val="50000"/>
                  </a:schemeClr>
                </a:solidFill>
                <a:latin typeface="Comic Sans MS" panose="030F0702030302020204" pitchFamily="66" charset="0"/>
              </a:rPr>
              <a:t> vam zemlju, koju </a:t>
            </a:r>
            <a:r>
              <a:rPr lang="sr-Latn-RS" sz="2000" b="1" dirty="0">
                <a:solidFill>
                  <a:schemeClr val="accent4">
                    <a:lumMod val="50000"/>
                  </a:schemeClr>
                </a:solidFill>
                <a:latin typeface="Comic Sans MS" panose="030F0702030302020204" pitchFamily="66" charset="0"/>
              </a:rPr>
              <a:t>n</a:t>
            </a:r>
            <a:r>
              <a:rPr lang="sr-Latn-RS" sz="2000" b="1" noProof="0" dirty="0">
                <a:solidFill>
                  <a:schemeClr val="accent4">
                    <a:lumMod val="50000"/>
                  </a:schemeClr>
                </a:solidFill>
                <a:latin typeface="Comic Sans MS" panose="030F0702030302020204" pitchFamily="66" charset="0"/>
              </a:rPr>
              <a:t>e </a:t>
            </a:r>
            <a:r>
              <a:rPr lang="sr-Latn-RS" sz="2000" b="1" dirty="0">
                <a:solidFill>
                  <a:schemeClr val="accent4">
                    <a:lumMod val="50000"/>
                  </a:schemeClr>
                </a:solidFill>
                <a:latin typeface="Comic Sans MS" panose="030F0702030302020204" pitchFamily="66" charset="0"/>
              </a:rPr>
              <a:t>rad</a:t>
            </a:r>
            <a:r>
              <a:rPr lang="sr-Latn-RS" sz="2000" b="1" noProof="0" dirty="0">
                <a:solidFill>
                  <a:schemeClr val="accent4">
                    <a:lumMod val="50000"/>
                  </a:schemeClr>
                </a:solidFill>
                <a:latin typeface="Comic Sans MS" panose="030F0702030302020204" pitchFamily="66" charset="0"/>
              </a:rPr>
              <a:t>iste, i gradove, kojih ne gradiste i u </a:t>
            </a:r>
            <a:r>
              <a:rPr lang="sr-Latn-RS" sz="2000" b="1" dirty="0">
                <a:solidFill>
                  <a:schemeClr val="accent4">
                    <a:lumMod val="50000"/>
                  </a:schemeClr>
                </a:solidFill>
                <a:latin typeface="Comic Sans MS" panose="030F0702030302020204" pitchFamily="66" charset="0"/>
              </a:rPr>
              <a:t>n</a:t>
            </a:r>
            <a:r>
              <a:rPr lang="sr-Latn-RS" sz="2000" b="1" noProof="0" dirty="0">
                <a:solidFill>
                  <a:schemeClr val="accent4">
                    <a:lumMod val="50000"/>
                  </a:schemeClr>
                </a:solidFill>
                <a:latin typeface="Comic Sans MS" panose="030F0702030302020204" pitchFamily="66" charset="0"/>
              </a:rPr>
              <a:t>jima živite, iz vinograda i maslinika, kojih niste sadili, </a:t>
            </a:r>
            <a:r>
              <a:rPr lang="sr-Latn-RS" sz="2000" b="1" dirty="0">
                <a:solidFill>
                  <a:schemeClr val="accent4">
                    <a:lumMod val="50000"/>
                  </a:schemeClr>
                </a:solidFill>
                <a:latin typeface="Comic Sans MS" panose="030F0702030302020204" pitchFamily="66" charset="0"/>
              </a:rPr>
              <a:t>jedete</a:t>
            </a:r>
            <a:r>
              <a:rPr lang="sr-Latn-RS" sz="2000" b="1" noProof="0" dirty="0">
                <a:solidFill>
                  <a:schemeClr val="accent4">
                    <a:lumMod val="50000"/>
                  </a:schemeClr>
                </a:solidFill>
                <a:latin typeface="Comic Sans MS" panose="030F0702030302020204" pitchFamily="66" charset="0"/>
              </a:rPr>
              <a:t>.“ </a:t>
            </a:r>
            <a:r>
              <a:rPr lang="sr-Latn-RS" sz="1600" b="1" noProof="0" dirty="0">
                <a:solidFill>
                  <a:schemeClr val="accent4">
                    <a:lumMod val="50000"/>
                  </a:schemeClr>
                </a:solidFill>
                <a:latin typeface="Comic Sans MS" panose="030F0702030302020204" pitchFamily="66" charset="0"/>
              </a:rPr>
              <a:t>(</a:t>
            </a:r>
            <a:r>
              <a:rPr lang="sr-Latn-RS" sz="1600" b="1" dirty="0">
                <a:solidFill>
                  <a:schemeClr val="accent4">
                    <a:lumMod val="50000"/>
                  </a:schemeClr>
                </a:solidFill>
                <a:latin typeface="Comic Sans MS" panose="030F0702030302020204" pitchFamily="66" charset="0"/>
              </a:rPr>
              <a:t>Isus Navin</a:t>
            </a:r>
            <a:r>
              <a:rPr lang="sr-Latn-RS" sz="1600" b="1" noProof="0" dirty="0">
                <a:solidFill>
                  <a:schemeClr val="accent4">
                    <a:lumMod val="50000"/>
                  </a:schemeClr>
                </a:solidFill>
                <a:latin typeface="Comic Sans MS" panose="030F0702030302020204" pitchFamily="66" charset="0"/>
              </a:rPr>
              <a:t> 24,13)</a:t>
            </a:r>
          </a:p>
        </p:txBody>
      </p:sp>
      <p:sp>
        <p:nvSpPr>
          <p:cNvPr id="6" name="CuadroTexto 5">
            <a:extLst>
              <a:ext uri="{FF2B5EF4-FFF2-40B4-BE49-F238E27FC236}">
                <a16:creationId xmlns:a16="http://schemas.microsoft.com/office/drawing/2014/main" id="{183CF3B3-EB09-F2FA-778F-B0B067FE70A2}"/>
              </a:ext>
            </a:extLst>
          </p:cNvPr>
          <p:cNvSpPr txBox="1"/>
          <p:nvPr/>
        </p:nvSpPr>
        <p:spPr>
          <a:xfrm>
            <a:off x="0" y="1487321"/>
            <a:ext cx="12192000" cy="430887"/>
          </a:xfrm>
          <a:prstGeom prst="rect">
            <a:avLst/>
          </a:prstGeom>
          <a:noFill/>
        </p:spPr>
        <p:txBody>
          <a:bodyPr wrap="square" rtlCol="0">
            <a:spAutoFit/>
          </a:bodyPr>
          <a:lstStyle/>
          <a:p>
            <a:pPr>
              <a:spcBef>
                <a:spcPts val="600"/>
              </a:spcBef>
            </a:pPr>
            <a:r>
              <a:rPr lang="sr-Latn-RS" sz="2200" b="1" noProof="0" dirty="0"/>
              <a:t>Mesto koje je </a:t>
            </a:r>
            <a:r>
              <a:rPr lang="sr-Latn-RS" sz="2200" b="1" dirty="0"/>
              <a:t>Isus Navin</a:t>
            </a:r>
            <a:r>
              <a:rPr lang="sr-Latn-RS" sz="2200" b="1" noProof="0" dirty="0"/>
              <a:t> odabrao za svoj poslednji govor bilo je istorijski: Sihem (</a:t>
            </a:r>
            <a:r>
              <a:rPr lang="sr-Latn-RS" sz="2200" b="1" dirty="0"/>
              <a:t>I. Navin</a:t>
            </a:r>
            <a:r>
              <a:rPr lang="sr-Latn-RS" sz="2200" b="1" noProof="0" dirty="0"/>
              <a:t>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3930060546"/>
              </p:ext>
            </p:extLst>
          </p:nvPr>
        </p:nvGraphicFramePr>
        <p:xfrm>
          <a:off x="1984653" y="1888495"/>
          <a:ext cx="8717166" cy="1493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1984652" y="3394971"/>
            <a:ext cx="8717167" cy="2074863"/>
          </a:xfrm>
          <a:prstGeom prst="rect">
            <a:avLst/>
          </a:prstGeom>
          <a:noFill/>
        </p:spPr>
        <p:txBody>
          <a:bodyPr wrap="square" rtlCol="0">
            <a:spAutoFit/>
          </a:bodyPr>
          <a:lstStyle/>
          <a:p>
            <a:pPr>
              <a:lnSpc>
                <a:spcPts val="2200"/>
              </a:lnSpc>
              <a:spcBef>
                <a:spcPts val="600"/>
              </a:spcBef>
            </a:pPr>
            <a:r>
              <a:rPr lang="sr-Latn-RS" sz="2200" b="1" dirty="0"/>
              <a:t>Isus Navin</a:t>
            </a:r>
            <a:r>
              <a:rPr lang="sr-Latn-RS" sz="2200" b="1" noProof="0" dirty="0"/>
              <a:t> je započeo govoreći im o „drugim bogovima“ kojima se Tara, njihov predak, klanjao (</a:t>
            </a:r>
            <a:r>
              <a:rPr lang="sr-Latn-RS" sz="2200" b="1" dirty="0"/>
              <a:t>I. Navin</a:t>
            </a:r>
            <a:r>
              <a:rPr lang="sr-Latn-RS" sz="2200" b="1" noProof="0" dirty="0"/>
              <a:t> 24,2). Odatle ih je u prvom licu podsetio na sve što je Bog učinio: Ja sam uzeo, Ja sam proveo, Ja sam umnožio, Ja sam poslao, Ja sam udario, Ja sam izveo, Ja sam vas doveo, Ja sam ih izbavio, Ja sam ih uništio, Nisam slušao Valama. Ja sam vas izbavio, Ja sam ih predao, Ja sam poslao stršljene, Ja sam vam dao zemlju (</a:t>
            </a:r>
            <a:r>
              <a:rPr lang="sr-Latn-RS" sz="2200" b="1" dirty="0"/>
              <a:t>Isus Navin</a:t>
            </a:r>
            <a:r>
              <a:rPr lang="sr-Latn-RS" sz="2200" b="1" noProof="0" dirty="0"/>
              <a:t>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1926" y="1915657"/>
            <a:ext cx="1771806"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3929" b="26821"/>
          <a:stretch>
            <a:fillRect/>
          </a:stretch>
        </p:blipFill>
        <p:spPr>
          <a:xfrm>
            <a:off x="161924" y="3170262"/>
            <a:ext cx="1771806"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3" cstate="email">
            <a:extLst>
              <a:ext uri="{28A0092B-C50C-407E-A947-70E740481C1C}">
                <a14:useLocalDpi xmlns:a14="http://schemas.microsoft.com/office/drawing/2010/main"/>
              </a:ext>
            </a:extLst>
          </a:blip>
          <a:srcRect t="6791" b="5535"/>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6275" r="6275"/>
          <a:stretch>
            <a:fillRect/>
          </a:stretch>
        </p:blipFill>
        <p:spPr>
          <a:xfrm>
            <a:off x="161924" y="4964156"/>
            <a:ext cx="1771806"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21566" b="15591"/>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1986728" y="5393164"/>
            <a:ext cx="8660017" cy="1510606"/>
          </a:xfrm>
          <a:prstGeom prst="rect">
            <a:avLst/>
          </a:prstGeom>
          <a:noFill/>
        </p:spPr>
        <p:txBody>
          <a:bodyPr wrap="square">
            <a:spAutoFit/>
          </a:bodyPr>
          <a:lstStyle/>
          <a:p>
            <a:pPr>
              <a:lnSpc>
                <a:spcPts val="2200"/>
              </a:lnSpc>
              <a:spcBef>
                <a:spcPts val="600"/>
              </a:spcBef>
            </a:pPr>
            <a:r>
              <a:rPr lang="sr-Latn-RS" sz="2200" b="1" noProof="0" dirty="0"/>
              <a:t>U ovom izveštaju, generacije prolaze jedna za drugom bez razlike. Sve su uključene. Oni koji su slušali </a:t>
            </a:r>
            <a:r>
              <a:rPr lang="sr-Latn-RS" sz="2200" b="1" dirty="0"/>
              <a:t>Isusa Navina</a:t>
            </a:r>
            <a:r>
              <a:rPr lang="sr-Latn-RS" sz="2200" b="1" noProof="0" dirty="0"/>
              <a:t> došli su „s one strane reke“, sišli su u Egipat, </a:t>
            </a:r>
            <a:r>
              <a:rPr lang="sr-Latn-RS" sz="2200" b="1" dirty="0"/>
              <a:t>iza</a:t>
            </a:r>
            <a:r>
              <a:rPr lang="sr-Latn-RS" sz="2200" b="1" noProof="0" dirty="0"/>
              <a:t>šli ​​su silno, prešli su more, osvojili su Transjordaniju, zaposeli su Hanan. Ono što je Bog učinio s njihovim precima, On čini i s njima, a učiniće to i sa nama danas.</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7000" t="-43000" r="-217000" b="-2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POZIV NA </a:t>
            </a:r>
            <a:r>
              <a:rPr lang="sr-Latn-R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POŠTENJE</a:t>
            </a:r>
            <a:endPar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1015663"/>
          </a:xfrm>
          <a:prstGeom prst="rect">
            <a:avLst/>
          </a:prstGeom>
          <a:noFill/>
        </p:spPr>
        <p:txBody>
          <a:bodyPr wrap="square">
            <a:spAutoFit/>
          </a:bodyPr>
          <a:lstStyle/>
          <a:p>
            <a:pPr algn="ct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„Ako li vam nije </a:t>
            </a:r>
            <a:r>
              <a:rPr lang="sr-Latn-RS" sz="2000" b="1" dirty="0">
                <a:solidFill>
                  <a:srgbClr val="FDD7D1"/>
                </a:solidFill>
                <a:effectLst>
                  <a:outerShdw blurRad="38100" dist="38100" dir="2700000" algn="tl">
                    <a:srgbClr val="000000">
                      <a:alpha val="43137"/>
                    </a:srgbClr>
                  </a:outerShdw>
                </a:effectLst>
                <a:latin typeface="Comic Sans MS" panose="030F0702030302020204" pitchFamily="66" charset="0"/>
              </a:rPr>
              <a:t>drago</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služiti Gospodu, </a:t>
            </a:r>
            <a:r>
              <a:rPr lang="sr-Latn-RS" sz="2000" b="1" dirty="0">
                <a:solidFill>
                  <a:srgbClr val="FDD7D1"/>
                </a:solidFill>
                <a:effectLst>
                  <a:outerShdw blurRad="38100" dist="38100" dir="2700000" algn="tl">
                    <a:srgbClr val="000000">
                      <a:alpha val="43137"/>
                    </a:srgbClr>
                  </a:outerShdw>
                </a:effectLst>
                <a:latin typeface="Comic Sans MS" panose="030F0702030302020204" pitchFamily="66" charset="0"/>
              </a:rPr>
              <a:t>izaberi</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te sebi danas kome ćete služiti</a:t>
            </a:r>
            <a:r>
              <a:rPr lang="sr-Latn-RS" sz="2000" b="1" dirty="0">
                <a:solidFill>
                  <a:srgbClr val="FDD7D1"/>
                </a:solidFill>
                <a:effectLst>
                  <a:outerShdw blurRad="38100" dist="38100" dir="2700000" algn="tl">
                    <a:srgbClr val="000000">
                      <a:alpha val="43137"/>
                    </a:srgbClr>
                  </a:outerShdw>
                </a:effectLst>
                <a:latin typeface="Comic Sans MS" panose="030F0702030302020204" pitchFamily="66" charset="0"/>
              </a:rPr>
              <a:t>. ili</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bogovima kojima su služili oci vaši s onu stranu reke, ili bogovima Amoreja, u kojih zemlji </a:t>
            </a:r>
            <a:r>
              <a:rPr lang="sr-Latn-RS" sz="2000" b="1" dirty="0">
                <a:solidFill>
                  <a:srgbClr val="FDD7D1"/>
                </a:solidFill>
                <a:effectLst>
                  <a:outerShdw blurRad="38100" dist="38100" dir="2700000" algn="tl">
                    <a:srgbClr val="000000">
                      <a:alpha val="43137"/>
                    </a:srgbClr>
                  </a:outerShdw>
                </a:effectLst>
                <a:latin typeface="Comic Sans MS" panose="030F0702030302020204" pitchFamily="66" charset="0"/>
              </a:rPr>
              <a:t>živite,</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sr-Latn-RS" sz="2000" b="1" dirty="0">
                <a:solidFill>
                  <a:srgbClr val="FDD7D1"/>
                </a:solidFill>
                <a:effectLst>
                  <a:outerShdw blurRad="38100" dist="38100" dir="2700000" algn="tl">
                    <a:srgbClr val="000000">
                      <a:alpha val="43137"/>
                    </a:srgbClr>
                  </a:outerShdw>
                </a:effectLst>
                <a:latin typeface="Comic Sans MS" panose="030F0702030302020204" pitchFamily="66" charset="0"/>
              </a:rPr>
              <a:t>a</a:t>
            </a:r>
            <a:r>
              <a:rPr lang="sr-Latn-RS" sz="2000" b="1" noProof="0" dirty="0">
                <a:solidFill>
                  <a:srgbClr val="FDD7D1"/>
                </a:solidFill>
                <a:effectLst>
                  <a:outerShdw blurRad="38100" dist="38100" dir="2700000" algn="tl">
                    <a:srgbClr val="000000">
                      <a:alpha val="43137"/>
                    </a:srgbClr>
                  </a:outerShdw>
                </a:effectLst>
                <a:latin typeface="Comic Sans MS" panose="030F0702030302020204" pitchFamily="66" charset="0"/>
              </a:rPr>
              <a:t> ja i dom moj služićemo Gospodu.“ </a:t>
            </a:r>
            <a:r>
              <a:rPr lang="sr-Latn-RS" sz="1600" b="1" noProof="0"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sr-Latn-RS" sz="1600" b="1" dirty="0">
                <a:solidFill>
                  <a:srgbClr val="FDD7D1"/>
                </a:solidFill>
                <a:effectLst>
                  <a:outerShdw blurRad="38100" dist="38100" dir="2700000" algn="tl">
                    <a:srgbClr val="000000">
                      <a:alpha val="43137"/>
                    </a:srgbClr>
                  </a:outerShdw>
                </a:effectLst>
                <a:latin typeface="Comic Sans MS" panose="030F0702030302020204" pitchFamily="66" charset="0"/>
              </a:rPr>
              <a:t>Isus Navin</a:t>
            </a:r>
            <a:r>
              <a:rPr lang="sr-Latn-RS" sz="1600" b="1" noProof="0" dirty="0">
                <a:solidFill>
                  <a:srgbClr val="FDD7D1"/>
                </a:solidFill>
                <a:effectLst>
                  <a:outerShdw blurRad="38100" dist="38100" dir="2700000" algn="tl">
                    <a:srgbClr val="000000">
                      <a:alpha val="43137"/>
                    </a:srgbClr>
                  </a:outerShdw>
                </a:effectLst>
                <a:latin typeface="Comic Sans MS" panose="030F0702030302020204" pitchFamily="66" charset="0"/>
              </a:rPr>
              <a:t>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054484" y="1746281"/>
            <a:ext cx="9137515" cy="1446550"/>
          </a:xfrm>
          <a:prstGeom prst="rect">
            <a:avLst/>
          </a:prstGeom>
          <a:noFill/>
        </p:spPr>
        <p:txBody>
          <a:bodyPr wrap="square" rtlCol="0">
            <a:spAutoFit/>
          </a:bodyPr>
          <a:lstStyle/>
          <a:p>
            <a:pPr>
              <a:spcBef>
                <a:spcPts val="600"/>
              </a:spcBef>
            </a:pPr>
            <a:r>
              <a:rPr lang="sr-Latn-RS" sz="2200" b="1" noProof="0" dirty="0"/>
              <a:t>Kao što je Jakov pozvao svoju porodicu da pokopaju svoje bogove pre nego što obnove </a:t>
            </a:r>
            <a:r>
              <a:rPr lang="sr-Latn-RS" sz="2200" b="1" dirty="0"/>
              <a:t>zavet</a:t>
            </a:r>
            <a:r>
              <a:rPr lang="sr-Latn-RS" sz="2200" b="1" noProof="0" dirty="0"/>
              <a:t> sa Bogom u Betelu, </a:t>
            </a:r>
            <a:r>
              <a:rPr lang="sr-Latn-RS" sz="2200" b="1" dirty="0"/>
              <a:t>Isus Navin</a:t>
            </a:r>
            <a:r>
              <a:rPr lang="sr-Latn-RS" sz="2200" b="1" noProof="0" dirty="0"/>
              <a:t> poziva narod da napusti svoje bogove pre nego što obnovi </a:t>
            </a:r>
            <a:r>
              <a:rPr lang="sr-Latn-RS" sz="2200" b="1" dirty="0"/>
              <a:t>zavet</a:t>
            </a:r>
            <a:r>
              <a:rPr lang="sr-Latn-RS" sz="2200" b="1" noProof="0" dirty="0"/>
              <a:t> sa Bogom (</a:t>
            </a:r>
            <a:r>
              <a:rPr lang="sr-Latn-RS" sz="2200" b="1" dirty="0"/>
              <a:t>Isus Navin</a:t>
            </a:r>
            <a:r>
              <a:rPr lang="sr-Latn-RS" sz="2200" b="1" noProof="0" dirty="0"/>
              <a:t>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3403789260"/>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21014" y="3503075"/>
            <a:ext cx="2359410" cy="3170099"/>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054485" y="3031435"/>
            <a:ext cx="9137513" cy="769441"/>
          </a:xfrm>
          <a:prstGeom prst="rect">
            <a:avLst/>
          </a:prstGeom>
          <a:noFill/>
        </p:spPr>
        <p:txBody>
          <a:bodyPr wrap="square">
            <a:spAutoFit/>
          </a:bodyPr>
          <a:lstStyle/>
          <a:p>
            <a:pPr>
              <a:spcBef>
                <a:spcPts val="600"/>
              </a:spcBef>
            </a:pPr>
            <a:r>
              <a:rPr lang="sr-Latn-RS" sz="2200" b="1" noProof="0" dirty="0"/>
              <a:t>Trebali su se bojati Boga i služiti mu „verno i istinito” (</a:t>
            </a:r>
            <a:r>
              <a:rPr lang="sr-Latn-RS" sz="2200" b="1" dirty="0"/>
              <a:t>Isus Navin</a:t>
            </a:r>
            <a:r>
              <a:rPr lang="sr-Latn-RS" sz="2200" b="1" noProof="0" dirty="0"/>
              <a:t> 24,14a). Šta to znači?</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4721902" y="0"/>
            <a:ext cx="7470098"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sr-Latn-RS" sz="4400" b="1" spc="300" noProof="0" dirty="0">
                <a:ln w="13462">
                  <a:solidFill>
                    <a:schemeClr val="bg1"/>
                  </a:solidFill>
                  <a:prstDash val="solid"/>
                </a:ln>
                <a:solidFill>
                  <a:srgbClr val="752C24"/>
                </a:solidFill>
                <a:effectLst>
                  <a:outerShdw dist="38100" dir="2700000" algn="bl" rotWithShape="0">
                    <a:schemeClr val="accent5">
                      <a:lumMod val="75000"/>
                    </a:schemeClr>
                  </a:outerShdw>
                </a:effectLst>
              </a:rPr>
              <a:t>IZBOR NARODA</a:t>
            </a: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954107"/>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6">
                    <a:lumMod val="50000"/>
                  </a:schemeClr>
                </a:solidFill>
                <a:latin typeface="Comic Sans MS" panose="030F0702030302020204" pitchFamily="66" charset="0"/>
              </a:rPr>
              <a:t>„</a:t>
            </a:r>
            <a:r>
              <a:rPr lang="sr-Latn-RS" sz="2000" b="1" dirty="0">
                <a:solidFill>
                  <a:schemeClr val="accent6">
                    <a:lumMod val="50000"/>
                  </a:schemeClr>
                </a:solidFill>
                <a:latin typeface="Comic Sans MS" panose="030F0702030302020204" pitchFamily="66" charset="0"/>
              </a:rPr>
              <a:t>A narod odgovori </a:t>
            </a:r>
            <a:r>
              <a:rPr lang="sr-Latn-RS" sz="2000" b="1" noProof="0" dirty="0">
                <a:solidFill>
                  <a:schemeClr val="accent6">
                    <a:lumMod val="50000"/>
                  </a:schemeClr>
                </a:solidFill>
                <a:latin typeface="Comic Sans MS" panose="030F0702030302020204" pitchFamily="66" charset="0"/>
              </a:rPr>
              <a:t>i reče: ’</a:t>
            </a:r>
            <a:r>
              <a:rPr lang="sr-Latn-RS" sz="2000" b="1" dirty="0">
                <a:solidFill>
                  <a:schemeClr val="accent6">
                    <a:lumMod val="50000"/>
                  </a:schemeClr>
                </a:solidFill>
                <a:latin typeface="Comic Sans MS" panose="030F0702030302020204" pitchFamily="66" charset="0"/>
              </a:rPr>
              <a:t>Ne daj Bože da ostavimo</a:t>
            </a:r>
            <a:r>
              <a:rPr lang="sr-Latn-RS" sz="2000" b="1" noProof="0" dirty="0">
                <a:solidFill>
                  <a:schemeClr val="accent6">
                    <a:lumMod val="50000"/>
                  </a:schemeClr>
                </a:solidFill>
                <a:latin typeface="Comic Sans MS" panose="030F0702030302020204" pitchFamily="66" charset="0"/>
              </a:rPr>
              <a:t> Gospoda, da služimo drugim bogovima.’ “ </a:t>
            </a:r>
            <a:r>
              <a:rPr lang="sr-Latn-RS" sz="1600" b="1" noProof="0" dirty="0">
                <a:solidFill>
                  <a:schemeClr val="accent6">
                    <a:lumMod val="50000"/>
                  </a:schemeClr>
                </a:solidFill>
                <a:latin typeface="Comic Sans MS" panose="030F0702030302020204" pitchFamily="66" charset="0"/>
              </a:rPr>
              <a:t>(</a:t>
            </a:r>
            <a:r>
              <a:rPr lang="sr-Latn-RS" sz="1600" b="1" dirty="0">
                <a:solidFill>
                  <a:schemeClr val="accent6">
                    <a:lumMod val="50000"/>
                  </a:schemeClr>
                </a:solidFill>
                <a:latin typeface="Comic Sans MS" panose="030F0702030302020204" pitchFamily="66" charset="0"/>
              </a:rPr>
              <a:t>Isus Navin</a:t>
            </a:r>
            <a:r>
              <a:rPr lang="sr-Latn-RS" sz="1600" b="1" noProof="0" dirty="0">
                <a:solidFill>
                  <a:schemeClr val="accent6">
                    <a:lumMod val="50000"/>
                  </a:schemeClr>
                </a:solidFill>
                <a:latin typeface="Comic Sans MS" panose="030F0702030302020204" pitchFamily="66" charset="0"/>
              </a:rPr>
              <a:t>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07897"/>
            <a:ext cx="6581775" cy="1785104"/>
          </a:xfrm>
          <a:prstGeom prst="rect">
            <a:avLst/>
          </a:prstGeom>
          <a:noFill/>
        </p:spPr>
        <p:txBody>
          <a:bodyPr wrap="square" rtlCol="0">
            <a:spAutoFit/>
          </a:bodyPr>
          <a:lstStyle/>
          <a:p>
            <a:pPr>
              <a:spcBef>
                <a:spcPts val="600"/>
              </a:spcBef>
            </a:pPr>
            <a:r>
              <a:rPr lang="sr-Latn-RS" sz="2200" b="1" noProof="0" dirty="0"/>
              <a:t>Kakav je bio odgovor na  poziv Isusa Navina  (</a:t>
            </a:r>
            <a:r>
              <a:rPr lang="sr-Latn-RS" sz="2200" b="1" dirty="0"/>
              <a:t>I. Navin</a:t>
            </a:r>
            <a:r>
              <a:rPr lang="sr-Latn-RS" sz="2200" b="1" noProof="0" dirty="0"/>
              <a:t> 24,16)? Ceo narod rekao je ne svojim bogovi- ma i prihvatio da imaju samo jednog Boga: „našeg Boga“, istoga koji </a:t>
            </a:r>
            <a:r>
              <a:rPr lang="sr-Latn-RS" sz="2200" b="1" dirty="0"/>
              <a:t>je </a:t>
            </a:r>
            <a:r>
              <a:rPr lang="sr-Latn-RS" sz="2200" b="1" noProof="0" dirty="0"/>
              <a:t>vodio </a:t>
            </a:r>
            <a:r>
              <a:rPr lang="sr-Latn-RS" sz="2200" b="1" dirty="0"/>
              <a:t>njihove pretke i</a:t>
            </a:r>
            <a:r>
              <a:rPr lang="sr-Latn-RS" sz="2200" b="1" noProof="0" dirty="0"/>
              <a:t> njih  same do tog trenutka (</a:t>
            </a:r>
            <a:r>
              <a:rPr lang="sr-Latn-RS" sz="2200" b="1" dirty="0"/>
              <a:t>Isus Navin</a:t>
            </a:r>
            <a:r>
              <a:rPr lang="sr-Latn-RS" sz="2200" b="1" noProof="0" dirty="0"/>
              <a:t> 24,17.18).</a:t>
            </a:r>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25" r="3525"/>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273" b="1273"/>
          <a:stretch>
            <a:fillRect/>
          </a:stretch>
        </p:blipFill>
        <p:spPr>
          <a:xfrm>
            <a:off x="170537" y="256303"/>
            <a:ext cx="5247769" cy="2880343"/>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392949"/>
            <a:ext cx="6142714" cy="1446550"/>
          </a:xfrm>
          <a:prstGeom prst="rect">
            <a:avLst/>
          </a:prstGeom>
          <a:noFill/>
        </p:spPr>
        <p:txBody>
          <a:bodyPr wrap="square">
            <a:spAutoFit/>
          </a:bodyPr>
          <a:lstStyle/>
          <a:p>
            <a:pPr>
              <a:spcBef>
                <a:spcPts val="600"/>
              </a:spcBef>
            </a:pPr>
            <a:r>
              <a:rPr lang="sr-Latn-RS" sz="2200" b="1" noProof="0" dirty="0"/>
              <a:t>Umesto da čestita narodu na njihovoj odluci, </a:t>
            </a:r>
            <a:r>
              <a:rPr lang="sr-Latn-RS" sz="2200" b="1" dirty="0"/>
              <a:t>Isus Navin im</a:t>
            </a:r>
            <a:r>
              <a:rPr lang="sr-Latn-RS" sz="2200" b="1" noProof="0" dirty="0"/>
              <a:t> je dao neočekivani odgovor: „Ne možete služiti Gospodu “ (</a:t>
            </a:r>
            <a:r>
              <a:rPr lang="sr-Latn-RS" sz="2200" b="1" dirty="0"/>
              <a:t>Isus Navin</a:t>
            </a:r>
            <a:r>
              <a:rPr lang="sr-Latn-RS" sz="2200" b="1" noProof="0" dirty="0"/>
              <a:t> 24,19). Kakvo razočarenje!</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760153"/>
            <a:ext cx="6142714" cy="1107997"/>
          </a:xfrm>
          <a:prstGeom prst="rect">
            <a:avLst/>
          </a:prstGeom>
          <a:noFill/>
        </p:spPr>
        <p:txBody>
          <a:bodyPr wrap="square">
            <a:spAutoFit/>
          </a:bodyPr>
          <a:lstStyle/>
          <a:p>
            <a:pPr>
              <a:spcBef>
                <a:spcPts val="600"/>
              </a:spcBef>
            </a:pPr>
            <a:r>
              <a:rPr lang="sr-Latn-RS" sz="2200" b="1" noProof="0" dirty="0"/>
              <a:t>Ovaj oštar odgovor postigao je svoju svrhu. Nova generacija bila je odlučna da ne ponavlja iste pogreške (</a:t>
            </a:r>
            <a:r>
              <a:rPr lang="sr-Latn-RS" sz="2200" b="1" dirty="0"/>
              <a:t>Isus navin</a:t>
            </a:r>
            <a:r>
              <a:rPr lang="sr-Latn-RS" sz="2200" b="1" noProof="0" dirty="0"/>
              <a:t>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775031"/>
            <a:ext cx="6142714" cy="1107996"/>
          </a:xfrm>
          <a:prstGeom prst="rect">
            <a:avLst/>
          </a:prstGeom>
          <a:noFill/>
        </p:spPr>
        <p:txBody>
          <a:bodyPr wrap="square">
            <a:spAutoFit/>
          </a:bodyPr>
          <a:lstStyle/>
          <a:p>
            <a:pPr>
              <a:spcBef>
                <a:spcPts val="600"/>
              </a:spcBef>
            </a:pPr>
            <a:r>
              <a:rPr lang="sr-Latn-RS" sz="2200" b="1" dirty="0"/>
              <a:t>Isus Navin</a:t>
            </a:r>
            <a:r>
              <a:rPr lang="sr-Latn-RS" sz="2200" b="1" noProof="0" dirty="0"/>
              <a:t> je slušao svoje roditelje kako daju isto obećanje (</a:t>
            </a:r>
            <a:r>
              <a:rPr lang="sr-Latn-RS" sz="2200" b="1" dirty="0"/>
              <a:t>2. Moj</a:t>
            </a:r>
            <a:r>
              <a:rPr lang="sr-Latn-RS" sz="2200" b="1" noProof="0" dirty="0"/>
              <a:t>. 19,8) i video je kako su ga  oni više puta kršili tokom 40 godina.</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092301"/>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1BED3742-56EF-8569-A26E-290E9443C66E}"/>
              </a:ext>
            </a:extLst>
          </p:cNvPr>
          <p:cNvSpPr txBox="1"/>
          <p:nvPr/>
        </p:nvSpPr>
        <p:spPr>
          <a:xfrm>
            <a:off x="0" y="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sr-Latn-RS" sz="4400" b="1" spc="600" noProof="0" dirty="0">
                <a:ln w="6600">
                  <a:noFill/>
                  <a:prstDash val="solid"/>
                </a:ln>
                <a:solidFill>
                  <a:schemeClr val="accent3">
                    <a:lumMod val="75000"/>
                  </a:schemeClr>
                </a:solidFill>
                <a:effectLst>
                  <a:outerShdw dist="38100" dir="2700000" algn="tl" rotWithShape="0">
                    <a:schemeClr val="tx1"/>
                  </a:outerShdw>
                </a:effectLst>
              </a:rPr>
              <a:t>OBNOVA </a:t>
            </a:r>
            <a:r>
              <a:rPr lang="sr-Latn-RS" sz="4400" b="1" spc="600" dirty="0">
                <a:ln w="6600">
                  <a:noFill/>
                  <a:prstDash val="solid"/>
                </a:ln>
                <a:solidFill>
                  <a:schemeClr val="accent3">
                    <a:lumMod val="75000"/>
                  </a:schemeClr>
                </a:solidFill>
                <a:effectLst>
                  <a:outerShdw dist="38100" dir="2700000" algn="tl" rotWithShape="0">
                    <a:schemeClr val="tx1"/>
                  </a:outerShdw>
                </a:effectLst>
              </a:rPr>
              <a:t>ZAVET</a:t>
            </a:r>
            <a:r>
              <a:rPr lang="sr-Latn-RS" sz="4400" b="1" spc="600" noProof="0" dirty="0">
                <a:ln w="6600">
                  <a:noFill/>
                  <a:prstDash val="solid"/>
                </a:ln>
                <a:solidFill>
                  <a:schemeClr val="accent3">
                    <a:lumMod val="75000"/>
                  </a:schemeClr>
                </a:solidFill>
                <a:effectLst>
                  <a:outerShdw dist="38100" dir="2700000" algn="tl" rotWithShape="0">
                    <a:schemeClr val="tx1"/>
                  </a:outerShdw>
                </a:effectLst>
              </a:rPr>
              <a:t>A</a:t>
            </a:r>
          </a:p>
        </p:txBody>
      </p:sp>
      <p:sp>
        <p:nvSpPr>
          <p:cNvPr id="5" name="CuadroTexto 4">
            <a:extLst>
              <a:ext uri="{FF2B5EF4-FFF2-40B4-BE49-F238E27FC236}">
                <a16:creationId xmlns:a16="http://schemas.microsoft.com/office/drawing/2014/main" id="{88C1FE5A-4290-A5D7-5EE4-1E75318C76E1}"/>
              </a:ext>
            </a:extLst>
          </p:cNvPr>
          <p:cNvSpPr txBox="1"/>
          <p:nvPr/>
        </p:nvSpPr>
        <p:spPr>
          <a:xfrm>
            <a:off x="-129209" y="653147"/>
            <a:ext cx="12321210" cy="400110"/>
          </a:xfrm>
          <a:prstGeom prst="rect">
            <a:avLst/>
          </a:prstGeom>
          <a:noFill/>
        </p:spPr>
        <p:txBody>
          <a:bodyPr wrap="square">
            <a:spAutoFit/>
          </a:bodyPr>
          <a:lstStyle/>
          <a:p>
            <a:pPr algn="ctr"/>
            <a:r>
              <a:rPr lang="sr-Latn-RS" sz="20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„Tako učini Isus zavet s narodom onaj dan i postavi im uredbe i zakone u Sihemu.“ </a:t>
            </a:r>
            <a:r>
              <a:rPr lang="sr-Latn-RS" sz="16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a:t>
            </a:r>
            <a:r>
              <a:rPr lang="sr-Latn-RS" sz="16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I. Navin</a:t>
            </a:r>
            <a:r>
              <a:rPr lang="sr-Latn-RS" sz="16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 24,25)</a:t>
            </a:r>
            <a:endParaRPr lang="sr-Latn-RS" sz="2000" b="1" noProof="0"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69441"/>
          </a:xfrm>
          <a:prstGeom prst="rect">
            <a:avLst/>
          </a:prstGeom>
          <a:noFill/>
        </p:spPr>
        <p:txBody>
          <a:bodyPr wrap="square" rtlCol="0">
            <a:spAutoFit/>
          </a:bodyPr>
          <a:lstStyle/>
          <a:p>
            <a:pPr>
              <a:spcBef>
                <a:spcPts val="600"/>
              </a:spcBef>
            </a:pPr>
            <a:r>
              <a:rPr lang="sr-Latn-RS" sz="2200" b="1" noProof="0" dirty="0"/>
              <a:t>Za kraj svog govora, </a:t>
            </a:r>
            <a:r>
              <a:rPr lang="sr-Latn-RS" sz="2200" b="1" dirty="0"/>
              <a:t>Isus navin</a:t>
            </a:r>
            <a:r>
              <a:rPr lang="sr-Latn-RS" sz="2200" b="1" noProof="0" dirty="0"/>
              <a:t> ih je zamolio da uklone bogove koji su „među vama“ i da vrate svoje srce Bogu (</a:t>
            </a:r>
            <a:r>
              <a:rPr lang="sr-Latn-RS" sz="2200" b="1" dirty="0"/>
              <a:t>Isus navin</a:t>
            </a:r>
            <a:r>
              <a:rPr lang="sr-Latn-RS" sz="2200" b="1" noProof="0" dirty="0"/>
              <a:t>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02" b="402"/>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t="3095"/>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27882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89095"/>
            <a:ext cx="6658104" cy="1107996"/>
          </a:xfrm>
          <a:prstGeom prst="rect">
            <a:avLst/>
          </a:prstGeom>
          <a:noFill/>
        </p:spPr>
        <p:txBody>
          <a:bodyPr wrap="square">
            <a:spAutoFit/>
          </a:bodyPr>
          <a:lstStyle/>
          <a:p>
            <a:pPr>
              <a:spcBef>
                <a:spcPts val="600"/>
              </a:spcBef>
            </a:pPr>
            <a:r>
              <a:rPr lang="sr-Latn-RS" sz="2200" b="1" noProof="0" dirty="0"/>
              <a:t>Zapisao je </a:t>
            </a:r>
            <a:r>
              <a:rPr lang="sr-Latn-RS" sz="2200" b="1" dirty="0"/>
              <a:t>zavet</a:t>
            </a:r>
            <a:r>
              <a:rPr lang="sr-Latn-RS" sz="2200" b="1" noProof="0" dirty="0"/>
              <a:t> i podigao spomen-obeležje: kamen koji će služiti kao svedok obaveze koju su dali (</a:t>
            </a:r>
            <a:r>
              <a:rPr lang="sr-Latn-RS" sz="2200" b="1" dirty="0"/>
              <a:t>Isus Navin</a:t>
            </a:r>
            <a:r>
              <a:rPr lang="sr-Latn-RS" sz="2200" b="1" noProof="0" dirty="0"/>
              <a:t> 24,26.27).</a:t>
            </a: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3139321"/>
          </a:xfrm>
          <a:prstGeom prst="rect">
            <a:avLst/>
          </a:prstGeom>
          <a:noFill/>
        </p:spPr>
        <p:txBody>
          <a:bodyPr wrap="square">
            <a:spAutoFit/>
          </a:bodyPr>
          <a:lstStyle/>
          <a:p>
            <a:pPr>
              <a:spcBef>
                <a:spcPts val="600"/>
              </a:spcBef>
            </a:pPr>
            <a:r>
              <a:rPr lang="sr-Latn-RS" sz="2200" b="1" noProof="0" dirty="0"/>
              <a:t>Iako se </a:t>
            </a:r>
            <a:r>
              <a:rPr lang="sr-Latn-RS" sz="2200" b="1" dirty="0"/>
              <a:t>zavet</a:t>
            </a:r>
            <a:r>
              <a:rPr lang="sr-Latn-RS" sz="2200" b="1" noProof="0" dirty="0"/>
              <a:t> sa Bogom temelji na živom odnosu sa Njim i ne može se u potpunosti izraziti pukim propisima, </a:t>
            </a:r>
            <a:r>
              <a:rPr lang="sr-Latn-RS" sz="2200" b="1" dirty="0"/>
              <a:t>Isus Navin</a:t>
            </a:r>
            <a:r>
              <a:rPr lang="sr-Latn-RS" sz="2200" b="1" noProof="0" dirty="0"/>
              <a:t> je shvatio da je potrebno ostaviti jasne podsetnike koji će im pomoći da ostanu u </a:t>
            </a:r>
            <a:r>
              <a:rPr lang="sr-Latn-RS" sz="2200" b="1" dirty="0"/>
              <a:t>zavet</a:t>
            </a:r>
            <a:r>
              <a:rPr lang="sr-Latn-RS" sz="2200" b="1" noProof="0" dirty="0"/>
              <a:t>u.</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7654" t="6344" r="3268"/>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69441"/>
          </a:xfrm>
          <a:prstGeom prst="rect">
            <a:avLst/>
          </a:prstGeom>
          <a:noFill/>
        </p:spPr>
        <p:txBody>
          <a:bodyPr wrap="square">
            <a:spAutoFit/>
          </a:bodyPr>
          <a:lstStyle/>
          <a:p>
            <a:pPr>
              <a:spcBef>
                <a:spcPts val="600"/>
              </a:spcBef>
            </a:pPr>
            <a:r>
              <a:rPr lang="sr-Latn-RS" sz="2200" b="1" noProof="0" dirty="0"/>
              <a:t>Po treći put, narod se zavetovao da će služiti Bogu (</a:t>
            </a:r>
            <a:r>
              <a:rPr lang="sr-Latn-RS" sz="2200" b="1" dirty="0"/>
              <a:t>Isus Navin</a:t>
            </a:r>
            <a:r>
              <a:rPr lang="sr-Latn-RS" sz="2200" b="1" noProof="0" dirty="0"/>
              <a:t> 24,24). </a:t>
            </a:r>
            <a:r>
              <a:rPr lang="sr-Latn-RS" sz="2200" b="1" dirty="0"/>
              <a:t>Zavet</a:t>
            </a:r>
            <a:r>
              <a:rPr lang="sr-Latn-RS" sz="2200" b="1" noProof="0" dirty="0"/>
              <a:t> je potvrđen i, poput Mojsija, </a:t>
            </a:r>
            <a:r>
              <a:rPr lang="sr-Latn-RS" sz="2200" b="1" dirty="0"/>
              <a:t>I. Navin</a:t>
            </a:r>
            <a:r>
              <a:rPr lang="sr-Latn-RS" sz="2200" b="1" noProof="0" dirty="0"/>
              <a:t> „dade im uredbe i zakone“ (</a:t>
            </a:r>
            <a:r>
              <a:rPr lang="sr-Latn-RS" sz="2200" b="1" dirty="0"/>
              <a:t>I. Navin</a:t>
            </a:r>
            <a:r>
              <a:rPr lang="sr-Latn-RS" sz="2200" b="1" noProof="0" dirty="0"/>
              <a:t>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815</TotalTime>
  <Words>2299</Words>
  <Application>Microsoft Office PowerPoint</Application>
  <PresentationFormat>Panorámica</PresentationFormat>
  <Paragraphs>110</Paragraphs>
  <Slides>16</Slides>
  <Notes>9</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16</vt:i4>
      </vt:variant>
    </vt:vector>
  </HeadingPairs>
  <TitlesOfParts>
    <vt:vector size="34" baseType="lpstr">
      <vt:lpstr>Comic Sans MS</vt:lpstr>
      <vt:lpstr>Aptos</vt:lpstr>
      <vt:lpstr>Arial Narrow</vt:lpstr>
      <vt:lpstr>Arial</vt:lpstr>
      <vt:lpstr>Aptos Display</vt:lpstr>
      <vt:lpstr>Times New Roman</vt:lpstr>
      <vt:lpstr>Gill Sans MT Ext Condensed Bold</vt:lpstr>
      <vt:lpstr>Bodoni MT Poster Compressed</vt:lpstr>
      <vt:lpstr>Constantia</vt:lpstr>
      <vt:lpstr>Calibri</vt:lpstr>
      <vt:lpstr>Impact</vt:lpstr>
      <vt:lpstr>Britannic Bold</vt:lpstr>
      <vt:lpstr>Wingdings</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66</cp:revision>
  <dcterms:created xsi:type="dcterms:W3CDTF">2025-12-04T08:44:01Z</dcterms:created>
  <dcterms:modified xsi:type="dcterms:W3CDTF">2025-12-12T07:18:05Z</dcterms:modified>
</cp:coreProperties>
</file>