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8"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9" d="100"/>
          <a:sy n="99" d="100"/>
        </p:scale>
        <p:origin x="1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sr-Latn-RS" sz="2200" b="1" noProof="0" dirty="0"/>
            <a:t>Neka ljubav</a:t>
          </a:r>
          <a:r>
            <a:rPr lang="es-ES" sz="2200" b="1" noProof="0" dirty="0"/>
            <a:t> </a:t>
          </a:r>
          <a:r>
            <a:rPr lang="sr-Latn-RS" sz="2200" b="1" noProof="0" dirty="0"/>
            <a:t>obiluje u tebi</a:t>
          </a:r>
        </a:p>
      </dgm:t>
    </dgm:pt>
    <dgm:pt modelId="{74BA48BB-6E2E-4193-9C11-DD8C8CDCFC6A}" type="parTrans" cxnId="{7828B781-2061-4E47-AFA1-B965AB4A8B17}">
      <dgm:prSet/>
      <dgm:spPr/>
      <dgm:t>
        <a:bodyPr/>
        <a:lstStyle/>
        <a:p>
          <a:endParaRPr lang="es-ES" sz="2200" b="1"/>
        </a:p>
      </dgm:t>
    </dgm:pt>
    <dgm:pt modelId="{ACECA24E-7C09-4485-8CD0-195620C44F16}" type="sibTrans" cxnId="{7828B781-2061-4E47-AFA1-B965AB4A8B17}">
      <dgm:prSet/>
      <dgm:spPr/>
      <dgm:t>
        <a:bodyPr/>
        <a:lstStyle/>
        <a:p>
          <a:endParaRPr lang="es-ES" sz="2200" b="1"/>
        </a:p>
      </dgm:t>
    </dgm:pt>
    <dgm:pt modelId="{9E66B9BC-61E9-44AC-AC76-0B9746B521E7}">
      <dgm:prSet phldrT="[Texto]" phldr="0" custT="1"/>
      <dgm:spPr/>
      <dgm:t>
        <a:bodyPr/>
        <a:lstStyle/>
        <a:p>
          <a:r>
            <a:rPr lang="sr-Latn-RS" sz="2200" b="1" noProof="0" dirty="0"/>
            <a:t>To će te učiniti mudrijim</a:t>
          </a:r>
        </a:p>
      </dgm:t>
    </dgm:pt>
    <dgm:pt modelId="{DBFFBED0-1E32-4518-B7E0-EC1D3C7B41CA}" type="parTrans" cxnId="{21A2DE1E-9E6E-49BC-8E26-5D1890A26149}">
      <dgm:prSet/>
      <dgm:spPr/>
      <dgm:t>
        <a:bodyPr/>
        <a:lstStyle/>
        <a:p>
          <a:endParaRPr lang="es-ES" sz="2200" b="1"/>
        </a:p>
      </dgm:t>
    </dgm:pt>
    <dgm:pt modelId="{A9A98F41-43EF-4982-9EF1-311C873B8042}" type="sibTrans" cxnId="{21A2DE1E-9E6E-49BC-8E26-5D1890A26149}">
      <dgm:prSet/>
      <dgm:spPr/>
      <dgm:t>
        <a:bodyPr/>
        <a:lstStyle/>
        <a:p>
          <a:endParaRPr lang="es-ES" sz="2200" b="1"/>
        </a:p>
      </dgm:t>
    </dgm:pt>
    <dgm:pt modelId="{8403EAE0-5385-45F9-BF63-EFE27FD2E761}">
      <dgm:prSet phldrT="[Texto]" phldr="0" custT="1"/>
      <dgm:spPr/>
      <dgm:t>
        <a:bodyPr/>
        <a:lstStyle/>
        <a:p>
          <a:r>
            <a:rPr lang="sr-Latn-RS" sz="2200" b="1" noProof="0" dirty="0"/>
            <a:t>Prepozna-ćeš najbolje</a:t>
          </a:r>
        </a:p>
      </dgm:t>
    </dgm:pt>
    <dgm:pt modelId="{6CC774D1-8AC0-438C-921C-616A3E58FC7B}" type="parTrans" cxnId="{749CE038-90AE-49BD-8CA1-7AF604688B4E}">
      <dgm:prSet/>
      <dgm:spPr/>
      <dgm:t>
        <a:bodyPr/>
        <a:lstStyle/>
        <a:p>
          <a:endParaRPr lang="es-ES" sz="2200" b="1"/>
        </a:p>
      </dgm:t>
    </dgm:pt>
    <dgm:pt modelId="{2D3ECEAE-E2FA-4590-BBD4-98E9372269B8}" type="sibTrans" cxnId="{749CE038-90AE-49BD-8CA1-7AF604688B4E}">
      <dgm:prSet/>
      <dgm:spPr/>
      <dgm:t>
        <a:bodyPr/>
        <a:lstStyle/>
        <a:p>
          <a:endParaRPr lang="es-ES" sz="2200"/>
        </a:p>
      </dgm:t>
    </dgm:pt>
    <dgm:pt modelId="{D11A2E7F-6145-4BDB-ABC8-C02E52E37B0E}">
      <dgm:prSet phldrT="[Texto]" phldr="0" custT="1"/>
      <dgm:spPr/>
      <dgm:t>
        <a:bodyPr/>
        <a:lstStyle/>
        <a:p>
          <a:r>
            <a:rPr lang="sr-Latn-RS" sz="2200" b="1" noProof="0" dirty="0"/>
            <a:t>Bićeš čist i pravedan</a:t>
          </a:r>
        </a:p>
      </dgm:t>
    </dgm:pt>
    <dgm:pt modelId="{CDBDC9C1-26AE-4F3B-BDD6-125B7F4A7C70}" type="parTrans" cxnId="{FB4B60A7-D560-4D72-AA24-4383A89BCE57}">
      <dgm:prSet/>
      <dgm:spPr/>
      <dgm:t>
        <a:bodyPr/>
        <a:lstStyle/>
        <a:p>
          <a:endParaRPr lang="es-ES" sz="2200" b="1"/>
        </a:p>
      </dgm:t>
    </dgm:pt>
    <dgm:pt modelId="{5D745443-8E69-4665-B502-EE16E97DB88E}" type="sibTrans" cxnId="{FB4B60A7-D560-4D72-AA24-4383A89BCE57}">
      <dgm:prSet/>
      <dgm:spPr/>
      <dgm:t>
        <a:bodyPr/>
        <a:lstStyle/>
        <a:p>
          <a:endParaRPr lang="es-ES" sz="2200" b="1"/>
        </a:p>
      </dgm:t>
    </dgm:pt>
    <dgm:pt modelId="{D9618F52-55B1-4448-8A7B-6F4DE42E674B}">
      <dgm:prSet phldrT="[Texto]" phldr="0" custT="1"/>
      <dgm:spPr/>
      <dgm:t>
        <a:bodyPr/>
        <a:lstStyle/>
        <a:p>
          <a:r>
            <a:rPr lang="sr-Latn-RS" sz="2200" b="1" noProof="0" dirty="0" err="1"/>
            <a:t>Donijećeš</a:t>
          </a:r>
          <a:r>
            <a:rPr lang="sr-Latn-RS" sz="2200" b="1" noProof="0" dirty="0"/>
            <a:t> plod po Isusu Hristu</a:t>
          </a:r>
        </a:p>
      </dgm:t>
    </dgm:pt>
    <dgm:pt modelId="{F01BB8BB-359E-4640-B140-2F96E0B97A7E}" type="parTrans" cxnId="{FB08DD50-F36F-4131-93E1-1EC29363D213}">
      <dgm:prSet/>
      <dgm:spPr/>
      <dgm:t>
        <a:bodyPr/>
        <a:lstStyle/>
        <a:p>
          <a:endParaRPr lang="es-ES" sz="2200" b="1"/>
        </a:p>
      </dgm:t>
    </dgm:pt>
    <dgm:pt modelId="{F3A55AD3-F6F7-47A9-8094-B4FD1F13AC85}" type="sibTrans" cxnId="{FB08DD50-F36F-4131-93E1-1EC29363D213}">
      <dgm:prSet/>
      <dgm:spPr/>
      <dgm:t>
        <a:bodyPr/>
        <a:lstStyle/>
        <a:p>
          <a:endParaRPr lang="es-ES" sz="2200" b="1"/>
        </a:p>
      </dgm:t>
    </dgm:pt>
    <dgm:pt modelId="{99B19406-8AB7-4B2A-B561-A5DD98DE9C64}">
      <dgm:prSet phldrT="[Texto]" phldr="0" custT="1"/>
      <dgm:spPr/>
      <dgm:t>
        <a:bodyPr/>
        <a:lstStyle/>
        <a:p>
          <a:r>
            <a:rPr lang="sr-Latn-RS" sz="2200" b="1" noProof="0" dirty="0"/>
            <a:t>To će rezultirati slavom i hvalom Bogu</a:t>
          </a:r>
        </a:p>
      </dgm:t>
    </dgm:pt>
    <dgm:pt modelId="{2DAF21E5-152B-41FA-8566-F956FE90AF3B}" type="parTrans" cxnId="{5C19176B-FC7E-40EB-A524-D77CA7EC1E37}">
      <dgm:prSet/>
      <dgm:spPr/>
      <dgm:t>
        <a:bodyPr/>
        <a:lstStyle/>
        <a:p>
          <a:endParaRPr lang="es-ES" sz="2200" b="1"/>
        </a:p>
      </dgm:t>
    </dgm:pt>
    <dgm:pt modelId="{981A18B7-2BAE-49B0-9AA8-5DA9ED3F4AA3}" type="sibTrans" cxnId="{5C19176B-FC7E-40EB-A524-D77CA7EC1E37}">
      <dgm:prSet/>
      <dgm:spPr/>
      <dgm:t>
        <a:bodyPr/>
        <a:lstStyle/>
        <a:p>
          <a:endParaRPr lang="es-ES" sz="22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custScaleX="115307" custLinFactNeighborX="8250" custLinFactNeighborY="-1353">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custScaleX="105502">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sr-Latn-RS" sz="2200" b="1" noProof="0" dirty="0">
              <a:effectLst>
                <a:outerShdw blurRad="38100" dist="38100" dir="2700000" algn="tl">
                  <a:srgbClr val="000000">
                    <a:alpha val="43137"/>
                  </a:srgbClr>
                </a:outerShdw>
              </a:effectLst>
            </a:rPr>
            <a:t>Da prime znanje o Bogu, koje će im dati mudrost i duhovno razumevanje</a:t>
          </a:r>
          <a:endParaRPr lang="sr-Latn-RS" sz="2200" noProof="0" dirty="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22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2200">
            <a:effectLst>
              <a:outerShdw blurRad="38100" dist="38100" dir="2700000" algn="tl">
                <a:srgbClr val="000000">
                  <a:alpha val="43137"/>
                </a:srgbClr>
              </a:outerShdw>
            </a:effectLst>
          </a:endParaRPr>
        </a:p>
      </dgm:t>
    </dgm:pt>
    <dgm:pt modelId="{81DB7285-8B35-4418-AEC0-01E9CA77FE33}">
      <dgm:prSet custT="1"/>
      <dgm:spPr/>
      <dgm:t>
        <a:bodyPr/>
        <a:lstStyle/>
        <a:p>
          <a:r>
            <a:rPr lang="sr-Latn-RS" sz="2200" b="1" noProof="0" dirty="0">
              <a:effectLst>
                <a:outerShdw blurRad="38100" dist="38100" dir="2700000" algn="tl">
                  <a:srgbClr val="000000">
                    <a:alpha val="43137"/>
                  </a:srgbClr>
                </a:outerShdw>
              </a:effectLst>
            </a:rPr>
            <a:t>Da žive kao deca Božja, ugađajući mu u svemu</a:t>
          </a:r>
          <a:endParaRPr lang="sr-Latn-RS" sz="2200" noProof="0"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22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2200">
            <a:effectLst>
              <a:outerShdw blurRad="38100" dist="38100" dir="2700000" algn="tl">
                <a:srgbClr val="000000">
                  <a:alpha val="43137"/>
                </a:srgbClr>
              </a:outerShdw>
            </a:effectLst>
          </a:endParaRPr>
        </a:p>
      </dgm:t>
    </dgm:pt>
    <dgm:pt modelId="{73FCDED8-FAE2-4789-896A-6B08D6368C8C}">
      <dgm:prSet custT="1"/>
      <dgm:spPr/>
      <dgm:t>
        <a:bodyPr/>
        <a:lstStyle/>
        <a:p>
          <a:r>
            <a:rPr lang="sr-Latn-RS" sz="2200" b="1" noProof="0" dirty="0">
              <a:effectLst>
                <a:outerShdw blurRad="38100" dist="38100" dir="2700000" algn="tl">
                  <a:srgbClr val="000000">
                    <a:alpha val="43137"/>
                  </a:srgbClr>
                </a:outerShdw>
              </a:effectLst>
            </a:rPr>
            <a:t>Da donose plodove i rastu u znanju</a:t>
          </a:r>
          <a:endParaRPr lang="sr-Latn-RS" sz="2200" noProof="0" dirty="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22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22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sr-Latn-RS" sz="2200" b="1" noProof="0" dirty="0">
              <a:effectLst>
                <a:outerShdw blurRad="38100" dist="38100" dir="2700000" algn="tl">
                  <a:srgbClr val="000000">
                    <a:alpha val="43137"/>
                  </a:srgbClr>
                </a:outerShdw>
              </a:effectLst>
            </a:rPr>
            <a:t>Da ih Božja snaga ojača kako bi bili strpljivi</a:t>
          </a:r>
          <a:endParaRPr lang="sr-Latn-RS" sz="2200" noProof="0" dirty="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22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22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sr-Latn-RS" sz="2200" b="1" noProof="0" dirty="0">
              <a:effectLst>
                <a:outerShdw blurRad="38100" dist="38100" dir="2700000" algn="tl">
                  <a:srgbClr val="000000">
                    <a:alpha val="43137"/>
                  </a:srgbClr>
                </a:outerShdw>
              </a:effectLst>
            </a:rPr>
            <a:t>Biblija </a:t>
          </a:r>
          <a:br>
            <a:rPr lang="sr-Latn-RS" sz="2200" b="1" noProof="0" dirty="0">
              <a:effectLst>
                <a:outerShdw blurRad="38100" dist="38100" dir="2700000" algn="tl">
                  <a:srgbClr val="000000">
                    <a:alpha val="43137"/>
                  </a:srgbClr>
                </a:outerShdw>
              </a:effectLst>
            </a:rPr>
          </a:br>
          <a:r>
            <a:rPr lang="sr-Latn-RS" sz="2200" b="1" noProof="0" dirty="0">
              <a:effectLst>
                <a:outerShdw blurRad="38100" dist="38100" dir="2700000" algn="tl">
                  <a:srgbClr val="000000">
                    <a:alpha val="43137"/>
                  </a:srgbClr>
                </a:outerShdw>
              </a:effectLst>
            </a:rPr>
            <a:t>(Psalam 119,105)</a:t>
          </a:r>
          <a:endParaRPr lang="sr-Latn-RS" sz="2200" noProof="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22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22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sr-Latn-RS" sz="1800" b="1" noProof="0" dirty="0">
              <a:effectLst>
                <a:outerShdw blurRad="38100" dist="38100" dir="2700000" algn="tl">
                  <a:srgbClr val="000000">
                    <a:alpha val="43137"/>
                  </a:srgbClr>
                </a:outerShdw>
              </a:effectLst>
            </a:rPr>
            <a:t>Duh proroštva (</a:t>
          </a:r>
          <a:r>
            <a:rPr lang="sr-Latn-RS" sz="1800" b="1" noProof="0" dirty="0" err="1">
              <a:effectLst>
                <a:outerShdw blurRad="38100" dist="38100" dir="2700000" algn="tl">
                  <a:srgbClr val="000000">
                    <a:alpha val="43137"/>
                  </a:srgbClr>
                </a:outerShdw>
              </a:effectLst>
            </a:rPr>
            <a:t>Otk</a:t>
          </a:r>
          <a:r>
            <a:rPr lang="sr-Latn-RS" sz="1800" b="1" noProof="0" dirty="0">
              <a:effectLst>
                <a:outerShdw blurRad="38100" dist="38100" dir="2700000" algn="tl">
                  <a:srgbClr val="000000">
                    <a:alpha val="43137"/>
                  </a:srgbClr>
                </a:outerShdw>
              </a:effectLst>
            </a:rPr>
            <a:t>. 19,10), očitovao se kroz </a:t>
          </a:r>
          <a:r>
            <a:rPr lang="sr-Latn-RS" sz="1800" b="1" noProof="0" dirty="0" err="1">
              <a:effectLst>
                <a:outerShdw blurRad="38100" dist="38100" dir="2700000" algn="tl">
                  <a:srgbClr val="000000">
                    <a:alpha val="43137"/>
                  </a:srgbClr>
                </a:outerShdw>
              </a:effectLst>
            </a:rPr>
            <a:t>Ellen</a:t>
          </a:r>
          <a:r>
            <a:rPr lang="sr-Latn-RS" sz="1800" b="1" noProof="0" dirty="0">
              <a:effectLst>
                <a:outerShdw blurRad="38100" dist="38100" dir="2700000" algn="tl">
                  <a:srgbClr val="000000">
                    <a:alpha val="43137"/>
                  </a:srgbClr>
                </a:outerShdw>
              </a:effectLst>
            </a:rPr>
            <a:t> G. </a:t>
          </a:r>
          <a:r>
            <a:rPr lang="sr-Latn-RS" sz="1800" b="1" noProof="0" dirty="0" err="1">
              <a:effectLst>
                <a:outerShdw blurRad="38100" dist="38100" dir="2700000" algn="tl">
                  <a:srgbClr val="000000">
                    <a:alpha val="43137"/>
                  </a:srgbClr>
                </a:outerShdw>
              </a:effectLst>
            </a:rPr>
            <a:t>White</a:t>
          </a:r>
          <a:endParaRPr lang="sr-Latn-RS" sz="1800" noProof="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22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22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sr-Latn-RS" sz="2200" b="1" noProof="0" dirty="0">
              <a:effectLst>
                <a:outerShdw blurRad="38100" dist="38100" dir="2700000" algn="tl">
                  <a:srgbClr val="000000">
                    <a:alpha val="43137"/>
                  </a:srgbClr>
                </a:outerShdw>
              </a:effectLst>
            </a:rPr>
            <a:t>Božje vođstvo (Kol 4,3)</a:t>
          </a:r>
          <a:endParaRPr lang="sr-Latn-RS" sz="2200" noProof="0" dirty="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22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22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sr-Latn-RS" sz="2200" b="1" noProof="0" dirty="0">
              <a:effectLst>
                <a:outerShdw blurRad="38100" dist="38100" dir="2700000" algn="tl">
                  <a:srgbClr val="000000">
                    <a:alpha val="43137"/>
                  </a:srgbClr>
                </a:outerShdw>
              </a:effectLst>
            </a:rPr>
            <a:t>Duh Sveti </a:t>
          </a:r>
          <a:br>
            <a:rPr lang="sr-Latn-RS" sz="2200" b="1" noProof="0" dirty="0">
              <a:effectLst>
                <a:outerShdw blurRad="38100" dist="38100" dir="2700000" algn="tl">
                  <a:srgbClr val="000000">
                    <a:alpha val="43137"/>
                  </a:srgbClr>
                </a:outerShdw>
              </a:effectLst>
            </a:rPr>
          </a:br>
          <a:r>
            <a:rPr lang="sr-Latn-RS" sz="2200" b="1" noProof="0" dirty="0">
              <a:effectLst>
                <a:outerShdw blurRad="38100" dist="38100" dir="2700000" algn="tl">
                  <a:srgbClr val="000000">
                    <a:alpha val="43137"/>
                  </a:srgbClr>
                </a:outerShdw>
              </a:effectLst>
            </a:rPr>
            <a:t>(Isa. 30,21)</a:t>
          </a:r>
          <a:endParaRPr lang="sr-Latn-RS" sz="2200" noProof="0" dirty="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22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22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custLinFactNeighborX="486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X="117895" custScaleY="114718" custLinFactNeighborX="5460">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custLinFactNeighborX="4050"/>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3279" custScaleY="114816" custLinFactNeighborX="4550">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custLinFactNeighborX="42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338916" y="2016422"/>
          <a:ext cx="1009519" cy="1679817"/>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179448" y="2500340"/>
          <a:ext cx="1748687" cy="1329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sr-Latn-RS" sz="2200" b="1" kern="1200" noProof="0" dirty="0"/>
            <a:t>Neka ljubav</a:t>
          </a:r>
          <a:r>
            <a:rPr lang="es-ES" sz="2200" b="1" kern="1200" noProof="0" dirty="0"/>
            <a:t> </a:t>
          </a:r>
          <a:r>
            <a:rPr lang="sr-Latn-RS" sz="2200" b="1" kern="1200" noProof="0" dirty="0"/>
            <a:t>obiluje u tebi</a:t>
          </a:r>
        </a:p>
      </dsp:txBody>
      <dsp:txXfrm>
        <a:off x="179448" y="2500340"/>
        <a:ext cx="1748687" cy="1329344"/>
      </dsp:txXfrm>
    </dsp:sp>
    <dsp:sp modelId="{47D75436-2C5A-4374-8BE3-B4A2753A70D8}">
      <dsp:nvSpPr>
        <dsp:cNvPr id="0" name=""/>
        <dsp:cNvSpPr/>
      </dsp:nvSpPr>
      <dsp:spPr>
        <a:xfrm>
          <a:off x="1400810" y="1892752"/>
          <a:ext cx="286141" cy="286141"/>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11537" y="1557017"/>
          <a:ext cx="1009519" cy="1679817"/>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143023" y="2058920"/>
          <a:ext cx="1516548" cy="1329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sr-Latn-RS" sz="2200" b="1" kern="1200" noProof="0" dirty="0"/>
            <a:t>To će te učiniti mudrijim</a:t>
          </a:r>
        </a:p>
      </dsp:txBody>
      <dsp:txXfrm>
        <a:off x="2143023" y="2058920"/>
        <a:ext cx="1516548" cy="1329344"/>
      </dsp:txXfrm>
    </dsp:sp>
    <dsp:sp modelId="{7647920E-FF91-4C18-85D4-B46630961676}">
      <dsp:nvSpPr>
        <dsp:cNvPr id="0" name=""/>
        <dsp:cNvSpPr/>
      </dsp:nvSpPr>
      <dsp:spPr>
        <a:xfrm>
          <a:off x="3373431" y="1433347"/>
          <a:ext cx="286141" cy="286141"/>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284158" y="1097611"/>
          <a:ext cx="1009519" cy="1679817"/>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073924" y="1599515"/>
          <a:ext cx="1599989" cy="1329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sr-Latn-RS" sz="2200" b="1" kern="1200" noProof="0" dirty="0"/>
            <a:t>Prepozna-ćeš najbolje</a:t>
          </a:r>
        </a:p>
      </dsp:txBody>
      <dsp:txXfrm>
        <a:off x="4073924" y="1599515"/>
        <a:ext cx="1599989" cy="1329344"/>
      </dsp:txXfrm>
    </dsp:sp>
    <dsp:sp modelId="{FC4AA45B-22E2-4660-BD73-56E5D53B53C4}">
      <dsp:nvSpPr>
        <dsp:cNvPr id="0" name=""/>
        <dsp:cNvSpPr/>
      </dsp:nvSpPr>
      <dsp:spPr>
        <a:xfrm>
          <a:off x="5346052" y="973941"/>
          <a:ext cx="286141" cy="286141"/>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56780" y="638205"/>
          <a:ext cx="1009519" cy="1679817"/>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88266" y="1140109"/>
          <a:ext cx="1516548" cy="1329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sr-Latn-RS" sz="2200" b="1" kern="1200" noProof="0" dirty="0"/>
            <a:t>Bićeš čist i pravedan</a:t>
          </a:r>
        </a:p>
      </dsp:txBody>
      <dsp:txXfrm>
        <a:off x="6088266" y="1140109"/>
        <a:ext cx="1516548" cy="1329344"/>
      </dsp:txXfrm>
    </dsp:sp>
    <dsp:sp modelId="{ACFCC498-7F3E-4F24-BC13-0EA9A2BF0B69}">
      <dsp:nvSpPr>
        <dsp:cNvPr id="0" name=""/>
        <dsp:cNvSpPr/>
      </dsp:nvSpPr>
      <dsp:spPr>
        <a:xfrm>
          <a:off x="7318673" y="514535"/>
          <a:ext cx="286141" cy="286141"/>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229401" y="178800"/>
          <a:ext cx="1009519" cy="1679817"/>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8060887" y="680703"/>
          <a:ext cx="1516548" cy="1329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sr-Latn-RS" sz="2200" b="1" kern="1200" noProof="0" dirty="0" err="1"/>
            <a:t>Donijećeš</a:t>
          </a:r>
          <a:r>
            <a:rPr lang="sr-Latn-RS" sz="2200" b="1" kern="1200" noProof="0" dirty="0"/>
            <a:t> plod po Isusu Hristu</a:t>
          </a:r>
        </a:p>
      </dsp:txBody>
      <dsp:txXfrm>
        <a:off x="8060887" y="680703"/>
        <a:ext cx="1516548" cy="1329344"/>
      </dsp:txXfrm>
    </dsp:sp>
    <dsp:sp modelId="{AE7C1B98-0BD6-4D32-9954-4FBDDD521E46}">
      <dsp:nvSpPr>
        <dsp:cNvPr id="0" name=""/>
        <dsp:cNvSpPr/>
      </dsp:nvSpPr>
      <dsp:spPr>
        <a:xfrm>
          <a:off x="9291295" y="55130"/>
          <a:ext cx="286141" cy="286141"/>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202022" y="-280605"/>
          <a:ext cx="1009519" cy="1679817"/>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10033508" y="221298"/>
          <a:ext cx="1516548" cy="1329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sr-Latn-RS" sz="2200" b="1" kern="1200" noProof="0" dirty="0"/>
            <a:t>To će rezultirati slavom i hvalom Bogu</a:t>
          </a:r>
        </a:p>
      </dsp:txBody>
      <dsp:txXfrm>
        <a:off x="10033508" y="221298"/>
        <a:ext cx="1516548" cy="1329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479"/>
          <a:ext cx="5447488" cy="67905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Da prime znanje o Bogu, koje će im dati mudrost i duhovno razumevanje</a:t>
          </a:r>
          <a:endParaRPr lang="sr-Latn-RS" sz="2200" kern="1200" noProof="0" dirty="0">
            <a:effectLst>
              <a:outerShdw blurRad="38100" dist="38100" dir="2700000" algn="tl">
                <a:srgbClr val="000000">
                  <a:alpha val="43137"/>
                </a:srgbClr>
              </a:outerShdw>
            </a:effectLst>
          </a:endParaRPr>
        </a:p>
      </dsp:txBody>
      <dsp:txXfrm>
        <a:off x="33149" y="33628"/>
        <a:ext cx="5381190" cy="612759"/>
      </dsp:txXfrm>
    </dsp:sp>
    <dsp:sp modelId="{8ED814D4-24A7-4EE6-98D6-F5EF96E58A5E}">
      <dsp:nvSpPr>
        <dsp:cNvPr id="0" name=""/>
        <dsp:cNvSpPr/>
      </dsp:nvSpPr>
      <dsp:spPr>
        <a:xfrm>
          <a:off x="0" y="690533"/>
          <a:ext cx="5447488" cy="679057"/>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Da žive kao deca Božja, ugađajući mu u svemu</a:t>
          </a:r>
          <a:endParaRPr lang="sr-Latn-RS" sz="2200" kern="1200" noProof="0" dirty="0">
            <a:effectLst>
              <a:outerShdw blurRad="38100" dist="38100" dir="2700000" algn="tl">
                <a:srgbClr val="000000">
                  <a:alpha val="43137"/>
                </a:srgbClr>
              </a:outerShdw>
            </a:effectLst>
          </a:endParaRPr>
        </a:p>
      </dsp:txBody>
      <dsp:txXfrm>
        <a:off x="33149" y="723682"/>
        <a:ext cx="5381190" cy="612759"/>
      </dsp:txXfrm>
    </dsp:sp>
    <dsp:sp modelId="{D6B98BC7-4DD1-46DD-9A75-7E74C926B220}">
      <dsp:nvSpPr>
        <dsp:cNvPr id="0" name=""/>
        <dsp:cNvSpPr/>
      </dsp:nvSpPr>
      <dsp:spPr>
        <a:xfrm>
          <a:off x="0" y="1380586"/>
          <a:ext cx="5447488" cy="679057"/>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Da donose plodove i rastu u znanju</a:t>
          </a:r>
          <a:endParaRPr lang="sr-Latn-RS" sz="2200" kern="1200" noProof="0" dirty="0">
            <a:effectLst>
              <a:outerShdw blurRad="38100" dist="38100" dir="2700000" algn="tl">
                <a:srgbClr val="000000">
                  <a:alpha val="43137"/>
                </a:srgbClr>
              </a:outerShdw>
            </a:effectLst>
          </a:endParaRPr>
        </a:p>
      </dsp:txBody>
      <dsp:txXfrm>
        <a:off x="33149" y="1413735"/>
        <a:ext cx="5381190" cy="612759"/>
      </dsp:txXfrm>
    </dsp:sp>
    <dsp:sp modelId="{51C553D5-6DF9-4050-9DE4-1DCE1A8DC5FD}">
      <dsp:nvSpPr>
        <dsp:cNvPr id="0" name=""/>
        <dsp:cNvSpPr/>
      </dsp:nvSpPr>
      <dsp:spPr>
        <a:xfrm>
          <a:off x="0" y="2070640"/>
          <a:ext cx="5447488" cy="679057"/>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Da ih Božja snaga ojača kako bi bili strpljivi</a:t>
          </a:r>
          <a:endParaRPr lang="sr-Latn-RS" sz="2200" kern="1200" noProof="0" dirty="0">
            <a:effectLst>
              <a:outerShdw blurRad="38100" dist="38100" dir="2700000" algn="tl">
                <a:srgbClr val="000000">
                  <a:alpha val="43137"/>
                </a:srgbClr>
              </a:outerShdw>
            </a:effectLst>
          </a:endParaRPr>
        </a:p>
      </dsp:txBody>
      <dsp:txXfrm>
        <a:off x="33149" y="2103789"/>
        <a:ext cx="5381190" cy="612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113977" y="11915"/>
          <a:ext cx="2339341" cy="1871472"/>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138215" y="1648038"/>
          <a:ext cx="2454589" cy="751420"/>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Biblija </a:t>
          </a:r>
          <a:br>
            <a:rPr lang="sr-Latn-RS" sz="2200" b="1" kern="1200" noProof="0" dirty="0">
              <a:effectLst>
                <a:outerShdw blurRad="38100" dist="38100" dir="2700000" algn="tl">
                  <a:srgbClr val="000000">
                    <a:alpha val="43137"/>
                  </a:srgbClr>
                </a:outerShdw>
              </a:effectLst>
            </a:rPr>
          </a:br>
          <a:r>
            <a:rPr lang="sr-Latn-RS" sz="2200" b="1" kern="1200" noProof="0" dirty="0">
              <a:effectLst>
                <a:outerShdw blurRad="38100" dist="38100" dir="2700000" algn="tl">
                  <a:srgbClr val="000000">
                    <a:alpha val="43137"/>
                  </a:srgbClr>
                </a:outerShdw>
              </a:effectLst>
            </a:rPr>
            <a:t>(Psalam 119,105)</a:t>
          </a:r>
          <a:endParaRPr lang="sr-Latn-RS" sz="2200" kern="1200" noProof="0" dirty="0">
            <a:effectLst>
              <a:outerShdw blurRad="38100" dist="38100" dir="2700000" algn="tl">
                <a:srgbClr val="000000">
                  <a:alpha val="43137"/>
                </a:srgbClr>
              </a:outerShdw>
            </a:effectLst>
          </a:endParaRPr>
        </a:p>
      </dsp:txBody>
      <dsp:txXfrm>
        <a:off x="138215" y="1648038"/>
        <a:ext cx="2454589" cy="751420"/>
      </dsp:txXfrm>
    </dsp:sp>
    <dsp:sp modelId="{68A2714C-A2A2-4460-842C-53874DC714E7}">
      <dsp:nvSpPr>
        <dsp:cNvPr id="0" name=""/>
        <dsp:cNvSpPr/>
      </dsp:nvSpPr>
      <dsp:spPr>
        <a:xfrm>
          <a:off x="2943701" y="11754"/>
          <a:ext cx="2339341" cy="1871472"/>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2807793" y="1647556"/>
          <a:ext cx="2774886" cy="752062"/>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b="1" kern="1200" noProof="0" dirty="0">
              <a:effectLst>
                <a:outerShdw blurRad="38100" dist="38100" dir="2700000" algn="tl">
                  <a:srgbClr val="000000">
                    <a:alpha val="43137"/>
                  </a:srgbClr>
                </a:outerShdw>
              </a:effectLst>
            </a:rPr>
            <a:t>Duh proroštva (</a:t>
          </a:r>
          <a:r>
            <a:rPr lang="sr-Latn-RS" sz="1800" b="1" kern="1200" noProof="0" dirty="0" err="1">
              <a:effectLst>
                <a:outerShdw blurRad="38100" dist="38100" dir="2700000" algn="tl">
                  <a:srgbClr val="000000">
                    <a:alpha val="43137"/>
                  </a:srgbClr>
                </a:outerShdw>
              </a:effectLst>
            </a:rPr>
            <a:t>Otk</a:t>
          </a:r>
          <a:r>
            <a:rPr lang="sr-Latn-RS" sz="1800" b="1" kern="1200" noProof="0" dirty="0">
              <a:effectLst>
                <a:outerShdw blurRad="38100" dist="38100" dir="2700000" algn="tl">
                  <a:srgbClr val="000000">
                    <a:alpha val="43137"/>
                  </a:srgbClr>
                </a:outerShdw>
              </a:effectLst>
            </a:rPr>
            <a:t>. 19,10), očitovao se kroz </a:t>
          </a:r>
          <a:r>
            <a:rPr lang="sr-Latn-RS" sz="1800" b="1" kern="1200" noProof="0" dirty="0" err="1">
              <a:effectLst>
                <a:outerShdw blurRad="38100" dist="38100" dir="2700000" algn="tl">
                  <a:srgbClr val="000000">
                    <a:alpha val="43137"/>
                  </a:srgbClr>
                </a:outerShdw>
              </a:effectLst>
            </a:rPr>
            <a:t>Ellen</a:t>
          </a:r>
          <a:r>
            <a:rPr lang="sr-Latn-RS" sz="1800" b="1" kern="1200" noProof="0" dirty="0">
              <a:effectLst>
                <a:outerShdw blurRad="38100" dist="38100" dir="2700000" algn="tl">
                  <a:srgbClr val="000000">
                    <a:alpha val="43137"/>
                  </a:srgbClr>
                </a:outerShdw>
              </a:effectLst>
            </a:rPr>
            <a:t> G. </a:t>
          </a:r>
          <a:r>
            <a:rPr lang="sr-Latn-RS" sz="1800" b="1" kern="1200" noProof="0" dirty="0" err="1">
              <a:effectLst>
                <a:outerShdw blurRad="38100" dist="38100" dir="2700000" algn="tl">
                  <a:srgbClr val="000000">
                    <a:alpha val="43137"/>
                  </a:srgbClr>
                </a:outerShdw>
              </a:effectLst>
            </a:rPr>
            <a:t>White</a:t>
          </a:r>
          <a:endParaRPr lang="sr-Latn-RS" sz="1800" kern="1200" noProof="0" dirty="0">
            <a:effectLst>
              <a:outerShdw blurRad="38100" dist="38100" dir="2700000" algn="tl">
                <a:srgbClr val="000000">
                  <a:alpha val="43137"/>
                </a:srgbClr>
              </a:outerShdw>
            </a:effectLst>
          </a:endParaRPr>
        </a:p>
      </dsp:txBody>
      <dsp:txXfrm>
        <a:off x="2807793" y="1647556"/>
        <a:ext cx="2774886" cy="752062"/>
      </dsp:txXfrm>
    </dsp:sp>
    <dsp:sp modelId="{29760ED7-9D83-46E7-BA8F-3196B005E7F3}">
      <dsp:nvSpPr>
        <dsp:cNvPr id="0" name=""/>
        <dsp:cNvSpPr/>
      </dsp:nvSpPr>
      <dsp:spPr>
        <a:xfrm>
          <a:off x="5721883" y="11915"/>
          <a:ext cx="2339341" cy="1871472"/>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5932423" y="1648038"/>
          <a:ext cx="2082013" cy="751420"/>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Božje vođstvo (Kol 4,3)</a:t>
          </a:r>
          <a:endParaRPr lang="sr-Latn-RS" sz="2200" kern="1200" noProof="0" dirty="0">
            <a:effectLst>
              <a:outerShdw blurRad="38100" dist="38100" dir="2700000" algn="tl">
                <a:srgbClr val="000000">
                  <a:alpha val="43137"/>
                </a:srgbClr>
              </a:outerShdw>
            </a:effectLst>
          </a:endParaRPr>
        </a:p>
      </dsp:txBody>
      <dsp:txXfrm>
        <a:off x="5932423" y="1648038"/>
        <a:ext cx="2082013" cy="751420"/>
      </dsp:txXfrm>
    </dsp:sp>
    <dsp:sp modelId="{43E7D701-2AE7-4034-B6A7-FEDA8EBADCE7}">
      <dsp:nvSpPr>
        <dsp:cNvPr id="0" name=""/>
        <dsp:cNvSpPr/>
      </dsp:nvSpPr>
      <dsp:spPr>
        <a:xfrm>
          <a:off x="8295443" y="11915"/>
          <a:ext cx="2339341" cy="1871472"/>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8505699" y="1648038"/>
          <a:ext cx="2082013" cy="751420"/>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Duh Sveti </a:t>
          </a:r>
          <a:br>
            <a:rPr lang="sr-Latn-RS" sz="2200" b="1" kern="1200" noProof="0" dirty="0">
              <a:effectLst>
                <a:outerShdw blurRad="38100" dist="38100" dir="2700000" algn="tl">
                  <a:srgbClr val="000000">
                    <a:alpha val="43137"/>
                  </a:srgbClr>
                </a:outerShdw>
              </a:effectLst>
            </a:rPr>
          </a:br>
          <a:r>
            <a:rPr lang="sr-Latn-RS" sz="2200" b="1" kern="1200" noProof="0" dirty="0">
              <a:effectLst>
                <a:outerShdw blurRad="38100" dist="38100" dir="2700000" algn="tl">
                  <a:srgbClr val="000000">
                    <a:alpha val="43137"/>
                  </a:srgbClr>
                </a:outerShdw>
              </a:effectLst>
            </a:rPr>
            <a:t>(Isa. 30,21)</a:t>
          </a:r>
          <a:endParaRPr lang="sr-Latn-RS" sz="2200" kern="1200" noProof="0" dirty="0">
            <a:effectLst>
              <a:outerShdw blurRad="38100" dist="38100" dir="2700000" algn="tl">
                <a:srgbClr val="000000">
                  <a:alpha val="43137"/>
                </a:srgbClr>
              </a:outerShdw>
            </a:effectLst>
          </a:endParaRPr>
        </a:p>
      </dsp:txBody>
      <dsp:txXfrm>
        <a:off x="8505699" y="1648038"/>
        <a:ext cx="2082013" cy="75142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31/12/2025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92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31/12/2025</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31/12/2025</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31/12/2025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990600" y="542925"/>
            <a:ext cx="9458326" cy="646331"/>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sr-Latn-RS" sz="36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RAZLOZI ZA ZAHVALNOST I MOLITVU</a:t>
            </a: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sr-Latn-RS" sz="1600" b="1" noProof="0" dirty="0">
                <a:solidFill>
                  <a:schemeClr val="accent5">
                    <a:lumMod val="60000"/>
                    <a:lumOff val="40000"/>
                  </a:schemeClr>
                </a:solidFill>
                <a:effectLst>
                  <a:outerShdw blurRad="38100" dist="38100" dir="2700000" algn="tl">
                    <a:srgbClr val="000000">
                      <a:alpha val="43137"/>
                    </a:srgbClr>
                  </a:outerShdw>
                </a:effectLst>
              </a:rPr>
              <a:t>2. pouka za 10. januar 2026.</a:t>
            </a: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85898E66-D5E7-42A9-2633-2C4CB31D24A5}"/>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a:bevelT w="38100" h="38100"/>
            </a:sp3d>
          </a:bodyPr>
          <a:lstStyle/>
          <a:p>
            <a:pPr algn="ctr"/>
            <a:r>
              <a:rPr lang="sr-Latn-RS" sz="44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RAZLOZI ZA ZAHVALNOST</a:t>
            </a:r>
          </a:p>
        </p:txBody>
      </p:sp>
      <p:sp>
        <p:nvSpPr>
          <p:cNvPr id="5" name="CuadroTexto 4">
            <a:extLst>
              <a:ext uri="{FF2B5EF4-FFF2-40B4-BE49-F238E27FC236}">
                <a16:creationId xmlns:a16="http://schemas.microsoft.com/office/drawing/2014/main" id="{A344FECA-FFE9-1235-CA75-0A75F28F8F53}"/>
              </a:ext>
            </a:extLst>
          </p:cNvPr>
          <p:cNvSpPr txBox="1"/>
          <p:nvPr/>
        </p:nvSpPr>
        <p:spPr>
          <a:xfrm>
            <a:off x="-209861" y="700772"/>
            <a:ext cx="12401860" cy="400110"/>
          </a:xfrm>
          <a:prstGeom prst="rect">
            <a:avLst/>
          </a:prstGeom>
          <a:noFill/>
        </p:spPr>
        <p:txBody>
          <a:bodyPr wrap="square">
            <a:spAutoFit/>
          </a:bodyPr>
          <a:lstStyle/>
          <a:p>
            <a:pPr algn="ctr"/>
            <a:r>
              <a:rPr lang="sr-Latn-RS" sz="2000" b="1" noProof="0" dirty="0">
                <a:solidFill>
                  <a:schemeClr val="accent3">
                    <a:lumMod val="40000"/>
                    <a:lumOff val="60000"/>
                  </a:schemeClr>
                </a:solidFill>
                <a:effectLst>
                  <a:glow rad="101600">
                    <a:srgbClr val="5D138B"/>
                  </a:glow>
                </a:effectLst>
                <a:latin typeface="Comic Sans MS" panose="030F0702030302020204" pitchFamily="66" charset="0"/>
              </a:rPr>
              <a:t>„Uvek zahvaljujemo Bogu, Ocu našeg Gospoda Isusa Hrista, kad se za vas molimo “ </a:t>
            </a:r>
            <a:r>
              <a:rPr lang="sr-Latn-RS" sz="1600" b="1" noProof="0" dirty="0">
                <a:solidFill>
                  <a:schemeClr val="accent3">
                    <a:lumMod val="40000"/>
                    <a:lumOff val="60000"/>
                  </a:schemeClr>
                </a:solidFill>
                <a:effectLst>
                  <a:glow rad="101600">
                    <a:srgbClr val="5D138B"/>
                  </a:glow>
                </a:effectLst>
                <a:latin typeface="Comic Sans MS" panose="030F0702030302020204" pitchFamily="66" charset="0"/>
              </a:rPr>
              <a:t>(</a:t>
            </a:r>
            <a:r>
              <a:rPr lang="sr-Latn-RS" sz="1600" b="1" noProof="0" dirty="0" err="1">
                <a:solidFill>
                  <a:schemeClr val="accent3">
                    <a:lumMod val="40000"/>
                    <a:lumOff val="60000"/>
                  </a:schemeClr>
                </a:solidFill>
                <a:effectLst>
                  <a:glow rad="101600">
                    <a:srgbClr val="5D138B"/>
                  </a:glow>
                </a:effectLst>
                <a:latin typeface="Comic Sans MS" panose="030F0702030302020204" pitchFamily="66" charset="0"/>
              </a:rPr>
              <a:t>Kološanima</a:t>
            </a:r>
            <a:r>
              <a:rPr lang="sr-Latn-RS" sz="1600" b="1" noProof="0" dirty="0">
                <a:solidFill>
                  <a:schemeClr val="accent3">
                    <a:lumMod val="40000"/>
                    <a:lumOff val="60000"/>
                  </a:schemeClr>
                </a:solidFill>
                <a:effectLst>
                  <a:glow rad="101600">
                    <a:srgbClr val="5D138B"/>
                  </a:glow>
                </a:effectLst>
                <a:latin typeface="Comic Sans MS" panose="030F0702030302020204" pitchFamily="66" charset="0"/>
              </a:rPr>
              <a:t> 1,3)</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266825"/>
            <a:ext cx="8096250" cy="1107996"/>
          </a:xfrm>
          <a:prstGeom prst="rect">
            <a:avLst/>
          </a:prstGeom>
          <a:noFill/>
        </p:spPr>
        <p:txBody>
          <a:bodyPr wrap="square" rtlCol="0">
            <a:spAutoFit/>
          </a:bodyPr>
          <a:lstStyle/>
          <a:p>
            <a:pPr>
              <a:spcBef>
                <a:spcPts val="600"/>
              </a:spcBef>
            </a:pPr>
            <a:r>
              <a:rPr lang="sr-Latn-RS" sz="2200" b="1" noProof="0" dirty="0"/>
              <a:t>Ponavljajući reči iz 1. Korinćanima 13,13, Pavle zahvaljuje Bogu jer </a:t>
            </a:r>
            <a:r>
              <a:rPr lang="sr-Latn-RS" sz="2200" b="1" noProof="0" dirty="0" err="1"/>
              <a:t>Kološani</a:t>
            </a:r>
            <a:r>
              <a:rPr lang="sr-Latn-RS" sz="2200" b="1" noProof="0" dirty="0"/>
              <a:t> imaju ove tri hrišćanske vrline: veru, nadu i ljubav (Kol. 1,4-5).</a:t>
            </a: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3" y="2317712"/>
            <a:ext cx="5156058" cy="1446550"/>
          </a:xfrm>
          <a:prstGeom prst="rect">
            <a:avLst/>
          </a:prstGeom>
          <a:noFill/>
        </p:spPr>
        <p:txBody>
          <a:bodyPr wrap="square">
            <a:spAutoFit/>
          </a:bodyPr>
          <a:lstStyle/>
          <a:p>
            <a:pPr>
              <a:spcBef>
                <a:spcPts val="600"/>
              </a:spcBef>
            </a:pPr>
            <a:r>
              <a:rPr lang="sr-Latn-RS" sz="2200" b="1" noProof="0" dirty="0"/>
              <a:t>Te vrline nastaju „u Hristu Isusu“, utiču na naše odnose sa „svim svetima“ i prenesene su nam kroz „istinitu reč evanđelja“.</a:t>
            </a:r>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1" y="5035038"/>
            <a:ext cx="6156183" cy="1785104"/>
          </a:xfrm>
          <a:prstGeom prst="rect">
            <a:avLst/>
          </a:prstGeom>
          <a:noFill/>
        </p:spPr>
        <p:txBody>
          <a:bodyPr wrap="square">
            <a:spAutoFit/>
          </a:bodyPr>
          <a:lstStyle/>
          <a:p>
            <a:pPr>
              <a:spcBef>
                <a:spcPts val="600"/>
              </a:spcBef>
            </a:pPr>
            <a:r>
              <a:rPr lang="sr-Latn-RS" sz="2200" b="1" noProof="0" dirty="0"/>
              <a:t>Božja moć, koja se prenosi kroz evanđelje delovanjem Duha Svetoga, čini Bibliju „rečju života“ (Fil 2,16). To znači da prihvatanjem evanđelja imamo večni život i nasledstvo „sačuvano za vas na nebesima“ (Kol 1,5).</a:t>
            </a: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676375"/>
            <a:ext cx="5156058" cy="1446550"/>
          </a:xfrm>
          <a:prstGeom prst="rect">
            <a:avLst/>
          </a:prstGeom>
          <a:noFill/>
        </p:spPr>
        <p:txBody>
          <a:bodyPr wrap="square">
            <a:spAutoFit/>
          </a:bodyPr>
          <a:lstStyle/>
          <a:p>
            <a:pPr>
              <a:spcBef>
                <a:spcPts val="600"/>
              </a:spcBef>
            </a:pPr>
            <a:r>
              <a:rPr lang="sr-Latn-RS" sz="2200" b="1" noProof="0" dirty="0"/>
              <a:t>Pavle naglašava da ovo evanđelje nije propovedano samo </a:t>
            </a:r>
            <a:r>
              <a:rPr lang="sr-Latn-RS" sz="2200" b="1" noProof="0" dirty="0" err="1"/>
              <a:t>Kološanima</a:t>
            </a:r>
            <a:r>
              <a:rPr lang="sr-Latn-RS" sz="2200" b="1" noProof="0" dirty="0"/>
              <a:t>, već „po celom svetu“ (Kol. 1,6)... i to u samo 30 godina!</a:t>
            </a:r>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0"/>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sr-Latn-RS" sz="4400" b="1" spc="600" noProof="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MOLITVENI ZAHTEVI</a:t>
            </a: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590293"/>
            <a:ext cx="12191998" cy="707886"/>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5">
                    <a:lumMod val="75000"/>
                  </a:schemeClr>
                </a:solidFill>
                <a:latin typeface="Comic Sans MS" panose="030F0702030302020204" pitchFamily="66" charset="0"/>
              </a:rPr>
              <a:t>„Z</a:t>
            </a:r>
            <a:r>
              <a:rPr lang="sr-Latn-RS" b="1" noProof="0" dirty="0">
                <a:solidFill>
                  <a:schemeClr val="accent5">
                    <a:lumMod val="75000"/>
                  </a:schemeClr>
                </a:solidFill>
                <a:latin typeface="Comic Sans MS" panose="030F0702030302020204" pitchFamily="66" charset="0"/>
              </a:rPr>
              <a:t>ato i mi, od dana kad smo to čuli, ne prestajemo da se molimo za vas i da molimo Boga da se ispunite spoznanjem njegove volje sa svakom duhovnom mudrošću i razumevanjem</a:t>
            </a:r>
            <a:r>
              <a:rPr lang="sr-Latn-RS" sz="2000" b="1" noProof="0" dirty="0">
                <a:solidFill>
                  <a:schemeClr val="accent5">
                    <a:lumMod val="75000"/>
                  </a:schemeClr>
                </a:solidFill>
                <a:latin typeface="Comic Sans MS" panose="030F0702030302020204" pitchFamily="66" charset="0"/>
              </a:rPr>
              <a:t>.“ </a:t>
            </a:r>
            <a:r>
              <a:rPr lang="sr-Latn-RS" sz="1600" b="1" noProof="0" dirty="0">
                <a:solidFill>
                  <a:schemeClr val="accent5">
                    <a:lumMod val="75000"/>
                  </a:schemeClr>
                </a:solidFill>
                <a:latin typeface="Comic Sans MS" panose="030F0702030302020204" pitchFamily="66" charset="0"/>
              </a:rPr>
              <a:t>(</a:t>
            </a:r>
            <a:r>
              <a:rPr lang="sr-Latn-RS" sz="1600" b="1" noProof="0" dirty="0" err="1">
                <a:solidFill>
                  <a:schemeClr val="accent5">
                    <a:lumMod val="75000"/>
                  </a:schemeClr>
                </a:solidFill>
                <a:latin typeface="Comic Sans MS" panose="030F0702030302020204" pitchFamily="66" charset="0"/>
              </a:rPr>
              <a:t>Kološanima</a:t>
            </a:r>
            <a:r>
              <a:rPr lang="sr-Latn-RS" sz="1600" b="1" noProof="0" dirty="0">
                <a:solidFill>
                  <a:schemeClr val="accent5">
                    <a:lumMod val="75000"/>
                  </a:schemeClr>
                </a:solidFill>
                <a:latin typeface="Comic Sans MS" panose="030F0702030302020204" pitchFamily="66" charset="0"/>
              </a:rPr>
              <a:t> 1,9)</a:t>
            </a:r>
            <a:endParaRPr lang="sr-Latn-RS" sz="2000" b="1" noProof="0"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257175" y="1402764"/>
            <a:ext cx="6289540" cy="769441"/>
          </a:xfrm>
          <a:prstGeom prst="rect">
            <a:avLst/>
          </a:prstGeom>
          <a:noFill/>
        </p:spPr>
        <p:txBody>
          <a:bodyPr wrap="square" rtlCol="0">
            <a:spAutoFit/>
          </a:bodyPr>
          <a:lstStyle/>
          <a:p>
            <a:pPr>
              <a:spcBef>
                <a:spcPts val="600"/>
              </a:spcBef>
            </a:pPr>
            <a:r>
              <a:rPr lang="sr-Latn-RS" sz="2200" b="1" noProof="0" dirty="0"/>
              <a:t>Pavlovi molitveni zahtevi uključuju mnogo dobrih stvari za </a:t>
            </a:r>
            <a:r>
              <a:rPr lang="sr-Latn-RS" sz="2200" b="1" noProof="0" dirty="0" err="1"/>
              <a:t>Kološane</a:t>
            </a:r>
            <a:r>
              <a:rPr lang="sr-Latn-RS" sz="2200" b="1" noProof="0" dirty="0"/>
              <a:t> (Kol. 1,9-11):</a:t>
            </a:r>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2267419433"/>
              </p:ext>
            </p:extLst>
          </p:nvPr>
        </p:nvGraphicFramePr>
        <p:xfrm>
          <a:off x="6620078" y="1402764"/>
          <a:ext cx="5447488"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528286" y="2191858"/>
            <a:ext cx="2250209" cy="1785104"/>
          </a:xfrm>
          <a:prstGeom prst="rect">
            <a:avLst/>
          </a:prstGeom>
          <a:noFill/>
        </p:spPr>
        <p:txBody>
          <a:bodyPr wrap="square" rtlCol="0">
            <a:spAutoFit/>
          </a:bodyPr>
          <a:lstStyle/>
          <a:p>
            <a:pPr>
              <a:spcBef>
                <a:spcPts val="600"/>
              </a:spcBef>
            </a:pPr>
            <a:r>
              <a:rPr lang="sr-Latn-RS" sz="2200" b="1" noProof="0" dirty="0"/>
              <a:t>Ova se molitva izgovara „radosno zahvaljujući Ocu“ (Kol 1,12).</a:t>
            </a:r>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1327948272"/>
              </p:ext>
            </p:extLst>
          </p:nvPr>
        </p:nvGraphicFramePr>
        <p:xfrm>
          <a:off x="1471283" y="4408124"/>
          <a:ext cx="10634785" cy="24113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0" y="3499999"/>
            <a:ext cx="1599797" cy="3477875"/>
          </a:xfrm>
          <a:prstGeom prst="rect">
            <a:avLst/>
          </a:prstGeom>
          <a:noFill/>
        </p:spPr>
        <p:txBody>
          <a:bodyPr wrap="square">
            <a:spAutoFit/>
          </a:bodyPr>
          <a:lstStyle/>
          <a:p>
            <a:pPr>
              <a:spcBef>
                <a:spcPts val="600"/>
              </a:spcBef>
            </a:pPr>
            <a:r>
              <a:rPr lang="sr-Latn-RS" sz="2200" b="1" noProof="0" dirty="0"/>
              <a:t>Postoje četiri kanala kroz koja Bog </a:t>
            </a:r>
            <a:r>
              <a:rPr lang="sr-Latn-RS" sz="2200" b="1" noProof="0" dirty="0" err="1"/>
              <a:t>djeluje</a:t>
            </a:r>
            <a:r>
              <a:rPr lang="sr-Latn-RS" sz="2200" b="1" noProof="0" dirty="0"/>
              <a:t> kako bi Pavlovu molitvu u nama ostvario:</a:t>
            </a: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a:fillRect/>
          </a:stretch>
        </p:blipFill>
        <p:spPr>
          <a:xfrm>
            <a:off x="554636" y="2086585"/>
            <a:ext cx="4132067" cy="1987489"/>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644577" y="483508"/>
            <a:ext cx="11377535" cy="6124754"/>
          </a:xfrm>
          <a:prstGeom prst="rect">
            <a:avLst/>
          </a:prstGeom>
          <a:noFill/>
        </p:spPr>
        <p:txBody>
          <a:bodyPr wrap="square">
            <a:spAutoFit/>
          </a:bodyPr>
          <a:lstStyle/>
          <a:p>
            <a:pPr>
              <a:spcBef>
                <a:spcPts val="600"/>
              </a:spcBef>
            </a:pPr>
            <a:r>
              <a:rPr lang="sr-Latn-RS" sz="2800" b="1" noProof="0" dirty="0">
                <a:latin typeface="Constantia" panose="02030602050306030303" pitchFamily="18" charset="0"/>
              </a:rPr>
              <a:t>„Naš život treba da bude povezan sa životom Hristovim; treba stalno da crpimo iz Njega, učestvujući u Njemu, živom Hlebu koji je sišao s neba, crpeći iz izvora uvek svežeg, uvek dajući svoja obilna blaga. Ako uvek držimo Gospoda pred sobom, dozvoljavajući našem srcu da mu se zahvali i veliča Ga, imaćemo stalnu svežinu u našem verskom životu. Naše molitve će imati oblik razgovora sa Bogom kao što bismo razgovarali s </a:t>
            </a:r>
            <a:r>
              <a:rPr lang="sr-Latn-RS" sz="2800" b="1" noProof="0" dirty="0" err="1">
                <a:latin typeface="Constantia" panose="02030602050306030303" pitchFamily="18" charset="0"/>
              </a:rPr>
              <a:t>prijateljem</a:t>
            </a:r>
            <a:r>
              <a:rPr lang="sr-Latn-RS" sz="2800" b="1" noProof="0" dirty="0">
                <a:latin typeface="Constantia" panose="02030602050306030303" pitchFamily="18" charset="0"/>
              </a:rPr>
              <a:t>. On će nam lično govoriti svoje tajne. Često će nas obuzeti slatki, radosni osećaj Isusovog prisustva. Često će naše srce goreti u nama dok nam se On približava da razgovara s nama kao što je to učinio sa </a:t>
            </a:r>
            <a:r>
              <a:rPr lang="sr-Latn-RS" sz="2800" b="1" noProof="0" dirty="0" err="1">
                <a:latin typeface="Constantia" panose="02030602050306030303" pitchFamily="18" charset="0"/>
              </a:rPr>
              <a:t>Enohom</a:t>
            </a:r>
            <a:r>
              <a:rPr lang="sr-Latn-RS" sz="2800" b="1" noProof="0" dirty="0">
                <a:latin typeface="Constantia" panose="02030602050306030303" pitchFamily="18" charset="0"/>
              </a:rPr>
              <a:t>. Kada je ovo zaista iskustvo hrišćanina, u njegovom životu se vidi jednostavnost, poniznost, krotost i smirenost srca, što svima sa kojima se druži pokazuje da je bio s Isusom i da je učio od Njega.“</a:t>
            </a:r>
          </a:p>
        </p:txBody>
      </p:sp>
      <p:sp>
        <p:nvSpPr>
          <p:cNvPr id="4" name="CuadroTexto 3">
            <a:extLst>
              <a:ext uri="{FF2B5EF4-FFF2-40B4-BE49-F238E27FC236}">
                <a16:creationId xmlns:a16="http://schemas.microsoft.com/office/drawing/2014/main" id="{9E3123D6-5231-E355-4E6C-B9157863F64C}"/>
              </a:ext>
            </a:extLst>
          </p:cNvPr>
          <p:cNvSpPr txBox="1"/>
          <p:nvPr/>
        </p:nvSpPr>
        <p:spPr>
          <a:xfrm>
            <a:off x="7870535" y="144954"/>
            <a:ext cx="3900876" cy="338554"/>
          </a:xfrm>
          <a:prstGeom prst="rect">
            <a:avLst/>
          </a:prstGeom>
          <a:noFill/>
        </p:spPr>
        <p:txBody>
          <a:bodyPr wrap="none" rtlCol="0">
            <a:spAutoFit/>
          </a:bodyPr>
          <a:lstStyle/>
          <a:p>
            <a:pPr algn="r"/>
            <a:r>
              <a:rPr lang="sr-Latn-RS" sz="1600" b="1" noProof="0" dirty="0">
                <a:solidFill>
                  <a:schemeClr val="bg2">
                    <a:lumMod val="90000"/>
                  </a:schemeClr>
                </a:solidFill>
              </a:rPr>
              <a:t>EGW (Kristove očigledne pouke, str. 129)</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026" r="7102"/>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5">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0" y="859065"/>
            <a:ext cx="3777794" cy="5139869"/>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„Uzdam se upravo u to, da će Onaj, koji je počeo dobro delo u vama, dovršiti ga do dana Hrista Isusa.“</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sr-Latn-RS" sz="20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Filipljanima 1,6. </a:t>
            </a:r>
            <a:endParaRPr kumimoji="0" lang="sr-Latn-RS"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8838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3848645" y="4007337"/>
            <a:ext cx="8412060" cy="2709653"/>
          </a:xfrm>
          <a:prstGeom prst="rect">
            <a:avLst/>
          </a:prstGeom>
          <a:noFill/>
        </p:spPr>
        <p:txBody>
          <a:bodyPr wrap="square" rtlCol="0">
            <a:spAutoFit/>
            <a:scene3d>
              <a:camera prst="orthographicFront"/>
              <a:lightRig rig="threePt" dir="t"/>
            </a:scene3d>
            <a:sp3d extrusionH="57150">
              <a:bevelT w="38100" h="38100"/>
            </a:sp3d>
          </a:bodyPr>
          <a:lstStyle/>
          <a:p>
            <a:pPr>
              <a:lnSpc>
                <a:spcPts val="2400"/>
              </a:lnSpc>
              <a:spcBef>
                <a:spcPts val="600"/>
              </a:spcBef>
            </a:pPr>
            <a:r>
              <a:rPr lang="sr-Latn-RS" sz="2200" b="1" noProof="0" dirty="0">
                <a:solidFill>
                  <a:srgbClr val="00BD53"/>
                </a:solidFill>
              </a:rPr>
              <a:t>Razlozi za zahvaljivanje i molitvu u poslanici Filipljanima:</a:t>
            </a:r>
          </a:p>
          <a:p>
            <a:pPr lvl="1">
              <a:lnSpc>
                <a:spcPts val="2400"/>
              </a:lnSpc>
              <a:spcBef>
                <a:spcPts val="600"/>
              </a:spcBef>
            </a:pPr>
            <a:r>
              <a:rPr lang="sr-Latn-RS" sz="2200" b="1" noProof="0" dirty="0"/>
              <a:t>Razlozi za zahvalnost (Filipljanima 1,3-8)</a:t>
            </a:r>
          </a:p>
          <a:p>
            <a:pPr lvl="1">
              <a:lnSpc>
                <a:spcPts val="2400"/>
              </a:lnSpc>
              <a:spcBef>
                <a:spcPts val="600"/>
              </a:spcBef>
            </a:pPr>
            <a:r>
              <a:rPr lang="sr-Latn-RS" sz="2200" b="1" noProof="0" dirty="0"/>
              <a:t>Molitveni zahtevi (Filipljanima 1,9-11)</a:t>
            </a:r>
          </a:p>
          <a:p>
            <a:pPr>
              <a:lnSpc>
                <a:spcPts val="2400"/>
              </a:lnSpc>
              <a:spcBef>
                <a:spcPts val="600"/>
              </a:spcBef>
            </a:pPr>
            <a:r>
              <a:rPr lang="sr-Latn-RS" sz="2200" b="1" noProof="0" dirty="0">
                <a:solidFill>
                  <a:srgbClr val="BA9B00"/>
                </a:solidFill>
              </a:rPr>
              <a:t>Zahvaljivanje i molitva u teškim vremenima (Filipljanima 1,12-18)</a:t>
            </a:r>
          </a:p>
          <a:p>
            <a:pPr>
              <a:lnSpc>
                <a:spcPts val="2400"/>
              </a:lnSpc>
              <a:spcBef>
                <a:spcPts val="600"/>
              </a:spcBef>
            </a:pPr>
            <a:r>
              <a:rPr lang="sr-Latn-RS" sz="2200" b="1" noProof="0" dirty="0">
                <a:solidFill>
                  <a:srgbClr val="A400B9"/>
                </a:solidFill>
              </a:rPr>
              <a:t>Razlozi za zahvaljivanje i molitvu u poslanici </a:t>
            </a:r>
            <a:r>
              <a:rPr lang="sr-Latn-RS" sz="2200" b="1" noProof="0" dirty="0" err="1">
                <a:solidFill>
                  <a:srgbClr val="A400B9"/>
                </a:solidFill>
              </a:rPr>
              <a:t>Kološanima</a:t>
            </a:r>
            <a:r>
              <a:rPr lang="sr-Latn-RS" sz="2200" b="1" noProof="0" dirty="0">
                <a:solidFill>
                  <a:srgbClr val="A400B9"/>
                </a:solidFill>
              </a:rPr>
              <a:t>:</a:t>
            </a:r>
          </a:p>
          <a:p>
            <a:pPr lvl="1">
              <a:lnSpc>
                <a:spcPts val="2400"/>
              </a:lnSpc>
              <a:spcBef>
                <a:spcPts val="600"/>
              </a:spcBef>
            </a:pPr>
            <a:r>
              <a:rPr lang="sr-Latn-RS" sz="2200" b="1" noProof="0" dirty="0"/>
              <a:t>Razlozi za zahvalnost (</a:t>
            </a:r>
            <a:r>
              <a:rPr lang="sr-Latn-RS" sz="2200" b="1" noProof="0" dirty="0" err="1"/>
              <a:t>Kološanima</a:t>
            </a:r>
            <a:r>
              <a:rPr lang="sr-Latn-RS" sz="2200" b="1" noProof="0" dirty="0"/>
              <a:t> 1,3-8)</a:t>
            </a:r>
          </a:p>
          <a:p>
            <a:pPr lvl="1">
              <a:lnSpc>
                <a:spcPts val="2400"/>
              </a:lnSpc>
              <a:spcBef>
                <a:spcPts val="600"/>
              </a:spcBef>
            </a:pPr>
            <a:r>
              <a:rPr lang="sr-Latn-RS" sz="2200" b="1" noProof="0" dirty="0"/>
              <a:t>Molitveni zahtevi (</a:t>
            </a:r>
            <a:r>
              <a:rPr lang="sr-Latn-RS" sz="2200" b="1" noProof="0" dirty="0" err="1"/>
              <a:t>Kološanima</a:t>
            </a:r>
            <a:r>
              <a:rPr lang="sr-Latn-RS" sz="2200" b="1" noProof="0" dirty="0"/>
              <a:t> 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6772275" cy="769441"/>
          </a:xfrm>
          <a:prstGeom prst="rect">
            <a:avLst/>
          </a:prstGeom>
          <a:noFill/>
        </p:spPr>
        <p:txBody>
          <a:bodyPr wrap="square" rtlCol="0">
            <a:spAutoFit/>
          </a:bodyPr>
          <a:lstStyle/>
          <a:p>
            <a:pPr>
              <a:spcBef>
                <a:spcPts val="600"/>
              </a:spcBef>
            </a:pPr>
            <a:r>
              <a:rPr lang="sr-Latn-RS" sz="2200" b="1" noProof="0" dirty="0"/>
              <a:t>To nisu bila laka vremena za Pavla. Bilo bi lako prepustiti se očaju zbog gubitka slobode.</a:t>
            </a:r>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2876" y="3387925"/>
            <a:ext cx="2867650" cy="3301959"/>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80518" y="196690"/>
            <a:ext cx="4571004" cy="353124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3980679" y="5987366"/>
            <a:ext cx="316275"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3980679" y="4836914"/>
            <a:ext cx="316275"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3980679" y="4450518"/>
            <a:ext cx="316275"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3980679" y="6353894"/>
            <a:ext cx="316275"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3281191" y="5224762"/>
            <a:ext cx="637616"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3281191" y="4070394"/>
            <a:ext cx="637616"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3281191" y="5598681"/>
            <a:ext cx="637616"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4" y="2241670"/>
            <a:ext cx="6772274" cy="1107996"/>
          </a:xfrm>
          <a:prstGeom prst="rect">
            <a:avLst/>
          </a:prstGeom>
          <a:noFill/>
        </p:spPr>
        <p:txBody>
          <a:bodyPr wrap="square">
            <a:spAutoFit/>
          </a:bodyPr>
          <a:lstStyle/>
          <a:p>
            <a:pPr>
              <a:spcBef>
                <a:spcPts val="600"/>
              </a:spcBef>
            </a:pPr>
            <a:r>
              <a:rPr lang="sr-Latn-RS" sz="2200" b="1" noProof="0" dirty="0"/>
              <a:t>Njegovo zatočeništvo nije ga sprečilo da nastavi da komunicira sa svojim Ocem i posreduje za druge kroz molitvu.</a:t>
            </a:r>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917833"/>
            <a:ext cx="6772273" cy="1446550"/>
          </a:xfrm>
          <a:prstGeom prst="rect">
            <a:avLst/>
          </a:prstGeom>
          <a:noFill/>
        </p:spPr>
        <p:txBody>
          <a:bodyPr wrap="square">
            <a:spAutoFit/>
          </a:bodyPr>
          <a:lstStyle/>
          <a:p>
            <a:pPr>
              <a:spcBef>
                <a:spcPts val="600"/>
              </a:spcBef>
            </a:pPr>
            <a:r>
              <a:rPr lang="sr-Latn-RS" sz="2200" b="1" noProof="0" dirty="0"/>
              <a:t>Međutim, baš kao što je pevao himne u svom tmurnom </a:t>
            </a:r>
            <a:r>
              <a:rPr lang="sr-Latn-RS" sz="2200" b="1" noProof="0" dirty="0" err="1"/>
              <a:t>zatvoruu</a:t>
            </a:r>
            <a:r>
              <a:rPr lang="sr-Latn-RS" sz="2200" b="1" noProof="0" dirty="0"/>
              <a:t> </a:t>
            </a:r>
            <a:r>
              <a:rPr lang="sr-Latn-RS" sz="2200" b="1" noProof="0" dirty="0" err="1"/>
              <a:t>Filipi</a:t>
            </a:r>
            <a:r>
              <a:rPr lang="sr-Latn-RS" sz="2200" b="1" noProof="0" dirty="0"/>
              <a:t>, Pavle je pronašao razloge za zahvalnost koju je mogao preneti svojoj braći i sestrama u </a:t>
            </a:r>
            <a:r>
              <a:rPr lang="sr-Latn-RS" sz="2200" b="1" noProof="0" dirty="0" err="1"/>
              <a:t>Filipi</a:t>
            </a:r>
            <a:r>
              <a:rPr lang="sr-Latn-RS" sz="2200" b="1" noProof="0" dirty="0"/>
              <a:t> i Kolosi.</a:t>
            </a:r>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127739" y="3587363"/>
            <a:ext cx="47112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sr-Latn-RS" sz="3600" b="1" noProof="0" dirty="0">
                <a:ln/>
                <a:solidFill>
                  <a:schemeClr val="accent4"/>
                </a:solidFill>
              </a:rPr>
              <a:t>Razlozi za zahvaljivanje i molitvu u Poslanici Filipljanima</a:t>
            </a: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sr-Latn-RS" sz="4400" b="1" noProof="0" dirty="0">
                <a:ln/>
                <a:solidFill>
                  <a:schemeClr val="accent4"/>
                </a:solidFill>
              </a:rPr>
              <a:t>RAZLOZI ZA ZAHVALNOST</a:t>
            </a: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sr-Latn-RS" b="1" noProof="0" dirty="0">
                <a:solidFill>
                  <a:schemeClr val="tx2">
                    <a:lumMod val="50000"/>
                    <a:lumOff val="50000"/>
                  </a:schemeClr>
                </a:solidFill>
                <a:latin typeface="Comic Sans MS" panose="030F0702030302020204" pitchFamily="66" charset="0"/>
              </a:rPr>
              <a:t>„Uzdam se upravo u to, da će Onaj, koji je počeo dobro delo u vama, dovršiti ga do dana Hrista Isusa.“ </a:t>
            </a:r>
            <a:r>
              <a:rPr lang="sr-Latn-RS" sz="1400" b="1" noProof="0" dirty="0">
                <a:solidFill>
                  <a:schemeClr val="tx2">
                    <a:lumMod val="50000"/>
                    <a:lumOff val="50000"/>
                  </a:schemeClr>
                </a:solidFill>
                <a:latin typeface="Comic Sans MS" panose="030F0702030302020204" pitchFamily="66" charset="0"/>
              </a:rPr>
              <a:t>(Filipljanima 1:6)</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8449751" cy="769441"/>
          </a:xfrm>
          <a:prstGeom prst="rect">
            <a:avLst/>
          </a:prstGeom>
          <a:noFill/>
        </p:spPr>
        <p:txBody>
          <a:bodyPr wrap="square" rtlCol="0">
            <a:spAutoFit/>
          </a:bodyPr>
          <a:lstStyle/>
          <a:p>
            <a:pPr>
              <a:spcBef>
                <a:spcPts val="600"/>
              </a:spcBef>
            </a:pPr>
            <a:r>
              <a:rPr lang="sr-Latn-RS" sz="2200" b="1" noProof="0" dirty="0"/>
              <a:t>Pavle započinje svoju poslanicu zahvaljujući Bogu za vernike u </a:t>
            </a:r>
            <a:r>
              <a:rPr lang="sr-Latn-RS" sz="2200" b="1" noProof="0" dirty="0" err="1"/>
              <a:t>Filipi</a:t>
            </a:r>
            <a:r>
              <a:rPr lang="sr-Latn-RS" sz="2200" b="1" noProof="0" dirty="0"/>
              <a:t> (Fil. 1,3), koje je veoma voleo (Fil. 1,8).</a:t>
            </a:r>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hqprint">
            <a:extLst>
              <a:ext uri="{28A0092B-C50C-407E-A947-70E740481C1C}">
                <a14:useLocalDpi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04491" y="2018883"/>
            <a:ext cx="5918998" cy="2123658"/>
          </a:xfrm>
          <a:prstGeom prst="rect">
            <a:avLst/>
          </a:prstGeom>
          <a:noFill/>
        </p:spPr>
        <p:txBody>
          <a:bodyPr wrap="square">
            <a:spAutoFit/>
          </a:bodyPr>
          <a:lstStyle/>
          <a:p>
            <a:pPr>
              <a:spcBef>
                <a:spcPts val="600"/>
              </a:spcBef>
            </a:pPr>
            <a:r>
              <a:rPr lang="sr-Latn-RS" sz="2200" b="1" noProof="0" dirty="0"/>
              <a:t>Kao što je veliki sveštenik nosio na prsima pokraj srca imena izraelskih plemena ugravirana na draguljima kada je stajao pred Bogom, Pavle je nosio „u svom srcu“ svakog člana crkve kada je stajao pred Bogom u molitvi da posreduje za njih (Fil. 1,7).</a:t>
            </a: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04491" y="5458072"/>
            <a:ext cx="5675840" cy="1446550"/>
          </a:xfrm>
          <a:prstGeom prst="rect">
            <a:avLst/>
          </a:prstGeom>
          <a:noFill/>
        </p:spPr>
        <p:txBody>
          <a:bodyPr wrap="square">
            <a:spAutoFit/>
          </a:bodyPr>
          <a:lstStyle/>
          <a:p>
            <a:pPr>
              <a:spcBef>
                <a:spcPts val="600"/>
              </a:spcBef>
            </a:pPr>
            <a:r>
              <a:rPr lang="sr-Latn-RS" sz="2200" b="1" noProof="0" dirty="0"/>
              <a:t>Treći razlog zahvalnosti bio je taj što su </a:t>
            </a:r>
            <a:r>
              <a:rPr lang="sr-Latn-RS" sz="2200" b="1" noProof="0" dirty="0" err="1"/>
              <a:t>Filipljani</a:t>
            </a:r>
            <a:r>
              <a:rPr lang="sr-Latn-RS" sz="2200" b="1" noProof="0" dirty="0"/>
              <a:t> s njim učestvovali „u mojim okovima, u odbrani i utvrđivanju evanđelja“ (Fil. 1,7).</a:t>
            </a:r>
          </a:p>
        </p:txBody>
      </p:sp>
      <p:sp>
        <p:nvSpPr>
          <p:cNvPr id="9" name="CuadroTexto 8">
            <a:extLst>
              <a:ext uri="{FF2B5EF4-FFF2-40B4-BE49-F238E27FC236}">
                <a16:creationId xmlns:a16="http://schemas.microsoft.com/office/drawing/2014/main" id="{252384CA-8486-A819-6895-A28CF18908DC}"/>
              </a:ext>
            </a:extLst>
          </p:cNvPr>
          <p:cNvSpPr txBox="1"/>
          <p:nvPr/>
        </p:nvSpPr>
        <p:spPr>
          <a:xfrm>
            <a:off x="4004491" y="4046254"/>
            <a:ext cx="5428952" cy="1446550"/>
          </a:xfrm>
          <a:prstGeom prst="rect">
            <a:avLst/>
          </a:prstGeom>
          <a:noFill/>
        </p:spPr>
        <p:txBody>
          <a:bodyPr wrap="square">
            <a:spAutoFit/>
          </a:bodyPr>
          <a:lstStyle/>
          <a:p>
            <a:pPr>
              <a:spcBef>
                <a:spcPts val="600"/>
              </a:spcBef>
            </a:pPr>
            <a:r>
              <a:rPr lang="sr-Latn-RS" sz="2200" b="1" noProof="0" dirty="0"/>
              <a:t>Njegova zahvalnost uključivala je činjenicu da su </a:t>
            </a:r>
            <a:r>
              <a:rPr lang="sr-Latn-RS" sz="2200" b="1" noProof="0" dirty="0" err="1"/>
              <a:t>Filipljani</a:t>
            </a:r>
            <a:r>
              <a:rPr lang="sr-Latn-RS" sz="2200" b="1" noProof="0" dirty="0"/>
              <a:t> ostali verni evanđelju i da ih je Bog svakodnevno usavršavao (Fil. 1,5-6).</a:t>
            </a:r>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1761097723"/>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4400" b="1" spc="300" noProof="0" dirty="0">
                <a:ln/>
                <a:solidFill>
                  <a:schemeClr val="accent3"/>
                </a:solidFill>
                <a:effectLst>
                  <a:reflection blurRad="6350" stA="55000" endA="300" endPos="24000" dir="5400000" sy="-100000" algn="bl" rotWithShape="0"/>
                </a:effectLst>
              </a:rPr>
              <a:t>MOLITVENI ZAHTEVI</a:t>
            </a: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680174"/>
            <a:ext cx="11814071" cy="1015663"/>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rgbClr val="7030A0"/>
                </a:solidFill>
                <a:latin typeface="Comic Sans MS" panose="030F0702030302020204" pitchFamily="66" charset="0"/>
              </a:rPr>
              <a:t>„I zato se molim, da ljubav vaša sve više i više izobiluje u spoznaji i u svakom razumevanju, Da iskusite bolje, da budete čisti i bez spoticanja na dan Hristov, </a:t>
            </a:r>
          </a:p>
          <a:p>
            <a:pPr algn="ctr"/>
            <a:r>
              <a:rPr lang="sr-Latn-RS" sz="2000" b="1" noProof="0" dirty="0">
                <a:solidFill>
                  <a:srgbClr val="7030A0"/>
                </a:solidFill>
                <a:latin typeface="Comic Sans MS" panose="030F0702030302020204" pitchFamily="66" charset="0"/>
              </a:rPr>
              <a:t>Napunjeni plodom pravde po Isusu Hristu na slavu i hvalu Božju.“ </a:t>
            </a:r>
            <a:r>
              <a:rPr lang="sr-Latn-RS" sz="1600" b="1" noProof="0" dirty="0">
                <a:solidFill>
                  <a:srgbClr val="7030A0"/>
                </a:solidFill>
                <a:latin typeface="Comic Sans MS" panose="030F0702030302020204" pitchFamily="66" charset="0"/>
              </a:rPr>
              <a:t>(Filipljanima 1,9-11)</a:t>
            </a:r>
            <a:endParaRPr lang="sr-Latn-RS" sz="1200" b="1" noProof="0" dirty="0">
              <a:solidFill>
                <a:srgbClr val="7030A0"/>
              </a:solidFill>
              <a:latin typeface="Comic Sans MS" panose="030F0702030302020204" pitchFamily="66" charset="0"/>
            </a:endParaRP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6" y="1916722"/>
            <a:ext cx="4514330" cy="1107996"/>
          </a:xfrm>
          <a:prstGeom prst="rect">
            <a:avLst/>
          </a:prstGeom>
          <a:noFill/>
        </p:spPr>
        <p:txBody>
          <a:bodyPr wrap="square" rtlCol="0">
            <a:spAutoFit/>
          </a:bodyPr>
          <a:lstStyle/>
          <a:p>
            <a:pPr>
              <a:spcBef>
                <a:spcPts val="600"/>
              </a:spcBef>
            </a:pPr>
            <a:r>
              <a:rPr lang="sr-Latn-RS" sz="2200" b="1" noProof="0" dirty="0"/>
              <a:t>Pavlovu molitvenu motivaciju možemo smatrati „lančanim nizom“ (Fil 1,9-11 ) :</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352425" y="5679519"/>
            <a:ext cx="4571999" cy="1107996"/>
          </a:xfrm>
          <a:custGeom>
            <a:avLst/>
            <a:gdLst>
              <a:gd name="csX0" fmla="*/ 0 w 4571999"/>
              <a:gd name="csY0" fmla="*/ 0 h 1107996"/>
              <a:gd name="csX1" fmla="*/ 525780 w 4571999"/>
              <a:gd name="csY1" fmla="*/ 0 h 1107996"/>
              <a:gd name="csX2" fmla="*/ 1097280 w 4571999"/>
              <a:gd name="csY2" fmla="*/ 0 h 1107996"/>
              <a:gd name="csX3" fmla="*/ 1714500 w 4571999"/>
              <a:gd name="csY3" fmla="*/ 0 h 1107996"/>
              <a:gd name="csX4" fmla="*/ 2331719 w 4571999"/>
              <a:gd name="csY4" fmla="*/ 0 h 1107996"/>
              <a:gd name="csX5" fmla="*/ 2766059 w 4571999"/>
              <a:gd name="csY5" fmla="*/ 0 h 1107996"/>
              <a:gd name="csX6" fmla="*/ 3246119 w 4571999"/>
              <a:gd name="csY6" fmla="*/ 0 h 1107996"/>
              <a:gd name="csX7" fmla="*/ 3771899 w 4571999"/>
              <a:gd name="csY7" fmla="*/ 0 h 1107996"/>
              <a:gd name="csX8" fmla="*/ 4571999 w 4571999"/>
              <a:gd name="csY8" fmla="*/ 0 h 1107996"/>
              <a:gd name="csX9" fmla="*/ 4571999 w 4571999"/>
              <a:gd name="csY9" fmla="*/ 553998 h 1107996"/>
              <a:gd name="csX10" fmla="*/ 4571999 w 4571999"/>
              <a:gd name="csY10" fmla="*/ 1107996 h 1107996"/>
              <a:gd name="csX11" fmla="*/ 3954779 w 4571999"/>
              <a:gd name="csY11" fmla="*/ 1107996 h 1107996"/>
              <a:gd name="csX12" fmla="*/ 3474719 w 4571999"/>
              <a:gd name="csY12" fmla="*/ 1107996 h 1107996"/>
              <a:gd name="csX13" fmla="*/ 2857499 w 4571999"/>
              <a:gd name="csY13" fmla="*/ 1107996 h 1107996"/>
              <a:gd name="csX14" fmla="*/ 2286000 w 4571999"/>
              <a:gd name="csY14" fmla="*/ 1107996 h 1107996"/>
              <a:gd name="csX15" fmla="*/ 1851660 w 4571999"/>
              <a:gd name="csY15" fmla="*/ 1107996 h 1107996"/>
              <a:gd name="csX16" fmla="*/ 1280160 w 4571999"/>
              <a:gd name="csY16" fmla="*/ 1107996 h 1107996"/>
              <a:gd name="csX17" fmla="*/ 800100 w 4571999"/>
              <a:gd name="csY17" fmla="*/ 1107996 h 1107996"/>
              <a:gd name="csX18" fmla="*/ 0 w 4571999"/>
              <a:gd name="csY18" fmla="*/ 1107996 h 1107996"/>
              <a:gd name="csX19" fmla="*/ 0 w 4571999"/>
              <a:gd name="csY19" fmla="*/ 587238 h 1107996"/>
              <a:gd name="csX20" fmla="*/ 0 w 4571999"/>
              <a:gd name="csY20" fmla="*/ 0 h 11079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571999" h="1107996" extrusionOk="0">
                <a:moveTo>
                  <a:pt x="0" y="0"/>
                </a:moveTo>
                <a:cubicBezTo>
                  <a:pt x="163338" y="-54232"/>
                  <a:pt x="331081" y="24228"/>
                  <a:pt x="525780" y="0"/>
                </a:cubicBezTo>
                <a:cubicBezTo>
                  <a:pt x="720479" y="-24228"/>
                  <a:pt x="924540" y="16379"/>
                  <a:pt x="1097280" y="0"/>
                </a:cubicBezTo>
                <a:cubicBezTo>
                  <a:pt x="1270020" y="-16379"/>
                  <a:pt x="1582858" y="59514"/>
                  <a:pt x="1714500" y="0"/>
                </a:cubicBezTo>
                <a:cubicBezTo>
                  <a:pt x="1846142" y="-59514"/>
                  <a:pt x="2057904" y="48543"/>
                  <a:pt x="2331719" y="0"/>
                </a:cubicBezTo>
                <a:cubicBezTo>
                  <a:pt x="2605534" y="-48543"/>
                  <a:pt x="2614362" y="42851"/>
                  <a:pt x="2766059" y="0"/>
                </a:cubicBezTo>
                <a:cubicBezTo>
                  <a:pt x="2917756" y="-42851"/>
                  <a:pt x="3020063" y="19337"/>
                  <a:pt x="3246119" y="0"/>
                </a:cubicBezTo>
                <a:cubicBezTo>
                  <a:pt x="3472175" y="-19337"/>
                  <a:pt x="3643406" y="45754"/>
                  <a:pt x="3771899" y="0"/>
                </a:cubicBezTo>
                <a:cubicBezTo>
                  <a:pt x="3900392" y="-45754"/>
                  <a:pt x="4381680" y="21551"/>
                  <a:pt x="4571999" y="0"/>
                </a:cubicBezTo>
                <a:cubicBezTo>
                  <a:pt x="4633775" y="154597"/>
                  <a:pt x="4527957" y="291404"/>
                  <a:pt x="4571999" y="553998"/>
                </a:cubicBezTo>
                <a:cubicBezTo>
                  <a:pt x="4616041" y="816592"/>
                  <a:pt x="4516269" y="919674"/>
                  <a:pt x="4571999" y="1107996"/>
                </a:cubicBezTo>
                <a:cubicBezTo>
                  <a:pt x="4286151" y="1113003"/>
                  <a:pt x="4200049" y="1040817"/>
                  <a:pt x="3954779" y="1107996"/>
                </a:cubicBezTo>
                <a:cubicBezTo>
                  <a:pt x="3709509" y="1175175"/>
                  <a:pt x="3657704" y="1069527"/>
                  <a:pt x="3474719" y="1107996"/>
                </a:cubicBezTo>
                <a:cubicBezTo>
                  <a:pt x="3291734" y="1146465"/>
                  <a:pt x="3083194" y="1074574"/>
                  <a:pt x="2857499" y="1107996"/>
                </a:cubicBezTo>
                <a:cubicBezTo>
                  <a:pt x="2631804" y="1141418"/>
                  <a:pt x="2541215" y="1063148"/>
                  <a:pt x="2286000" y="1107996"/>
                </a:cubicBezTo>
                <a:cubicBezTo>
                  <a:pt x="2030785" y="1152844"/>
                  <a:pt x="1951642" y="1057659"/>
                  <a:pt x="1851660" y="1107996"/>
                </a:cubicBezTo>
                <a:cubicBezTo>
                  <a:pt x="1751678" y="1158333"/>
                  <a:pt x="1564295" y="1075694"/>
                  <a:pt x="1280160" y="1107996"/>
                </a:cubicBezTo>
                <a:cubicBezTo>
                  <a:pt x="996025" y="1140298"/>
                  <a:pt x="986615" y="1080122"/>
                  <a:pt x="800100" y="1107996"/>
                </a:cubicBezTo>
                <a:cubicBezTo>
                  <a:pt x="613585" y="1135870"/>
                  <a:pt x="275494" y="1094762"/>
                  <a:pt x="0" y="1107996"/>
                </a:cubicBezTo>
                <a:cubicBezTo>
                  <a:pt x="-3977" y="923454"/>
                  <a:pt x="40677" y="816608"/>
                  <a:pt x="0" y="587238"/>
                </a:cubicBezTo>
                <a:cubicBezTo>
                  <a:pt x="-40677" y="357868"/>
                  <a:pt x="53666" y="211829"/>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sr-Latn-RS" sz="2200" b="1" noProof="0" dirty="0"/>
              <a:t>Kako naša ljubav može „sve više i više rasti“? Zašto je to toliko važno za hrišćanski život?</a:t>
            </a:r>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291528" y="4706910"/>
            <a:ext cx="2092498" cy="2013557"/>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038599"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sr-Latn-RS" sz="4800" b="1" noProof="0" dirty="0">
                <a:ln/>
                <a:solidFill>
                  <a:schemeClr val="accent3">
                    <a:lumMod val="75000"/>
                  </a:schemeClr>
                </a:solidFill>
              </a:rPr>
              <a:t>ZAHVALJIVANJE </a:t>
            </a:r>
            <a:br>
              <a:rPr lang="sr-Latn-RS" sz="4800" b="1" noProof="0" dirty="0">
                <a:ln/>
                <a:solidFill>
                  <a:schemeClr val="accent3">
                    <a:lumMod val="75000"/>
                  </a:schemeClr>
                </a:solidFill>
              </a:rPr>
            </a:br>
            <a:r>
              <a:rPr lang="sr-Latn-RS" sz="4800" b="1" noProof="0" dirty="0">
                <a:ln/>
                <a:solidFill>
                  <a:schemeClr val="accent3">
                    <a:lumMod val="75000"/>
                  </a:schemeClr>
                </a:solidFill>
              </a:rPr>
              <a:t>I MOLITVA U TEŠKIM VREMENIMA</a:t>
            </a: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026" y="586026"/>
            <a:ext cx="7989825"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sr-Latn-RS" sz="2000" b="1" noProof="0" dirty="0">
                <a:effectLst>
                  <a:outerShdw blurRad="38100" dist="38100" dir="2700000" algn="tl">
                    <a:srgbClr val="000000">
                      <a:alpha val="43137"/>
                    </a:srgbClr>
                  </a:outerShdw>
                </a:effectLst>
                <a:latin typeface="Comic Sans MS" panose="030F0702030302020204" pitchFamily="66" charset="0"/>
              </a:rPr>
              <a:t>„Hoću da znate, braćo, da je ovo što me zadesilo poslužilo napredovanju evanđelja.“ </a:t>
            </a:r>
            <a:r>
              <a:rPr lang="sr-Latn-RS" sz="1600" b="1" noProof="0" dirty="0">
                <a:effectLst>
                  <a:outerShdw blurRad="38100" dist="38100" dir="2700000" algn="tl">
                    <a:srgbClr val="000000">
                      <a:alpha val="43137"/>
                    </a:srgbClr>
                  </a:outerShdw>
                </a:effectLst>
                <a:latin typeface="Comic Sans MS" panose="030F0702030302020204" pitchFamily="66" charset="0"/>
              </a:rPr>
              <a:t>(Filipljanima 1,12)</a:t>
            </a: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sr-Latn-RS" sz="3600" b="1" noProof="0"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PRILIKA ZA ODBRANU EVANĐELJA</a:t>
            </a: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447800"/>
            <a:ext cx="7859143" cy="1107996"/>
          </a:xfrm>
          <a:prstGeom prst="rect">
            <a:avLst/>
          </a:prstGeom>
          <a:noFill/>
        </p:spPr>
        <p:txBody>
          <a:bodyPr wrap="square" rtlCol="0">
            <a:spAutoFit/>
          </a:bodyPr>
          <a:lstStyle/>
          <a:p>
            <a:pPr>
              <a:spcBef>
                <a:spcPts val="600"/>
              </a:spcBef>
            </a:pPr>
            <a:r>
              <a:rPr lang="sr-Latn-RS" sz="2200" b="1" noProof="0" dirty="0"/>
              <a:t>Kad su </a:t>
            </a:r>
            <a:r>
              <a:rPr lang="sr-Latn-RS" sz="2200" b="1" noProof="0" dirty="0" err="1"/>
              <a:t>Filipljani</a:t>
            </a:r>
            <a:r>
              <a:rPr lang="sr-Latn-RS" sz="2200" b="1" noProof="0" dirty="0"/>
              <a:t> saznali da je Pavle zatvoren u Rimu, bili su jako uznemireni i poslali su po </a:t>
            </a:r>
            <a:r>
              <a:rPr lang="sr-Latn-RS" sz="2200" b="1" noProof="0" dirty="0" err="1"/>
              <a:t>Epafrodit</a:t>
            </a:r>
            <a:r>
              <a:rPr lang="sr-Latn-RS" sz="2200" b="1" noProof="0" dirty="0"/>
              <a:t> pomoć apostolu (Fil. 4,18).</a:t>
            </a: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384638" y="614559"/>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963" y="254836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7615002" y="3683558"/>
            <a:ext cx="4401343" cy="29630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307424" y="2378427"/>
            <a:ext cx="9074451" cy="1107996"/>
          </a:xfrm>
          <a:prstGeom prst="rect">
            <a:avLst/>
          </a:prstGeom>
          <a:noFill/>
        </p:spPr>
        <p:txBody>
          <a:bodyPr wrap="square">
            <a:spAutoFit/>
          </a:bodyPr>
          <a:lstStyle/>
          <a:p>
            <a:pPr>
              <a:spcBef>
                <a:spcPts val="600"/>
              </a:spcBef>
            </a:pPr>
            <a:r>
              <a:rPr lang="sr-Latn-RS" sz="2200" b="1" noProof="0" dirty="0"/>
              <a:t>Daleko od toga da je bio uznemiren, Pavle je zahvaljivao Bogu za svoje zatočeništvo. Zašto zahvaljivati? Jer je na taj način mogao propovedati onima do kojih inače nikada ne bi mogao doći (Fil. 1,13).</a:t>
            </a: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307426" y="3309054"/>
            <a:ext cx="4307576" cy="2123658"/>
          </a:xfrm>
          <a:prstGeom prst="rect">
            <a:avLst/>
          </a:prstGeom>
          <a:noFill/>
        </p:spPr>
        <p:txBody>
          <a:bodyPr wrap="square">
            <a:spAutoFit/>
          </a:bodyPr>
          <a:lstStyle/>
          <a:p>
            <a:pPr>
              <a:spcBef>
                <a:spcPts val="600"/>
              </a:spcBef>
            </a:pPr>
            <a:r>
              <a:rPr lang="sr-Latn-RS" sz="2200" b="1" noProof="0" dirty="0"/>
              <a:t>Nadalje, videvši apostolov stav, druga verna braća bila su ohrabrena i počela su propovedati evanđelje uprkos poteškoćama koje su s tim bile povezane (Fil. 1,14).</a:t>
            </a:r>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9926" y="5470786"/>
            <a:ext cx="5345076" cy="1446550"/>
          </a:xfrm>
          <a:prstGeom prst="rect">
            <a:avLst/>
          </a:prstGeom>
          <a:noFill/>
        </p:spPr>
        <p:txBody>
          <a:bodyPr wrap="square">
            <a:spAutoFit/>
          </a:bodyPr>
          <a:lstStyle/>
          <a:p>
            <a:pPr>
              <a:spcBef>
                <a:spcPts val="600"/>
              </a:spcBef>
            </a:pPr>
            <a:r>
              <a:rPr lang="sr-Latn-RS" sz="2200" b="1" noProof="0" dirty="0"/>
              <a:t>Drugi su, misleći da će otvoreno govorenje o evanđelju doneti Pavlu poteškoće, isto tako, nenamerno pomogli u njegovom širenju (Fil 1,15-18).</a:t>
            </a: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175364" y="3577838"/>
            <a:ext cx="42159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sr-Latn-RS" sz="3600" b="1" noProof="0" dirty="0">
                <a:ln/>
                <a:solidFill>
                  <a:schemeClr val="accent6">
                    <a:lumMod val="50000"/>
                  </a:schemeClr>
                </a:solidFill>
              </a:rPr>
              <a:t>Razlozi za zahvaljivanje i molitvu u Poslanici </a:t>
            </a:r>
            <a:r>
              <a:rPr lang="sr-Latn-RS" sz="3600" b="1" noProof="0" dirty="0" err="1">
                <a:ln/>
                <a:solidFill>
                  <a:schemeClr val="accent6">
                    <a:lumMod val="50000"/>
                  </a:schemeClr>
                </a:solidFill>
              </a:rPr>
              <a:t>Kološanima</a:t>
            </a:r>
            <a:endParaRPr lang="sr-Latn-RS" sz="3600" b="1" noProof="0" dirty="0">
              <a:ln/>
              <a:solidFill>
                <a:schemeClr val="accent6">
                  <a:lumMod val="50000"/>
                </a:schemeClr>
              </a:solidFill>
            </a:endParaRP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537</TotalTime>
  <Words>1098</Words>
  <Application>Microsoft Office PowerPoint</Application>
  <PresentationFormat>Panorámica</PresentationFormat>
  <Paragraphs>64</Paragraphs>
  <Slides>12</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2025-12-29T07:58:33Z</dcterms:created>
  <dcterms:modified xsi:type="dcterms:W3CDTF">2025-12-31T05:16:18Z</dcterms:modified>
</cp:coreProperties>
</file>