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5" autoAdjust="0"/>
    <p:restoredTop sz="94802" autoAdjust="0"/>
  </p:normalViewPr>
  <p:slideViewPr>
    <p:cSldViewPr snapToGrid="0">
      <p:cViewPr varScale="1">
        <p:scale>
          <a:sx n="100" d="100"/>
          <a:sy n="100" d="100"/>
        </p:scale>
        <p:origin x="11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000" b="1" dirty="0">
              <a:solidFill>
                <a:schemeClr val="accent2">
                  <a:lumMod val="50000"/>
                </a:schemeClr>
              </a:solidFill>
              <a:effectLst/>
            </a:rPr>
            <a:t>NEKE OSOBINE BOGA</a:t>
          </a:r>
          <a:endParaRPr lang="en" sz="20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Praved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Milosrd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Moj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Strpljiv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teš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itelj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(Rim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Daro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davac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milosti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(Rim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Oprašta mnogo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Več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Moj.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Svemogući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Moj.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Sveznajući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(1. 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Poznavatelj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budućnosti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</a:t>
          </a:r>
          <a:r>
            <a: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 custLinFactNeighborX="5409" custLinFactNeighborY="-15320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ljubavi</a:t>
          </a:r>
          <a:r>
            <a:rPr lang="en-US" sz="2000" b="1" dirty="0"/>
            <a:t> je </a:t>
          </a:r>
          <a:r>
            <a:rPr lang="en-US" sz="2000" b="1" dirty="0" err="1"/>
            <a:t>stvorio</a:t>
          </a:r>
          <a:r>
            <a:rPr lang="en-US" sz="2000" b="1" dirty="0"/>
            <a:t> </a:t>
          </a:r>
          <a:r>
            <a:rPr lang="en-US" sz="2000" b="1" dirty="0" err="1"/>
            <a:t>čovečanstvo</a:t>
          </a:r>
          <a:r>
            <a:rPr lang="en-US" sz="2000" b="1" dirty="0"/>
            <a:t> </a:t>
          </a:r>
          <a:r>
            <a:rPr lang="en-US" sz="2000" b="1" dirty="0" err="1"/>
            <a:t>muško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žensko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"</a:t>
          </a:r>
          <a:r>
            <a:rPr lang="en-US" sz="2000" b="1" dirty="0" err="1"/>
            <a:t>zapovedio</a:t>
          </a:r>
          <a:r>
            <a:rPr lang="en-US" sz="2000" b="1" dirty="0"/>
            <a:t>" </a:t>
          </a:r>
          <a:r>
            <a:rPr lang="en-US" sz="2000" b="1" dirty="0" err="1"/>
            <a:t>im</a:t>
          </a:r>
          <a:r>
            <a:rPr lang="en-US" sz="2000" b="1" dirty="0"/>
            <a:t> da se vole (</a:t>
          </a:r>
          <a:r>
            <a:rPr lang="sr-Latn-RS" sz="2000" b="1" dirty="0"/>
            <a:t>1. Moj</a:t>
          </a:r>
          <a:r>
            <a:rPr lang="en-US" sz="2000" b="1" dirty="0"/>
            <a:t>. 2,24).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ljubavi</a:t>
          </a:r>
          <a:r>
            <a:rPr lang="en-US" sz="2000" b="1" dirty="0"/>
            <a:t>, </a:t>
          </a:r>
          <a:r>
            <a:rPr lang="en-US" sz="2000" b="1" dirty="0" err="1"/>
            <a:t>kad</a:t>
          </a:r>
          <a:r>
            <a:rPr lang="en-US" sz="2000" b="1" dirty="0"/>
            <a:t> </a:t>
          </a:r>
          <a:r>
            <a:rPr lang="en-US" sz="2000" b="1" dirty="0" err="1"/>
            <a:t>su</a:t>
          </a:r>
          <a:r>
            <a:rPr lang="en-US" sz="2000" b="1" dirty="0"/>
            <a:t> Adam </a:t>
          </a:r>
          <a:r>
            <a:rPr lang="en-US" sz="2000" b="1" dirty="0" err="1"/>
            <a:t>i</a:t>
          </a:r>
          <a:r>
            <a:rPr lang="en-US" sz="2000" b="1" dirty="0"/>
            <a:t> Eva </a:t>
          </a:r>
          <a:r>
            <a:rPr lang="en-US" sz="2000" b="1" dirty="0" err="1"/>
            <a:t>sagrešili</a:t>
          </a:r>
          <a:r>
            <a:rPr lang="en-US" sz="2000" b="1" dirty="0"/>
            <a:t>, </a:t>
          </a:r>
          <a:r>
            <a:rPr lang="en-US" sz="2000" b="1" dirty="0" err="1"/>
            <a:t>tražio</a:t>
          </a:r>
          <a:r>
            <a:rPr lang="en-US" sz="2000" b="1" dirty="0"/>
            <a:t> </a:t>
          </a:r>
          <a:r>
            <a:rPr lang="en-US" sz="2000" b="1" dirty="0" err="1"/>
            <a:t>ih</a:t>
          </a:r>
          <a:r>
            <a:rPr lang="en-US" sz="2000" b="1" dirty="0"/>
            <a:t> je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davao</a:t>
          </a:r>
          <a:r>
            <a:rPr lang="en-US" sz="2000" b="1" dirty="0"/>
            <a:t> </a:t>
          </a:r>
          <a:r>
            <a:rPr lang="en-US" sz="2000" b="1" dirty="0" err="1"/>
            <a:t>im</a:t>
          </a:r>
          <a:r>
            <a:rPr lang="en-US" sz="2000" b="1" dirty="0"/>
            <a:t> </a:t>
          </a:r>
          <a:r>
            <a:rPr lang="en-US" sz="2000" b="1" dirty="0" err="1"/>
            <a:t>nadu</a:t>
          </a:r>
          <a:r>
            <a:rPr lang="en-US" sz="2000" b="1" dirty="0"/>
            <a:t> (</a:t>
          </a:r>
          <a:r>
            <a:rPr lang="sr-Latn-RS" sz="2000" b="1" dirty="0"/>
            <a:t>1. Moj</a:t>
          </a:r>
          <a:r>
            <a:rPr lang="en-US" sz="2000" b="1" dirty="0"/>
            <a:t>. 3,9.15).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ljubavi</a:t>
          </a:r>
          <a:r>
            <a:rPr lang="en-US" sz="2000" b="1" dirty="0"/>
            <a:t> je </a:t>
          </a:r>
          <a:r>
            <a:rPr lang="en-US" sz="2000" b="1" dirty="0" err="1"/>
            <a:t>sklopio</a:t>
          </a:r>
          <a:r>
            <a:rPr lang="en-US" sz="2000" b="1" dirty="0"/>
            <a:t> </a:t>
          </a:r>
          <a:r>
            <a:rPr lang="sr-Latn-RS" sz="2000" b="1" dirty="0"/>
            <a:t>zavet</a:t>
          </a:r>
          <a:r>
            <a:rPr lang="en-US" sz="2000" b="1" dirty="0"/>
            <a:t> s</a:t>
          </a:r>
          <a:r>
            <a:rPr lang="sr-Latn-RS" sz="2000" b="1" dirty="0"/>
            <a:t>a</a:t>
          </a:r>
          <a:r>
            <a:rPr lang="en-US" sz="2000" b="1" dirty="0"/>
            <a:t> A</a:t>
          </a:r>
          <a:r>
            <a:rPr lang="sr-Latn-RS" sz="2000" b="1" dirty="0"/>
            <a:t>v</a:t>
          </a:r>
          <a:r>
            <a:rPr lang="en-US" sz="2000" b="1" dirty="0" err="1"/>
            <a:t>ramom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obećao</a:t>
          </a:r>
          <a:r>
            <a:rPr lang="en-US" sz="2000" b="1" dirty="0"/>
            <a:t> </a:t>
          </a:r>
          <a:r>
            <a:rPr lang="en-US" sz="2000" b="1" dirty="0" err="1"/>
            <a:t>blagoslove</a:t>
          </a:r>
          <a:r>
            <a:rPr lang="en-US" sz="2000" b="1" dirty="0"/>
            <a:t> za </a:t>
          </a:r>
          <a:r>
            <a:rPr lang="en-US" sz="2000" b="1" dirty="0" err="1"/>
            <a:t>celo</a:t>
          </a:r>
          <a:r>
            <a:rPr lang="en-US" sz="2000" b="1" dirty="0"/>
            <a:t> </a:t>
          </a:r>
          <a:r>
            <a:rPr lang="en-US" sz="2000" b="1" dirty="0" err="1"/>
            <a:t>čovečanstvo</a:t>
          </a:r>
          <a:r>
            <a:rPr lang="en-US" sz="2000" b="1" dirty="0"/>
            <a:t> (</a:t>
          </a:r>
          <a:r>
            <a:rPr lang="sr-Latn-RS" sz="2000" b="1" dirty="0"/>
            <a:t>1. Moj</a:t>
          </a:r>
          <a:r>
            <a:rPr lang="en-US" sz="2000" b="1" dirty="0"/>
            <a:t>. 26</a:t>
          </a:r>
          <a:r>
            <a:rPr lang="sr-Latn-RS" sz="2000" b="1" dirty="0"/>
            <a:t>,</a:t>
          </a:r>
          <a:r>
            <a:rPr lang="en-US" sz="2000" b="1" dirty="0"/>
            <a:t>4).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ljubavi</a:t>
          </a:r>
          <a:r>
            <a:rPr lang="en-US" sz="2000" b="1" dirty="0"/>
            <a:t> je dao </a:t>
          </a:r>
          <a:r>
            <a:rPr lang="en-US" sz="2000" b="1" dirty="0" err="1"/>
            <a:t>svog</a:t>
          </a:r>
          <a:r>
            <a:rPr lang="en-US" sz="2000" b="1" dirty="0"/>
            <a:t> Sina – </a:t>
          </a:r>
          <a:r>
            <a:rPr lang="en-US" sz="2000" b="1" dirty="0" err="1"/>
            <a:t>Isusa</a:t>
          </a:r>
          <a:r>
            <a:rPr lang="en-US" sz="2000" b="1" dirty="0"/>
            <a:t> </a:t>
          </a:r>
          <a:r>
            <a:rPr lang="sr-Latn-RS" sz="2000" b="1" dirty="0"/>
            <a:t>H</a:t>
          </a:r>
          <a:r>
            <a:rPr lang="en-US" sz="2000" b="1" dirty="0" err="1"/>
            <a:t>rista</a:t>
          </a:r>
          <a:r>
            <a:rPr lang="en-US" sz="2000" b="1" dirty="0"/>
            <a:t> – da </a:t>
          </a:r>
          <a:r>
            <a:rPr lang="en-US" sz="2000" b="1" dirty="0" err="1"/>
            <a:t>umre</a:t>
          </a:r>
          <a:r>
            <a:rPr lang="en-US" sz="2000" b="1" dirty="0"/>
            <a:t> za </a:t>
          </a:r>
          <a:r>
            <a:rPr lang="en-US" sz="2000" b="1" dirty="0" err="1"/>
            <a:t>naše</a:t>
          </a:r>
          <a:r>
            <a:rPr lang="en-US" sz="2000" b="1" dirty="0"/>
            <a:t> </a:t>
          </a:r>
          <a:r>
            <a:rPr lang="en-US" sz="2000" b="1" dirty="0" err="1"/>
            <a:t>grehe</a:t>
          </a:r>
          <a:r>
            <a:rPr lang="en-US" sz="2000" b="1" dirty="0"/>
            <a:t> (</a:t>
          </a:r>
          <a:r>
            <a:rPr lang="sr-Latn-RS" sz="2000" b="1" dirty="0"/>
            <a:t>Jo</a:t>
          </a:r>
          <a:r>
            <a:rPr lang="en-US" sz="2000" b="1" dirty="0"/>
            <a:t>van 3,16).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ScaleX="12514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</a:t>
          </a:r>
          <a:r>
            <a:rPr lang="hr-HR" sz="2400" b="1" dirty="0">
              <a:solidFill>
                <a:schemeClr val="tx1"/>
              </a:solidFill>
            </a:rPr>
            <a:t>ej</a:t>
          </a:r>
          <a:endParaRPr lang="en" sz="2400" b="1" dirty="0">
            <a:solidFill>
              <a:schemeClr val="tx1"/>
            </a:solidFill>
          </a:endParaRP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-US" sz="2000" b="1" dirty="0"/>
            <a:t>Od </a:t>
          </a:r>
          <a:r>
            <a:rPr lang="sr-Latn-RS" sz="2000" b="1" dirty="0"/>
            <a:t>Jevrej</a:t>
          </a:r>
          <a:r>
            <a:rPr lang="en-US" sz="2000" b="1" dirty="0"/>
            <a:t>a do </a:t>
          </a:r>
          <a:r>
            <a:rPr lang="sr-Latn-RS" sz="2000" b="1" dirty="0"/>
            <a:t>Jevrej</a:t>
          </a:r>
          <a:r>
            <a:rPr lang="en-US" sz="2000" b="1" dirty="0"/>
            <a:t>a</a:t>
          </a:r>
          <a:r>
            <a:rPr lang="hr-HR" sz="2000" b="1" dirty="0"/>
            <a:t>.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</a:t>
          </a:r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-US" sz="2000" b="1" dirty="0"/>
            <a:t>Od </a:t>
          </a:r>
          <a:r>
            <a:rPr lang="sr-Latn-RS" sz="2000" b="1" dirty="0"/>
            <a:t>Jevrej</a:t>
          </a:r>
          <a:r>
            <a:rPr lang="en-US" sz="2000" b="1" dirty="0"/>
            <a:t>a do </a:t>
          </a:r>
          <a:r>
            <a:rPr lang="en-US" sz="2000" b="1" dirty="0" err="1"/>
            <a:t>pogana</a:t>
          </a:r>
          <a:r>
            <a:rPr lang="hr-HR" sz="2000" b="1" dirty="0"/>
            <a:t>.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</a:t>
          </a:r>
          <a:r>
            <a:rPr lang="hr-HR" sz="2400" b="1" dirty="0">
              <a:solidFill>
                <a:schemeClr val="tx1"/>
              </a:solidFill>
            </a:rPr>
            <a:t>a</a:t>
          </a:r>
          <a:endParaRPr lang="en" sz="2400" b="1" dirty="0">
            <a:solidFill>
              <a:schemeClr val="tx1"/>
            </a:solidFill>
          </a:endParaRP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-US" sz="2000" b="1" dirty="0"/>
            <a:t>Od </a:t>
          </a:r>
          <a:r>
            <a:rPr lang="en-US" sz="2000" b="1" dirty="0" err="1"/>
            <a:t>pogana</a:t>
          </a:r>
          <a:r>
            <a:rPr lang="en-US" sz="2000" b="1" dirty="0"/>
            <a:t> do </a:t>
          </a:r>
          <a:r>
            <a:rPr lang="en-US" sz="2000" b="1" dirty="0" err="1"/>
            <a:t>pogana</a:t>
          </a:r>
          <a:r>
            <a:rPr lang="en-US" sz="2000" b="1" dirty="0"/>
            <a:t>.</a:t>
          </a:r>
          <a:endParaRPr lang="en" sz="20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Ivan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pl-PL" sz="2000" b="1" dirty="0"/>
            <a:t>Od Jevreja do Jevreja i pogana.</a:t>
          </a:r>
          <a:endParaRPr lang="en" sz="20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-US" sz="2000" b="1" dirty="0"/>
            <a:t>On je Mesija koji </a:t>
          </a:r>
          <a:r>
            <a:rPr lang="en-US" sz="2000" b="1" dirty="0" err="1"/>
            <a:t>ispunjava</a:t>
          </a:r>
          <a:r>
            <a:rPr lang="en-US" sz="2000" b="1" dirty="0"/>
            <a:t> ono </a:t>
          </a:r>
          <a:r>
            <a:rPr lang="en-US" sz="2000" b="1" dirty="0" err="1"/>
            <a:t>što</a:t>
          </a:r>
          <a:r>
            <a:rPr lang="en-US" sz="2000" b="1" dirty="0"/>
            <a:t> je </a:t>
          </a:r>
          <a:r>
            <a:rPr lang="en-US" sz="2000" b="1" dirty="0" err="1"/>
            <a:t>obećao</a:t>
          </a:r>
          <a:r>
            <a:rPr lang="sr-Latn-RS" sz="2000" b="1" dirty="0"/>
            <a:t>.</a:t>
          </a:r>
          <a:endParaRPr lang="en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-US" sz="2000" b="1" dirty="0" err="1"/>
            <a:t>Uvek</a:t>
          </a:r>
          <a:r>
            <a:rPr lang="en-US" sz="2000" b="1" dirty="0"/>
            <a:t> </a:t>
          </a:r>
          <a:r>
            <a:rPr lang="en-US" sz="2000" b="1" dirty="0" err="1"/>
            <a:t>pažljiv</a:t>
          </a:r>
          <a:r>
            <a:rPr lang="en-US" sz="2000" b="1" dirty="0"/>
            <a:t> u </a:t>
          </a:r>
          <a:r>
            <a:rPr lang="en-US" sz="2000" b="1" dirty="0" err="1"/>
            <a:t>služenju</a:t>
          </a:r>
          <a:r>
            <a:rPr lang="en-US" sz="2000" b="1" dirty="0"/>
            <a:t> </a:t>
          </a:r>
          <a:r>
            <a:rPr lang="en-US" sz="2000" b="1" dirty="0" err="1"/>
            <a:t>drugima</a:t>
          </a:r>
          <a:r>
            <a:rPr lang="hr-HR" sz="2000" b="1" dirty="0"/>
            <a:t>.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-US" sz="2000" b="1" dirty="0"/>
            <a:t>Human </a:t>
          </a:r>
          <a:r>
            <a:rPr lang="en-US" sz="2000" b="1" dirty="0" err="1"/>
            <a:t>i</a:t>
          </a:r>
          <a:r>
            <a:rPr lang="en-US" sz="2000" b="1" dirty="0"/>
            <a:t> s</a:t>
          </a:r>
          <a:r>
            <a:rPr lang="sr-Latn-RS" sz="2000" b="1" dirty="0"/>
            <a:t>a</a:t>
          </a:r>
          <a:r>
            <a:rPr lang="en-US" sz="2000" b="1" dirty="0" err="1"/>
            <a:t>osećaj</a:t>
          </a:r>
          <a:r>
            <a:rPr lang="sr-Latn-RS" sz="2000" b="1" dirty="0"/>
            <a:t>an</a:t>
          </a:r>
          <a:r>
            <a:rPr lang="hr-HR" sz="2000" b="1" dirty="0"/>
            <a:t>.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-US" sz="2000" b="1" dirty="0"/>
            <a:t>Daro</a:t>
          </a:r>
          <a:r>
            <a:rPr lang="sr-Latn-RS" sz="2000" b="1" dirty="0"/>
            <a:t>davac</a:t>
          </a:r>
          <a:r>
            <a:rPr lang="en-US" sz="2000" b="1" dirty="0"/>
            <a:t> </a:t>
          </a:r>
          <a:r>
            <a:rPr lang="en-US" sz="2000" b="1" dirty="0" err="1"/>
            <a:t>telesnog</a:t>
          </a:r>
          <a:r>
            <a:rPr lang="en-US" sz="2000" b="1" dirty="0"/>
            <a:t> </a:t>
          </a:r>
          <a:r>
            <a:rPr lang="en-US" sz="2000" b="1" dirty="0" err="1"/>
            <a:t>i</a:t>
          </a:r>
          <a:r>
            <a:rPr lang="en-US" sz="2000" b="1" dirty="0"/>
            <a:t> </a:t>
          </a:r>
          <a:r>
            <a:rPr lang="en-US" sz="2000" b="1" dirty="0" err="1"/>
            <a:t>duhovnog</a:t>
          </a:r>
          <a:r>
            <a:rPr lang="en-US" sz="2000" b="1" dirty="0"/>
            <a:t> </a:t>
          </a:r>
          <a:r>
            <a:rPr lang="en-US" sz="2000" b="1" dirty="0" err="1"/>
            <a:t>života</a:t>
          </a:r>
          <a:r>
            <a:rPr lang="hr-HR" sz="2000" b="1" dirty="0"/>
            <a:t>.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95945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NEKE OSOBINE BOGA</a:t>
          </a:r>
          <a:endParaRPr lang="en" sz="20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Svemogući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Moj.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Sveznajući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(1. 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van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624291" y="12417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Poznavatelj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budućnosti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2839" y="12602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Praved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Milosrd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Moj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Strpljiv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teš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itelj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(Rim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Daro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davac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milosti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(Rim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Oprašta mnogo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Več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sr-Latn-R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Moj.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04839" y="296535"/>
          <a:ext cx="2329153" cy="1604786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2475" y="1901225"/>
          <a:ext cx="3333880" cy="86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ljubavi</a:t>
          </a:r>
          <a:r>
            <a:rPr lang="en-US" sz="2000" b="1" kern="1200" dirty="0"/>
            <a:t> je </a:t>
          </a:r>
          <a:r>
            <a:rPr lang="en-US" sz="2000" b="1" kern="1200" dirty="0" err="1"/>
            <a:t>stvorio</a:t>
          </a:r>
          <a:r>
            <a:rPr lang="en-US" sz="2000" b="1" kern="1200" dirty="0"/>
            <a:t> </a:t>
          </a:r>
          <a:r>
            <a:rPr lang="en-US" sz="2000" b="1" kern="1200" dirty="0" err="1"/>
            <a:t>čovečanstvo</a:t>
          </a:r>
          <a:r>
            <a:rPr lang="en-US" sz="2000" b="1" kern="1200" dirty="0"/>
            <a:t> </a:t>
          </a:r>
          <a:r>
            <a:rPr lang="en-US" sz="2000" b="1" kern="1200" dirty="0" err="1"/>
            <a:t>muško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žensko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"</a:t>
          </a:r>
          <a:r>
            <a:rPr lang="en-US" sz="2000" b="1" kern="1200" dirty="0" err="1"/>
            <a:t>zapovedio</a:t>
          </a:r>
          <a:r>
            <a:rPr lang="en-US" sz="2000" b="1" kern="1200" dirty="0"/>
            <a:t>" </a:t>
          </a:r>
          <a:r>
            <a:rPr lang="en-US" sz="2000" b="1" kern="1200" dirty="0" err="1"/>
            <a:t>im</a:t>
          </a:r>
          <a:r>
            <a:rPr lang="en-US" sz="2000" b="1" kern="1200" dirty="0"/>
            <a:t> da se vole (</a:t>
          </a:r>
          <a:r>
            <a:rPr lang="sr-Latn-RS" sz="2000" b="1" kern="1200" dirty="0"/>
            <a:t>1. Moj</a:t>
          </a:r>
          <a:r>
            <a:rPr lang="en-US" sz="2000" b="1" kern="1200" dirty="0"/>
            <a:t>. 2,24).</a:t>
          </a:r>
          <a:endParaRPr lang="es-ES" sz="2000" kern="1200" dirty="0"/>
        </a:p>
      </dsp:txBody>
      <dsp:txXfrm>
        <a:off x="2475" y="1901225"/>
        <a:ext cx="3333880" cy="864115"/>
      </dsp:txXfrm>
    </dsp:sp>
    <dsp:sp modelId="{6EE870F5-F98B-4DF5-BB8F-DAF4CBDA3C30}">
      <dsp:nvSpPr>
        <dsp:cNvPr id="0" name=""/>
        <dsp:cNvSpPr/>
      </dsp:nvSpPr>
      <dsp:spPr>
        <a:xfrm>
          <a:off x="3569369" y="296535"/>
          <a:ext cx="2329153" cy="1604786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569369" y="1901225"/>
          <a:ext cx="2329153" cy="86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ljubavi</a:t>
          </a:r>
          <a:r>
            <a:rPr lang="en-US" sz="2000" b="1" kern="1200" dirty="0"/>
            <a:t>, </a:t>
          </a:r>
          <a:r>
            <a:rPr lang="en-US" sz="2000" b="1" kern="1200" dirty="0" err="1"/>
            <a:t>kad</a:t>
          </a:r>
          <a:r>
            <a:rPr lang="en-US" sz="2000" b="1" kern="1200" dirty="0"/>
            <a:t> </a:t>
          </a:r>
          <a:r>
            <a:rPr lang="en-US" sz="2000" b="1" kern="1200" dirty="0" err="1"/>
            <a:t>su</a:t>
          </a:r>
          <a:r>
            <a:rPr lang="en-US" sz="2000" b="1" kern="1200" dirty="0"/>
            <a:t> Adam </a:t>
          </a:r>
          <a:r>
            <a:rPr lang="en-US" sz="2000" b="1" kern="1200" dirty="0" err="1"/>
            <a:t>i</a:t>
          </a:r>
          <a:r>
            <a:rPr lang="en-US" sz="2000" b="1" kern="1200" dirty="0"/>
            <a:t> Eva </a:t>
          </a:r>
          <a:r>
            <a:rPr lang="en-US" sz="2000" b="1" kern="1200" dirty="0" err="1"/>
            <a:t>sagrešili</a:t>
          </a:r>
          <a:r>
            <a:rPr lang="en-US" sz="2000" b="1" kern="1200" dirty="0"/>
            <a:t>, </a:t>
          </a:r>
          <a:r>
            <a:rPr lang="en-US" sz="2000" b="1" kern="1200" dirty="0" err="1"/>
            <a:t>tražio</a:t>
          </a:r>
          <a:r>
            <a:rPr lang="en-US" sz="2000" b="1" kern="1200" dirty="0"/>
            <a:t> </a:t>
          </a:r>
          <a:r>
            <a:rPr lang="en-US" sz="2000" b="1" kern="1200" dirty="0" err="1"/>
            <a:t>ih</a:t>
          </a:r>
          <a:r>
            <a:rPr lang="en-US" sz="2000" b="1" kern="1200" dirty="0"/>
            <a:t> je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davao</a:t>
          </a:r>
          <a:r>
            <a:rPr lang="en-US" sz="2000" b="1" kern="1200" dirty="0"/>
            <a:t> </a:t>
          </a:r>
          <a:r>
            <a:rPr lang="en-US" sz="2000" b="1" kern="1200" dirty="0" err="1"/>
            <a:t>im</a:t>
          </a:r>
          <a:r>
            <a:rPr lang="en-US" sz="2000" b="1" kern="1200" dirty="0"/>
            <a:t> </a:t>
          </a:r>
          <a:r>
            <a:rPr lang="en-US" sz="2000" b="1" kern="1200" dirty="0" err="1"/>
            <a:t>nadu</a:t>
          </a:r>
          <a:r>
            <a:rPr lang="en-US" sz="2000" b="1" kern="1200" dirty="0"/>
            <a:t> (</a:t>
          </a:r>
          <a:r>
            <a:rPr lang="sr-Latn-RS" sz="2000" b="1" kern="1200" dirty="0"/>
            <a:t>1. Moj</a:t>
          </a:r>
          <a:r>
            <a:rPr lang="en-US" sz="2000" b="1" kern="1200" dirty="0"/>
            <a:t>. 3,9.15).</a:t>
          </a:r>
          <a:endParaRPr lang="es-ES" sz="2000" kern="1200" dirty="0"/>
        </a:p>
      </dsp:txBody>
      <dsp:txXfrm>
        <a:off x="3569369" y="1901225"/>
        <a:ext cx="2329153" cy="864115"/>
      </dsp:txXfrm>
    </dsp:sp>
    <dsp:sp modelId="{81E9057B-6174-459E-A30C-8CF5A4DAC452}">
      <dsp:nvSpPr>
        <dsp:cNvPr id="0" name=""/>
        <dsp:cNvSpPr/>
      </dsp:nvSpPr>
      <dsp:spPr>
        <a:xfrm>
          <a:off x="6424357" y="296535"/>
          <a:ext cx="2329153" cy="1604786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131535" y="1901225"/>
          <a:ext cx="2914795" cy="86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ljubavi</a:t>
          </a:r>
          <a:r>
            <a:rPr lang="en-US" sz="2000" b="1" kern="1200" dirty="0"/>
            <a:t> je </a:t>
          </a:r>
          <a:r>
            <a:rPr lang="en-US" sz="2000" b="1" kern="1200" dirty="0" err="1"/>
            <a:t>sklopio</a:t>
          </a:r>
          <a:r>
            <a:rPr lang="en-US" sz="2000" b="1" kern="1200" dirty="0"/>
            <a:t> </a:t>
          </a:r>
          <a:r>
            <a:rPr lang="sr-Latn-RS" sz="2000" b="1" kern="1200" dirty="0"/>
            <a:t>zavet</a:t>
          </a:r>
          <a:r>
            <a:rPr lang="en-US" sz="2000" b="1" kern="1200" dirty="0"/>
            <a:t> s</a:t>
          </a:r>
          <a:r>
            <a:rPr lang="sr-Latn-RS" sz="2000" b="1" kern="1200" dirty="0"/>
            <a:t>a</a:t>
          </a:r>
          <a:r>
            <a:rPr lang="en-US" sz="2000" b="1" kern="1200" dirty="0"/>
            <a:t> A</a:t>
          </a:r>
          <a:r>
            <a:rPr lang="sr-Latn-RS" sz="2000" b="1" kern="1200" dirty="0"/>
            <a:t>v</a:t>
          </a:r>
          <a:r>
            <a:rPr lang="en-US" sz="2000" b="1" kern="1200" dirty="0" err="1"/>
            <a:t>ramom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obećao</a:t>
          </a:r>
          <a:r>
            <a:rPr lang="en-US" sz="2000" b="1" kern="1200" dirty="0"/>
            <a:t> </a:t>
          </a:r>
          <a:r>
            <a:rPr lang="en-US" sz="2000" b="1" kern="1200" dirty="0" err="1"/>
            <a:t>blagoslove</a:t>
          </a:r>
          <a:r>
            <a:rPr lang="en-US" sz="2000" b="1" kern="1200" dirty="0"/>
            <a:t> za </a:t>
          </a:r>
          <a:r>
            <a:rPr lang="en-US" sz="2000" b="1" kern="1200" dirty="0" err="1"/>
            <a:t>celo</a:t>
          </a:r>
          <a:r>
            <a:rPr lang="en-US" sz="2000" b="1" kern="1200" dirty="0"/>
            <a:t> </a:t>
          </a:r>
          <a:r>
            <a:rPr lang="en-US" sz="2000" b="1" kern="1200" dirty="0" err="1"/>
            <a:t>čovečanstvo</a:t>
          </a:r>
          <a:r>
            <a:rPr lang="en-US" sz="2000" b="1" kern="1200" dirty="0"/>
            <a:t> (</a:t>
          </a:r>
          <a:r>
            <a:rPr lang="sr-Latn-RS" sz="2000" b="1" kern="1200" dirty="0"/>
            <a:t>1. Moj</a:t>
          </a:r>
          <a:r>
            <a:rPr lang="en-US" sz="2000" b="1" kern="1200" dirty="0"/>
            <a:t>. 26</a:t>
          </a:r>
          <a:r>
            <a:rPr lang="sr-Latn-RS" sz="2000" b="1" kern="1200" dirty="0"/>
            <a:t>,</a:t>
          </a:r>
          <a:r>
            <a:rPr lang="en-US" sz="2000" b="1" kern="1200" dirty="0"/>
            <a:t>4).</a:t>
          </a:r>
          <a:endParaRPr lang="es-ES" sz="2000" kern="1200" dirty="0"/>
        </a:p>
      </dsp:txBody>
      <dsp:txXfrm>
        <a:off x="6131535" y="1901225"/>
        <a:ext cx="2914795" cy="864115"/>
      </dsp:txXfrm>
    </dsp:sp>
    <dsp:sp modelId="{C32BD292-02DF-4F43-8938-321FE8DA463D}">
      <dsp:nvSpPr>
        <dsp:cNvPr id="0" name=""/>
        <dsp:cNvSpPr/>
      </dsp:nvSpPr>
      <dsp:spPr>
        <a:xfrm>
          <a:off x="9279344" y="296535"/>
          <a:ext cx="2329153" cy="1604786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279344" y="1901225"/>
          <a:ext cx="2329153" cy="86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ljubavi</a:t>
          </a:r>
          <a:r>
            <a:rPr lang="en-US" sz="2000" b="1" kern="1200" dirty="0"/>
            <a:t> je dao </a:t>
          </a:r>
          <a:r>
            <a:rPr lang="en-US" sz="2000" b="1" kern="1200" dirty="0" err="1"/>
            <a:t>svog</a:t>
          </a:r>
          <a:r>
            <a:rPr lang="en-US" sz="2000" b="1" kern="1200" dirty="0"/>
            <a:t> Sina – </a:t>
          </a:r>
          <a:r>
            <a:rPr lang="en-US" sz="2000" b="1" kern="1200" dirty="0" err="1"/>
            <a:t>Isusa</a:t>
          </a:r>
          <a:r>
            <a:rPr lang="en-US" sz="2000" b="1" kern="1200" dirty="0"/>
            <a:t> </a:t>
          </a:r>
          <a:r>
            <a:rPr lang="sr-Latn-RS" sz="2000" b="1" kern="1200" dirty="0"/>
            <a:t>H</a:t>
          </a:r>
          <a:r>
            <a:rPr lang="en-US" sz="2000" b="1" kern="1200" dirty="0" err="1"/>
            <a:t>rista</a:t>
          </a:r>
          <a:r>
            <a:rPr lang="en-US" sz="2000" b="1" kern="1200" dirty="0"/>
            <a:t> – da </a:t>
          </a:r>
          <a:r>
            <a:rPr lang="en-US" sz="2000" b="1" kern="1200" dirty="0" err="1"/>
            <a:t>umre</a:t>
          </a:r>
          <a:r>
            <a:rPr lang="en-US" sz="2000" b="1" kern="1200" dirty="0"/>
            <a:t> za </a:t>
          </a:r>
          <a:r>
            <a:rPr lang="en-US" sz="2000" b="1" kern="1200" dirty="0" err="1"/>
            <a:t>naše</a:t>
          </a:r>
          <a:r>
            <a:rPr lang="en-US" sz="2000" b="1" kern="1200" dirty="0"/>
            <a:t> </a:t>
          </a:r>
          <a:r>
            <a:rPr lang="en-US" sz="2000" b="1" kern="1200" dirty="0" err="1"/>
            <a:t>grehe</a:t>
          </a:r>
          <a:r>
            <a:rPr lang="en-US" sz="2000" b="1" kern="1200" dirty="0"/>
            <a:t> (</a:t>
          </a:r>
          <a:r>
            <a:rPr lang="sr-Latn-RS" sz="2000" b="1" kern="1200" dirty="0"/>
            <a:t>Jo</a:t>
          </a:r>
          <a:r>
            <a:rPr lang="en-US" sz="2000" b="1" kern="1200" dirty="0"/>
            <a:t>van 3,16).</a:t>
          </a:r>
          <a:endParaRPr lang="es-ES" sz="2000" kern="1200" dirty="0"/>
        </a:p>
      </dsp:txBody>
      <dsp:txXfrm>
        <a:off x="9279344" y="1901225"/>
        <a:ext cx="2329153" cy="864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1645" y="22919"/>
          <a:ext cx="1600285" cy="78934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</a:t>
          </a:r>
          <a:r>
            <a:rPr lang="hr-HR" sz="2400" b="1" kern="1200" dirty="0">
              <a:solidFill>
                <a:schemeClr val="tx1"/>
              </a:solidFill>
            </a:rPr>
            <a:t>ej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645" y="22919"/>
        <a:ext cx="1402948" cy="789348"/>
      </dsp:txXfrm>
    </dsp:sp>
    <dsp:sp modelId="{36A13CB1-73B7-4F79-B1D2-0E5E59685E87}">
      <dsp:nvSpPr>
        <dsp:cNvPr id="0" name=""/>
        <dsp:cNvSpPr/>
      </dsp:nvSpPr>
      <dsp:spPr>
        <a:xfrm>
          <a:off x="1345392" y="90013"/>
          <a:ext cx="3020840" cy="65515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Od </a:t>
          </a:r>
          <a:r>
            <a:rPr lang="sr-Latn-RS" sz="2000" b="1" kern="1200" dirty="0"/>
            <a:t>Jevrej</a:t>
          </a:r>
          <a:r>
            <a:rPr lang="en-US" sz="2000" b="1" kern="1200" dirty="0"/>
            <a:t>a do </a:t>
          </a:r>
          <a:r>
            <a:rPr lang="sr-Latn-RS" sz="2000" b="1" kern="1200" dirty="0"/>
            <a:t>Jevrej</a:t>
          </a:r>
          <a:r>
            <a:rPr lang="en-US" sz="2000" b="1" kern="1200" dirty="0"/>
            <a:t>a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1672972" y="90013"/>
        <a:ext cx="2365681" cy="655159"/>
      </dsp:txXfrm>
    </dsp:sp>
    <dsp:sp modelId="{D3C9A0BF-8C27-491B-A6D9-5882CAEBA5FE}">
      <dsp:nvSpPr>
        <dsp:cNvPr id="0" name=""/>
        <dsp:cNvSpPr/>
      </dsp:nvSpPr>
      <dsp:spPr>
        <a:xfrm>
          <a:off x="4136927" y="90013"/>
          <a:ext cx="3731638" cy="65515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 je Mesija koji </a:t>
          </a:r>
          <a:r>
            <a:rPr lang="en-US" sz="2000" b="1" kern="1200" dirty="0" err="1"/>
            <a:t>ispunjava</a:t>
          </a:r>
          <a:r>
            <a:rPr lang="en-US" sz="2000" b="1" kern="1200" dirty="0"/>
            <a:t> ono </a:t>
          </a:r>
          <a:r>
            <a:rPr lang="en-US" sz="2000" b="1" kern="1200" dirty="0" err="1"/>
            <a:t>što</a:t>
          </a:r>
          <a:r>
            <a:rPr lang="en-US" sz="2000" b="1" kern="1200" dirty="0"/>
            <a:t> je </a:t>
          </a:r>
          <a:r>
            <a:rPr lang="en-US" sz="2000" b="1" kern="1200" dirty="0" err="1"/>
            <a:t>obećao</a:t>
          </a:r>
          <a:r>
            <a:rPr lang="sr-Latn-RS" sz="2000" b="1" kern="1200" dirty="0"/>
            <a:t>.</a:t>
          </a:r>
          <a:endParaRPr lang="en" sz="2000" b="1" kern="1200" dirty="0"/>
        </a:p>
      </dsp:txBody>
      <dsp:txXfrm>
        <a:off x="4464507" y="90013"/>
        <a:ext cx="3076479" cy="655159"/>
      </dsp:txXfrm>
    </dsp:sp>
    <dsp:sp modelId="{C183A4BA-45FD-4B4E-B2E4-B3A24BF20011}">
      <dsp:nvSpPr>
        <dsp:cNvPr id="0" name=""/>
        <dsp:cNvSpPr/>
      </dsp:nvSpPr>
      <dsp:spPr>
        <a:xfrm>
          <a:off x="1645" y="922776"/>
          <a:ext cx="1600285" cy="78934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5" y="922776"/>
        <a:ext cx="1402948" cy="789348"/>
      </dsp:txXfrm>
    </dsp:sp>
    <dsp:sp modelId="{302EBD51-FDE2-4B01-A9DC-A10BAF1BAF09}">
      <dsp:nvSpPr>
        <dsp:cNvPr id="0" name=""/>
        <dsp:cNvSpPr/>
      </dsp:nvSpPr>
      <dsp:spPr>
        <a:xfrm>
          <a:off x="1345392" y="989870"/>
          <a:ext cx="3020840" cy="65515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Od </a:t>
          </a:r>
          <a:r>
            <a:rPr lang="sr-Latn-RS" sz="2000" b="1" kern="1200" dirty="0"/>
            <a:t>Jevrej</a:t>
          </a:r>
          <a:r>
            <a:rPr lang="en-US" sz="2000" b="1" kern="1200" dirty="0"/>
            <a:t>a do </a:t>
          </a:r>
          <a:r>
            <a:rPr lang="en-US" sz="2000" b="1" kern="1200" dirty="0" err="1"/>
            <a:t>pogana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1672972" y="989870"/>
        <a:ext cx="2365681" cy="655159"/>
      </dsp:txXfrm>
    </dsp:sp>
    <dsp:sp modelId="{CCFE6064-A474-473B-8918-D63B8B57A8A7}">
      <dsp:nvSpPr>
        <dsp:cNvPr id="0" name=""/>
        <dsp:cNvSpPr/>
      </dsp:nvSpPr>
      <dsp:spPr>
        <a:xfrm>
          <a:off x="4136927" y="989870"/>
          <a:ext cx="3731638" cy="65515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Uvek</a:t>
          </a:r>
          <a:r>
            <a:rPr lang="en-US" sz="2000" b="1" kern="1200" dirty="0"/>
            <a:t> </a:t>
          </a:r>
          <a:r>
            <a:rPr lang="en-US" sz="2000" b="1" kern="1200" dirty="0" err="1"/>
            <a:t>pažljiv</a:t>
          </a:r>
          <a:r>
            <a:rPr lang="en-US" sz="2000" b="1" kern="1200" dirty="0"/>
            <a:t> u </a:t>
          </a:r>
          <a:r>
            <a:rPr lang="en-US" sz="2000" b="1" kern="1200" dirty="0" err="1"/>
            <a:t>služenju</a:t>
          </a:r>
          <a:r>
            <a:rPr lang="en-US" sz="2000" b="1" kern="1200" dirty="0"/>
            <a:t> </a:t>
          </a:r>
          <a:r>
            <a:rPr lang="en-US" sz="2000" b="1" kern="1200" dirty="0" err="1"/>
            <a:t>drugima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4464507" y="989870"/>
        <a:ext cx="3076479" cy="655159"/>
      </dsp:txXfrm>
    </dsp:sp>
    <dsp:sp modelId="{65315E6C-71DF-4B2C-A938-C23E08C1CB47}">
      <dsp:nvSpPr>
        <dsp:cNvPr id="0" name=""/>
        <dsp:cNvSpPr/>
      </dsp:nvSpPr>
      <dsp:spPr>
        <a:xfrm>
          <a:off x="1645" y="1822633"/>
          <a:ext cx="1600285" cy="78934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</a:t>
          </a:r>
          <a:r>
            <a:rPr lang="hr-HR" sz="2400" b="1" kern="1200" dirty="0">
              <a:solidFill>
                <a:schemeClr val="tx1"/>
              </a:solidFill>
            </a:rPr>
            <a:t>a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645" y="1822633"/>
        <a:ext cx="1402948" cy="789348"/>
      </dsp:txXfrm>
    </dsp:sp>
    <dsp:sp modelId="{DBFC7235-7FEE-4888-AB48-4ECC7A2D724C}">
      <dsp:nvSpPr>
        <dsp:cNvPr id="0" name=""/>
        <dsp:cNvSpPr/>
      </dsp:nvSpPr>
      <dsp:spPr>
        <a:xfrm>
          <a:off x="1345392" y="1889727"/>
          <a:ext cx="3020840" cy="655159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Od </a:t>
          </a:r>
          <a:r>
            <a:rPr lang="en-US" sz="2000" b="1" kern="1200" dirty="0" err="1"/>
            <a:t>pogana</a:t>
          </a:r>
          <a:r>
            <a:rPr lang="en-US" sz="2000" b="1" kern="1200" dirty="0"/>
            <a:t> do </a:t>
          </a:r>
          <a:r>
            <a:rPr lang="en-US" sz="2000" b="1" kern="1200" dirty="0" err="1"/>
            <a:t>pogana</a:t>
          </a:r>
          <a:r>
            <a:rPr lang="en-US" sz="2000" b="1" kern="1200" dirty="0"/>
            <a:t>.</a:t>
          </a:r>
          <a:endParaRPr lang="en" sz="2000" b="1" kern="1200" dirty="0"/>
        </a:p>
      </dsp:txBody>
      <dsp:txXfrm>
        <a:off x="1672972" y="1889727"/>
        <a:ext cx="2365681" cy="655159"/>
      </dsp:txXfrm>
    </dsp:sp>
    <dsp:sp modelId="{770E72FC-656A-481B-B919-5AB9D78B8DF5}">
      <dsp:nvSpPr>
        <dsp:cNvPr id="0" name=""/>
        <dsp:cNvSpPr/>
      </dsp:nvSpPr>
      <dsp:spPr>
        <a:xfrm>
          <a:off x="4136927" y="1889727"/>
          <a:ext cx="3731638" cy="655159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Human </a:t>
          </a:r>
          <a:r>
            <a:rPr lang="en-US" sz="2000" b="1" kern="1200" dirty="0" err="1"/>
            <a:t>i</a:t>
          </a:r>
          <a:r>
            <a:rPr lang="en-US" sz="2000" b="1" kern="1200" dirty="0"/>
            <a:t> s</a:t>
          </a:r>
          <a:r>
            <a:rPr lang="sr-Latn-RS" sz="2000" b="1" kern="1200" dirty="0"/>
            <a:t>a</a:t>
          </a:r>
          <a:r>
            <a:rPr lang="en-US" sz="2000" b="1" kern="1200" dirty="0" err="1"/>
            <a:t>osećaj</a:t>
          </a:r>
          <a:r>
            <a:rPr lang="sr-Latn-RS" sz="2000" b="1" kern="1200" dirty="0"/>
            <a:t>an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4464507" y="1889727"/>
        <a:ext cx="3076479" cy="655159"/>
      </dsp:txXfrm>
    </dsp:sp>
    <dsp:sp modelId="{5FBFCC8C-4320-4382-AD12-E83B164E4A80}">
      <dsp:nvSpPr>
        <dsp:cNvPr id="0" name=""/>
        <dsp:cNvSpPr/>
      </dsp:nvSpPr>
      <dsp:spPr>
        <a:xfrm>
          <a:off x="1645" y="2722490"/>
          <a:ext cx="1600285" cy="78934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Ivan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5" y="2722490"/>
        <a:ext cx="1402948" cy="789348"/>
      </dsp:txXfrm>
    </dsp:sp>
    <dsp:sp modelId="{E17F692B-C597-4DCC-BE2C-80E6710654C1}">
      <dsp:nvSpPr>
        <dsp:cNvPr id="0" name=""/>
        <dsp:cNvSpPr/>
      </dsp:nvSpPr>
      <dsp:spPr>
        <a:xfrm>
          <a:off x="1345392" y="2789585"/>
          <a:ext cx="3209378" cy="65515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Od Jevreja do Jevreja i pogana.</a:t>
          </a:r>
          <a:endParaRPr lang="en" sz="2000" b="1" kern="1200" dirty="0"/>
        </a:p>
      </dsp:txBody>
      <dsp:txXfrm>
        <a:off x="1672972" y="2789585"/>
        <a:ext cx="2554219" cy="655159"/>
      </dsp:txXfrm>
    </dsp:sp>
    <dsp:sp modelId="{2935C5F6-CCE1-48B3-A70C-078DFE8389E8}">
      <dsp:nvSpPr>
        <dsp:cNvPr id="0" name=""/>
        <dsp:cNvSpPr/>
      </dsp:nvSpPr>
      <dsp:spPr>
        <a:xfrm>
          <a:off x="4325465" y="2789585"/>
          <a:ext cx="3731638" cy="65515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Daro</a:t>
          </a:r>
          <a:r>
            <a:rPr lang="sr-Latn-RS" sz="2000" b="1" kern="1200" dirty="0"/>
            <a:t>davac</a:t>
          </a:r>
          <a:r>
            <a:rPr lang="en-US" sz="2000" b="1" kern="1200" dirty="0"/>
            <a:t> </a:t>
          </a:r>
          <a:r>
            <a:rPr lang="en-US" sz="2000" b="1" kern="1200" dirty="0" err="1"/>
            <a:t>telesnog</a:t>
          </a:r>
          <a:r>
            <a:rPr lang="en-US" sz="2000" b="1" kern="1200" dirty="0"/>
            <a:t> </a:t>
          </a:r>
          <a:r>
            <a:rPr lang="en-US" sz="2000" b="1" kern="1200" dirty="0" err="1"/>
            <a:t>i</a:t>
          </a:r>
          <a:r>
            <a:rPr lang="en-US" sz="2000" b="1" kern="1200" dirty="0"/>
            <a:t> </a:t>
          </a:r>
          <a:r>
            <a:rPr lang="en-US" sz="2000" b="1" kern="1200" dirty="0" err="1"/>
            <a:t>duhovnog</a:t>
          </a:r>
          <a:r>
            <a:rPr lang="en-US" sz="2000" b="1" kern="1200" dirty="0"/>
            <a:t> </a:t>
          </a:r>
          <a:r>
            <a:rPr lang="en-US" sz="2000" b="1" kern="1200" dirty="0" err="1"/>
            <a:t>života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4653045" y="2789585"/>
        <a:ext cx="3076479" cy="655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89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03/04/2026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600" normalizeH="0" baseline="0" noProof="0" dirty="0" err="1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POZNAVATI</a:t>
            </a:r>
            <a:r>
              <a:rPr kumimoji="0" lang="es-ES" sz="6000" b="1" i="0" u="none" strike="noStrike" kern="1200" cap="none" spc="60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BOGA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335934" y="6381449"/>
            <a:ext cx="258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11.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april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CC00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2026.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BOG SE OTKRIO U STVARANJU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Nebesa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kazuju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slavu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Bo</a:t>
            </a:r>
            <a:r>
              <a:rPr lang="sr-Latn-R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sr-Latn-R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dela ruku njegovih glasi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svod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nebeski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(Psalam 19,1)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Biblija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započinje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spominjanjem</a:t>
            </a:r>
            <a:r>
              <a:rPr lang="en-US" sz="2000" b="1" dirty="0">
                <a:solidFill>
                  <a:prstClr val="black"/>
                </a:solidFill>
              </a:rPr>
              <a:t> Boga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e-IL" sz="2000" b="1" dirty="0">
                <a:solidFill>
                  <a:prstClr val="black"/>
                </a:solidFill>
              </a:rPr>
              <a:t>אֱלֹהִ֑(</a:t>
            </a:r>
            <a:r>
              <a:rPr lang="en-US" sz="2000" b="1" dirty="0" err="1">
                <a:solidFill>
                  <a:prstClr val="black"/>
                </a:solidFill>
              </a:rPr>
              <a:t>elohim</a:t>
            </a:r>
            <a:r>
              <a:rPr lang="en-US" sz="2000" b="1" dirty="0">
                <a:solidFill>
                  <a:prstClr val="black"/>
                </a:solidFill>
              </a:rPr>
              <a:t>). </a:t>
            </a:r>
            <a:r>
              <a:rPr lang="en-US" sz="2000" b="1" dirty="0" err="1">
                <a:solidFill>
                  <a:prstClr val="black"/>
                </a:solidFill>
              </a:rPr>
              <a:t>Iako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doslovni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prevod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ovog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naslova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bogovi</a:t>
            </a:r>
            <a:r>
              <a:rPr lang="en-US" sz="2000" b="1" dirty="0">
                <a:solidFill>
                  <a:prstClr val="black"/>
                </a:solidFill>
              </a:rPr>
              <a:t>", </a:t>
            </a:r>
            <a:r>
              <a:rPr lang="en-US" sz="2000" b="1" dirty="0" err="1">
                <a:solidFill>
                  <a:prstClr val="black"/>
                </a:solidFill>
              </a:rPr>
              <a:t>koristi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jednina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Nešto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poput</a:t>
            </a:r>
            <a:r>
              <a:rPr lang="en-US" sz="2000" b="1" dirty="0">
                <a:solidFill>
                  <a:prstClr val="black"/>
                </a:solidFill>
              </a:rPr>
              <a:t> "Na </a:t>
            </a:r>
            <a:r>
              <a:rPr lang="en-US" sz="2000" b="1" dirty="0" err="1">
                <a:solidFill>
                  <a:prstClr val="black"/>
                </a:solidFill>
              </a:rPr>
              <a:t>početku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bogovi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stvorili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nebo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zemlju</a:t>
            </a:r>
            <a:r>
              <a:rPr lang="en-US" sz="2000" b="1" dirty="0">
                <a:solidFill>
                  <a:prstClr val="black"/>
                </a:solidFill>
              </a:rPr>
              <a:t>" (</a:t>
            </a:r>
            <a:r>
              <a:rPr lang="sr-Latn-RS" sz="2000" b="1" dirty="0">
                <a:solidFill>
                  <a:prstClr val="black"/>
                </a:solidFill>
              </a:rPr>
              <a:t>1. Moj</a:t>
            </a:r>
            <a:r>
              <a:rPr lang="en-US" sz="2000" b="1" dirty="0">
                <a:solidFill>
                  <a:prstClr val="black"/>
                </a:solidFill>
              </a:rPr>
              <a:t>. 1,1).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668788"/>
            <a:ext cx="691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U </a:t>
            </a:r>
            <a:r>
              <a:rPr lang="sr-Latn-RS" sz="2000" b="1" dirty="0">
                <a:solidFill>
                  <a:prstClr val="black"/>
                </a:solidFill>
              </a:rPr>
              <a:t>1. Moj.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poglavlje</a:t>
            </a:r>
            <a:r>
              <a:rPr lang="en-US" sz="2000" b="1" dirty="0">
                <a:solidFill>
                  <a:prstClr val="black"/>
                </a:solidFill>
              </a:rPr>
              <a:t> 2, </a:t>
            </a:r>
            <a:r>
              <a:rPr lang="en-US" sz="2000" b="1" dirty="0" err="1">
                <a:solidFill>
                  <a:prstClr val="black"/>
                </a:solidFill>
              </a:rPr>
              <a:t>dodano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osobno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ime</a:t>
            </a:r>
            <a:r>
              <a:rPr lang="en-US" sz="2000" b="1" dirty="0">
                <a:solidFill>
                  <a:prstClr val="black"/>
                </a:solidFill>
              </a:rPr>
              <a:t> za Boga: </a:t>
            </a:r>
            <a:r>
              <a:rPr lang="he-IL" sz="2000" b="1" dirty="0">
                <a:solidFill>
                  <a:prstClr val="black"/>
                </a:solidFill>
              </a:rPr>
              <a:t>יְהוָ֥ה (</a:t>
            </a:r>
            <a:r>
              <a:rPr lang="en-US" sz="2000" b="1" dirty="0">
                <a:solidFill>
                  <a:prstClr val="black"/>
                </a:solidFill>
              </a:rPr>
              <a:t>Jahve). Sada </a:t>
            </a:r>
            <a:r>
              <a:rPr lang="sr-Latn-RS" sz="2000" b="1" dirty="0">
                <a:solidFill>
                  <a:prstClr val="black"/>
                </a:solidFill>
              </a:rPr>
              <a:t>On </a:t>
            </a:r>
            <a:r>
              <a:rPr lang="en-US" sz="2000" b="1" dirty="0">
                <a:solidFill>
                  <a:prstClr val="black"/>
                </a:solidFill>
              </a:rPr>
              <a:t>ne </a:t>
            </a:r>
            <a:r>
              <a:rPr lang="en-US" sz="2000" b="1" dirty="0" err="1">
                <a:solidFill>
                  <a:prstClr val="black"/>
                </a:solidFill>
              </a:rPr>
              <a:t>kaže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jednostavno</a:t>
            </a:r>
            <a:r>
              <a:rPr lang="en-US" sz="2000" b="1" dirty="0">
                <a:solidFill>
                  <a:prstClr val="black"/>
                </a:solidFill>
              </a:rPr>
              <a:t>: "Neka </a:t>
            </a:r>
            <a:r>
              <a:rPr lang="en-US" sz="2000" b="1" dirty="0" err="1">
                <a:solidFill>
                  <a:prstClr val="black"/>
                </a:solidFill>
              </a:rPr>
              <a:t>bude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r>
              <a:rPr lang="hr-HR" sz="2000" b="1" dirty="0">
                <a:solidFill>
                  <a:prstClr val="black"/>
                </a:solidFill>
              </a:rPr>
              <a:t>” 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hr-HR" sz="2000" b="1" dirty="0">
                <a:solidFill>
                  <a:prstClr val="black"/>
                </a:solidFill>
              </a:rPr>
              <a:t>On u</a:t>
            </a:r>
            <a:r>
              <a:rPr lang="en-US" sz="2000" b="1" dirty="0" err="1">
                <a:solidFill>
                  <a:prstClr val="black"/>
                </a:solidFill>
              </a:rPr>
              <a:t>zima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čoveka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oblikuje</a:t>
            </a:r>
            <a:r>
              <a:rPr lang="en-US" sz="2000" b="1" dirty="0">
                <a:solidFill>
                  <a:prstClr val="black"/>
                </a:solidFill>
              </a:rPr>
              <a:t> ga </a:t>
            </a:r>
            <a:r>
              <a:rPr lang="en-US" sz="2000" b="1" dirty="0" err="1">
                <a:solidFill>
                  <a:prstClr val="black"/>
                </a:solidFill>
              </a:rPr>
              <a:t>svojim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rukama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Moćni</a:t>
            </a:r>
            <a:r>
              <a:rPr lang="en-US" sz="2000" b="1" dirty="0">
                <a:solidFill>
                  <a:prstClr val="black"/>
                </a:solidFill>
              </a:rPr>
              <a:t> Bog </a:t>
            </a:r>
            <a:r>
              <a:rPr lang="en-US" sz="2000" b="1" dirty="0" err="1">
                <a:solidFill>
                  <a:prstClr val="black"/>
                </a:solidFill>
              </a:rPr>
              <a:t>otkriva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kao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lič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pristupačan</a:t>
            </a:r>
            <a:r>
              <a:rPr lang="en-US" sz="2000" b="1" dirty="0">
                <a:solidFill>
                  <a:prstClr val="black"/>
                </a:solidFill>
              </a:rPr>
              <a:t> Bog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Predstavlja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Stvoritelja</a:t>
            </a:r>
            <a:r>
              <a:rPr lang="en-US" sz="2000" b="1" dirty="0"/>
              <a:t> koji,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Reč</a:t>
            </a:r>
            <a:r>
              <a:rPr lang="en-US" sz="2000" b="1" dirty="0"/>
              <a:t> [</a:t>
            </a:r>
            <a:r>
              <a:rPr lang="en-US" sz="2000" b="1" dirty="0" err="1"/>
              <a:t>Isusa</a:t>
            </a:r>
            <a:r>
              <a:rPr lang="en-US" sz="2000" b="1" dirty="0"/>
              <a:t> </a:t>
            </a:r>
            <a:r>
              <a:rPr lang="sr-Latn-RS" sz="2000" b="1" dirty="0"/>
              <a:t>H</a:t>
            </a:r>
            <a:r>
              <a:rPr lang="en-US" sz="2000" b="1" dirty="0" err="1"/>
              <a:t>rista</a:t>
            </a:r>
            <a:r>
              <a:rPr lang="en-US" sz="2000" b="1" dirty="0"/>
              <a:t>],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uz</a:t>
            </a:r>
            <a:r>
              <a:rPr lang="en-US" sz="2000" b="1" dirty="0"/>
              <a:t> </a:t>
            </a:r>
            <a:r>
              <a:rPr lang="en-US" sz="2000" b="1" dirty="0" err="1"/>
              <a:t>intervenciju</a:t>
            </a:r>
            <a:r>
              <a:rPr lang="en-US" sz="2000" b="1" dirty="0"/>
              <a:t> </a:t>
            </a:r>
            <a:r>
              <a:rPr lang="sr-Latn-RS" sz="2000" b="1" dirty="0"/>
              <a:t>Svetoga </a:t>
            </a:r>
            <a:r>
              <a:rPr lang="en-US" sz="2000" b="1" dirty="0"/>
              <a:t>Duha,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hr-HR" sz="2000" b="1" dirty="0"/>
              <a:t>stvori</a:t>
            </a:r>
            <a:r>
              <a:rPr lang="en-US" sz="2000" b="1" dirty="0" err="1"/>
              <a:t>ti</a:t>
            </a:r>
            <a:r>
              <a:rPr lang="en-US" sz="2000" b="1" dirty="0"/>
              <a:t>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postoji</a:t>
            </a:r>
            <a:r>
              <a:rPr lang="en-US" sz="2000" b="1" dirty="0"/>
              <a:t> </a:t>
            </a:r>
            <a:r>
              <a:rPr lang="hr-HR" sz="2000" b="1" dirty="0"/>
              <a:t>        </a:t>
            </a:r>
            <a:r>
              <a:rPr lang="en-US" sz="2000" b="1" dirty="0"/>
              <a:t>(</a:t>
            </a:r>
            <a:r>
              <a:rPr lang="sr-Latn-RS" sz="2000" b="1" dirty="0"/>
              <a:t>1. Moj</a:t>
            </a:r>
            <a:r>
              <a:rPr lang="en-US" sz="2000" b="1" dirty="0"/>
              <a:t>. 1:1-3; </a:t>
            </a:r>
            <a:r>
              <a:rPr lang="sr-Latn-RS" sz="2000" b="1" dirty="0"/>
              <a:t>Jo</a:t>
            </a:r>
            <a:r>
              <a:rPr lang="en-US" sz="2000" b="1" dirty="0"/>
              <a:t>v</a:t>
            </a:r>
            <a:r>
              <a:rPr lang="sr-Latn-RS" sz="2000" b="1" dirty="0"/>
              <a:t>an</a:t>
            </a:r>
            <a:r>
              <a:rPr lang="en-US" sz="2000" b="1" dirty="0"/>
              <a:t> 1</a:t>
            </a:r>
            <a:r>
              <a:rPr lang="sr-Latn-RS" sz="2000" b="1" dirty="0"/>
              <a:t>,</a:t>
            </a:r>
            <a:r>
              <a:rPr lang="en-US" sz="2000" b="1" dirty="0"/>
              <a:t>1-3).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Dodiruje nas, govori nam, uči nas, dodeljuje nam zadatke... On nas voli.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BOG OTKRIVEN U ISUSU (EMANUELU)</a:t>
            </a:r>
            <a:endParaRPr lang="en" sz="4400" b="1" dirty="0">
              <a:ln w="13462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70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69400B"/>
                </a:solidFill>
                <a:latin typeface="Comic Sans MS" panose="030F0702030302020204" pitchFamily="66" charset="0"/>
              </a:rPr>
              <a:t>Boga niko nije vidio nikad: Jedinorođni sin koji je u naaručju Očevu, on ga  javi</a:t>
            </a:r>
            <a:r>
              <a:rPr lang="en" b="1" dirty="0">
                <a:solidFill>
                  <a:srgbClr val="69400B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Jovan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 1</a:t>
            </a:r>
            <a:r>
              <a:rPr lang="hr-HR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0388" y="1383810"/>
            <a:ext cx="902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želimo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znati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kakav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Bog,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upoznajmo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Isusa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On je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utelovljeni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Bog (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Jov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1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14), koji 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otkrio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preuzimajući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ljudsku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prirodu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bismo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mogli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videti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čuti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 1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18; 14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9; 1. Ivan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206680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Objavljen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pod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proročkim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imenom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koje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označavalo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svrhu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njegova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Emanuel, Bog s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nama (I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aija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14; Matej 1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23). Četvorica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evanđelista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predstavljaju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različitim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aspektima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sr-Latn-RS" sz="2800" b="1" dirty="0">
                <a:latin typeface="Constantia" panose="02030602050306030303" pitchFamily="18" charset="0"/>
              </a:rPr>
              <a:t>Hiljad</a:t>
            </a:r>
            <a:r>
              <a:rPr lang="en-US" sz="2800" b="1" dirty="0">
                <a:latin typeface="Constantia" panose="02030602050306030303" pitchFamily="18" charset="0"/>
              </a:rPr>
              <a:t>e </a:t>
            </a:r>
            <a:r>
              <a:rPr lang="en-US" sz="2800" b="1" dirty="0" err="1">
                <a:latin typeface="Constantia" panose="02030602050306030303" pitchFamily="18" charset="0"/>
              </a:rPr>
              <a:t>ljudi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imaju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pogrešnu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predodžbu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Bogu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Njegovim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osobinama</a:t>
            </a:r>
            <a:r>
              <a:rPr lang="en-US" sz="2800" b="1" dirty="0">
                <a:latin typeface="Constantia" panose="02030602050306030303" pitchFamily="18" charset="0"/>
              </a:rPr>
              <a:t>... Bog je Bog </a:t>
            </a:r>
            <a:r>
              <a:rPr lang="en-US" sz="2800" b="1" dirty="0" err="1">
                <a:latin typeface="Constantia" panose="02030602050306030303" pitchFamily="18" charset="0"/>
              </a:rPr>
              <a:t>istine</a:t>
            </a:r>
            <a:r>
              <a:rPr lang="en-US" sz="2800" b="1" dirty="0">
                <a:latin typeface="Constantia" panose="02030602050306030303" pitchFamily="18" charset="0"/>
              </a:rPr>
              <a:t>. Pravda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milosrđe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atributi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Njegova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prestola</a:t>
            </a:r>
            <a:r>
              <a:rPr lang="en-US" sz="2800" b="1" dirty="0">
                <a:latin typeface="Constantia" panose="02030602050306030303" pitchFamily="18" charset="0"/>
              </a:rPr>
              <a:t>. On je Bog </a:t>
            </a:r>
            <a:r>
              <a:rPr lang="en-US" sz="2800" b="1" dirty="0" err="1">
                <a:latin typeface="Constantia" panose="02030602050306030303" pitchFamily="18" charset="0"/>
              </a:rPr>
              <a:t>ljubavi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sažaljenja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nežne</a:t>
            </a:r>
            <a:r>
              <a:rPr lang="en-US" sz="2800" b="1" dirty="0">
                <a:latin typeface="Constantia" panose="02030602050306030303" pitchFamily="18" charset="0"/>
              </a:rPr>
              <a:t> s</a:t>
            </a:r>
            <a:r>
              <a:rPr lang="sr-Latn-RS" sz="2800" b="1" dirty="0">
                <a:latin typeface="Constantia" panose="02030602050306030303" pitchFamily="18" charset="0"/>
              </a:rPr>
              <a:t>a</a:t>
            </a:r>
            <a:r>
              <a:rPr lang="en-US" sz="2800" b="1" dirty="0" err="1">
                <a:latin typeface="Constantia" panose="02030602050306030303" pitchFamily="18" charset="0"/>
              </a:rPr>
              <a:t>osećajnosti</a:t>
            </a:r>
            <a:r>
              <a:rPr lang="en-US" sz="2800" b="1" dirty="0">
                <a:latin typeface="Constantia" panose="02030602050306030303" pitchFamily="18" charset="0"/>
              </a:rPr>
              <a:t>. Tako je </a:t>
            </a:r>
            <a:r>
              <a:rPr lang="en-US" sz="2800" b="1" dirty="0" err="1">
                <a:latin typeface="Constantia" panose="02030602050306030303" pitchFamily="18" charset="0"/>
              </a:rPr>
              <a:t>predstavljen</a:t>
            </a:r>
            <a:r>
              <a:rPr lang="en-US" sz="2800" b="1" dirty="0">
                <a:latin typeface="Constantia" panose="02030602050306030303" pitchFamily="18" charset="0"/>
              </a:rPr>
              <a:t> u Sinu, </a:t>
            </a:r>
            <a:r>
              <a:rPr lang="en-US" sz="2800" b="1" dirty="0" err="1">
                <a:latin typeface="Constantia" panose="02030602050306030303" pitchFamily="18" charset="0"/>
              </a:rPr>
              <a:t>našem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Spasitelju</a:t>
            </a:r>
            <a:r>
              <a:rPr lang="en-US" sz="2800" b="1" dirty="0">
                <a:latin typeface="Constantia" panose="02030602050306030303" pitchFamily="18" charset="0"/>
              </a:rPr>
              <a:t>. On je Bog </a:t>
            </a:r>
            <a:r>
              <a:rPr lang="en-US" sz="2800" b="1" dirty="0" err="1">
                <a:latin typeface="Constantia" panose="02030602050306030303" pitchFamily="18" charset="0"/>
              </a:rPr>
              <a:t>strpljenja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dugotrajnosti</a:t>
            </a:r>
            <a:r>
              <a:rPr lang="en-US" sz="2800" b="1" dirty="0">
                <a:latin typeface="Constantia" panose="02030602050306030303" pitchFamily="18" charset="0"/>
              </a:rPr>
              <a:t>. Ako je to </a:t>
            </a:r>
            <a:r>
              <a:rPr lang="en-US" sz="2800" b="1" dirty="0" err="1">
                <a:latin typeface="Constantia" panose="02030602050306030303" pitchFamily="18" charset="0"/>
              </a:rPr>
              <a:t>biće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koje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obožavamo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čijem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se </a:t>
            </a:r>
            <a:r>
              <a:rPr lang="en-US" sz="2800" b="1" dirty="0" err="1">
                <a:latin typeface="Constantia" panose="02030602050306030303" pitchFamily="18" charset="0"/>
              </a:rPr>
              <a:t>karakteru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nastojimo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prilagoditi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onda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sr-Latn-RS" sz="2800" b="1" dirty="0">
                <a:latin typeface="Constantia" panose="02030602050306030303" pitchFamily="18" charset="0"/>
              </a:rPr>
              <a:t>po</a:t>
            </a:r>
            <a:r>
              <a:rPr lang="en-US" sz="2800" b="1" dirty="0" err="1">
                <a:latin typeface="Constantia" panose="02030602050306030303" pitchFamily="18" charset="0"/>
              </a:rPr>
              <a:t>štujemo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pravog</a:t>
            </a:r>
            <a:r>
              <a:rPr lang="en-US" sz="2800" b="1" dirty="0">
                <a:latin typeface="Constantia" panose="02030602050306030303" pitchFamily="18" charset="0"/>
              </a:rPr>
              <a:t> Boga."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189868" y="5476309"/>
            <a:ext cx="3963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</a:t>
            </a:r>
            <a:r>
              <a:rPr lang="hr-HR" sz="1600" b="1" dirty="0"/>
              <a:t>len G. Vajt, </a:t>
            </a:r>
            <a:r>
              <a:rPr lang="da-DK" sz="1600" i="1" dirty="0"/>
              <a:t>Bog se brine za nas</a:t>
            </a:r>
            <a:r>
              <a:rPr lang="en" sz="1600" b="1" dirty="0"/>
              <a:t>, </a:t>
            </a:r>
            <a:r>
              <a:rPr lang="hr-HR" sz="1600" b="1" dirty="0"/>
              <a:t>8. avgust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373513" y="332268"/>
            <a:ext cx="3972485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hr-HR" sz="44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”A večni  život je ovo: da upoznaju tebe, jedinog i pravog Boga i Isusa Hrista koga si ti poslao</a:t>
            </a: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hr-HR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</a:t>
            </a:r>
            <a:r>
              <a:rPr lang="hr-HR" sz="28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van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</a:t>
            </a:r>
            <a:r>
              <a:rPr kumimoji="0" lang="hr-HR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  <a:r>
              <a:rPr lang="en" sz="28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hr-HR" sz="2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NSP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hr-HR" sz="2000" b="1" dirty="0">
                <a:solidFill>
                  <a:srgbClr val="C85059"/>
                </a:solidFill>
              </a:rPr>
              <a:t>Božje osobine</a:t>
            </a:r>
            <a:r>
              <a:rPr lang="en" sz="2000" b="1" dirty="0">
                <a:solidFill>
                  <a:srgbClr val="C85059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B14DC1"/>
                </a:solidFill>
              </a:rPr>
              <a:t>Božji karakter</a:t>
            </a:r>
            <a:r>
              <a:rPr lang="en" sz="2000" b="1" dirty="0">
                <a:solidFill>
                  <a:srgbClr val="B14DC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hr-HR" sz="2000" b="1" dirty="0"/>
              <a:t>Bog je svet.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hr-HR" sz="2000" b="1" dirty="0"/>
              <a:t>Bog je ljubav.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hr-HR" sz="2000" b="1" dirty="0">
                <a:solidFill>
                  <a:srgbClr val="515FC3"/>
                </a:solidFill>
              </a:rPr>
              <a:t>Poznavati Boga</a:t>
            </a:r>
            <a:r>
              <a:rPr lang="en" sz="2000" b="1" dirty="0">
                <a:solidFill>
                  <a:srgbClr val="515FC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hr-HR" sz="2000" b="1" dirty="0"/>
              <a:t>Bog je otkriven u stvaranju.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hr-HR" sz="2000" b="1" dirty="0"/>
              <a:t>Bog se objavio u Isusu</a:t>
            </a:r>
            <a:r>
              <a:rPr lang="en" sz="2000" b="1" dirty="0"/>
              <a:t> (Emmanuel)</a:t>
            </a:r>
            <a:r>
              <a:rPr lang="hr-HR" sz="2000" b="1" dirty="0"/>
              <a:t>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razumevanje</a:t>
            </a:r>
            <a:r>
              <a:rPr lang="en-US" sz="2000" b="1" dirty="0"/>
              <a:t> Boga </a:t>
            </a:r>
            <a:r>
              <a:rPr lang="en-US" sz="2000" b="1" dirty="0" err="1"/>
              <a:t>iskvareno</a:t>
            </a:r>
            <a:r>
              <a:rPr lang="en-US" sz="2000" b="1" dirty="0"/>
              <a:t> je </a:t>
            </a:r>
            <a:r>
              <a:rPr lang="en-US" sz="2000" b="1" dirty="0" err="1"/>
              <a:t>grehom</a:t>
            </a:r>
            <a:r>
              <a:rPr lang="en-US" sz="2000" b="1" dirty="0"/>
              <a:t>. </a:t>
            </a:r>
            <a:r>
              <a:rPr lang="en-US" sz="2000" b="1" dirty="0" err="1"/>
              <a:t>Pokušali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ga </a:t>
            </a:r>
            <a:r>
              <a:rPr lang="en-US" sz="2000" b="1" dirty="0" err="1"/>
              <a:t>prikazati</a:t>
            </a:r>
            <a:r>
              <a:rPr lang="en-US" sz="2000" b="1" dirty="0"/>
              <a:t> u </a:t>
            </a:r>
            <a:r>
              <a:rPr lang="en-US" sz="2000" b="1" dirty="0" err="1"/>
              <a:t>idolima</a:t>
            </a:r>
            <a:r>
              <a:rPr lang="en-US" sz="2000" b="1" dirty="0"/>
              <a:t> u </a:t>
            </a:r>
            <a:r>
              <a:rPr lang="en-US" sz="2000" b="1" dirty="0" err="1"/>
              <a:t>obliku</a:t>
            </a:r>
            <a:r>
              <a:rPr lang="en-US" sz="2000" b="1" dirty="0"/>
              <a:t> </a:t>
            </a:r>
            <a:r>
              <a:rPr lang="en-US" sz="2000" b="1" dirty="0" err="1"/>
              <a:t>životinja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ljudi</a:t>
            </a:r>
            <a:r>
              <a:rPr lang="en-US" sz="2000" b="1" dirty="0"/>
              <a:t>. </a:t>
            </a:r>
            <a:r>
              <a:rPr lang="en-US" sz="2000" b="1" dirty="0" err="1"/>
              <a:t>Prikazivan</a:t>
            </a:r>
            <a:r>
              <a:rPr lang="en-US" sz="2000" b="1" dirty="0"/>
              <a:t> je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hirovit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tiran</a:t>
            </a:r>
            <a:r>
              <a:rPr lang="sr-Latn-RS" sz="2000" b="1" dirty="0"/>
              <a:t>in</a:t>
            </a:r>
            <a:r>
              <a:rPr lang="en-US" sz="2000" b="1" dirty="0"/>
              <a:t>. </a:t>
            </a:r>
            <a:r>
              <a:rPr lang="sr-Latn-RS" sz="2000" b="1" dirty="0"/>
              <a:t>Na kraju</a:t>
            </a:r>
            <a:r>
              <a:rPr lang="en-US" sz="2000" b="1" dirty="0"/>
              <a:t>, </a:t>
            </a:r>
            <a:r>
              <a:rPr lang="en-US" sz="2000" b="1" dirty="0" err="1"/>
              <a:t>čovečanstvo</a:t>
            </a:r>
            <a:r>
              <a:rPr lang="en-US" sz="2000" b="1" dirty="0"/>
              <a:t> je </a:t>
            </a:r>
            <a:r>
              <a:rPr lang="en-US" sz="2000" b="1" dirty="0" err="1"/>
              <a:t>stvorilo</a:t>
            </a:r>
            <a:r>
              <a:rPr lang="en-US" sz="2000" b="1" dirty="0"/>
              <a:t> </a:t>
            </a:r>
            <a:r>
              <a:rPr lang="en-US" sz="2000" b="1" dirty="0" err="1"/>
              <a:t>sliku</a:t>
            </a:r>
            <a:r>
              <a:rPr lang="en-US" sz="2000" b="1" dirty="0"/>
              <a:t> Boga u </a:t>
            </a:r>
            <a:r>
              <a:rPr lang="en-US" sz="2000" b="1" dirty="0" err="1"/>
              <a:t>vlastitom</a:t>
            </a:r>
            <a:r>
              <a:rPr lang="en-US" sz="2000" b="1" dirty="0"/>
              <a:t> </a:t>
            </a:r>
            <a:r>
              <a:rPr lang="en-US" sz="2000" b="1" dirty="0" err="1"/>
              <a:t>liku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/>
              <a:t>P</a:t>
            </a:r>
            <a:r>
              <a:rPr lang="en-US" sz="2000" b="1" dirty="0" err="1"/>
              <a:t>omoć</a:t>
            </a:r>
            <a:r>
              <a:rPr lang="en-US" sz="2000" b="1" dirty="0"/>
              <a:t> je </a:t>
            </a:r>
            <a:r>
              <a:rPr lang="en-US" sz="2000" b="1" dirty="0" err="1"/>
              <a:t>stigla</a:t>
            </a:r>
            <a:r>
              <a:rPr lang="en-US" sz="2000" b="1" dirty="0"/>
              <a:t>. </a:t>
            </a:r>
            <a:r>
              <a:rPr lang="en-US" sz="2000" b="1" dirty="0" err="1"/>
              <a:t>Želiš</a:t>
            </a:r>
            <a:r>
              <a:rPr lang="en-US" sz="2000" b="1" dirty="0"/>
              <a:t> li </a:t>
            </a:r>
            <a:r>
              <a:rPr lang="en-US" sz="2000" b="1" dirty="0" err="1"/>
              <a:t>znati</a:t>
            </a:r>
            <a:r>
              <a:rPr lang="en-US" sz="2000" b="1" dirty="0"/>
              <a:t> </a:t>
            </a:r>
            <a:r>
              <a:rPr lang="en-US" sz="2000" b="1" dirty="0" err="1"/>
              <a:t>kakav</a:t>
            </a:r>
            <a:r>
              <a:rPr lang="en-US" sz="2000" b="1" dirty="0"/>
              <a:t> je On? U </a:t>
            </a:r>
            <a:r>
              <a:rPr lang="en-US" sz="2000" b="1" dirty="0" err="1"/>
              <a:t>Bibliji</a:t>
            </a:r>
            <a:r>
              <a:rPr lang="en-US" sz="2000" b="1" dirty="0"/>
              <a:t>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istinsko</a:t>
            </a:r>
            <a:r>
              <a:rPr lang="en-US" sz="2000" b="1" dirty="0"/>
              <a:t> </a:t>
            </a:r>
            <a:r>
              <a:rPr lang="en-US" sz="2000" b="1" dirty="0" err="1"/>
              <a:t>otkrivenje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hr-HR" sz="2000" b="1" dirty="0"/>
              <a:t>prirode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570797"/>
            <a:ext cx="8039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Ali</a:t>
            </a:r>
            <a:r>
              <a:rPr lang="sr-Latn-RS" sz="2000" b="1" dirty="0">
                <a:solidFill>
                  <a:prstClr val="black"/>
                </a:solidFill>
              </a:rPr>
              <a:t> k</a:t>
            </a:r>
            <a:r>
              <a:rPr lang="en-US" sz="2000" b="1" dirty="0" err="1">
                <a:solidFill>
                  <a:prstClr val="black"/>
                </a:solidFill>
              </a:rPr>
              <a:t>akav</a:t>
            </a:r>
            <a:r>
              <a:rPr lang="en-US" sz="2000" b="1" dirty="0">
                <a:solidFill>
                  <a:prstClr val="black"/>
                </a:solidFill>
              </a:rPr>
              <a:t> je Bog </a:t>
            </a:r>
            <a:r>
              <a:rPr lang="en-US" sz="2000" b="1" dirty="0" err="1">
                <a:solidFill>
                  <a:prstClr val="black"/>
                </a:solidFill>
              </a:rPr>
              <a:t>zapravo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sr-Latn-RS" sz="2000" b="1" dirty="0">
                <a:solidFill>
                  <a:prstClr val="black"/>
                </a:solidFill>
              </a:rPr>
              <a:t>Da</a:t>
            </a:r>
            <a:r>
              <a:rPr lang="en-US" sz="2000" b="1" dirty="0">
                <a:solidFill>
                  <a:prstClr val="black"/>
                </a:solidFill>
              </a:rPr>
              <a:t> li </a:t>
            </a:r>
            <a:r>
              <a:rPr lang="sr-Latn-RS" sz="2000" b="1" dirty="0">
                <a:solidFill>
                  <a:prstClr val="black"/>
                </a:solidFill>
              </a:rPr>
              <a:t>je </a:t>
            </a:r>
            <a:r>
              <a:rPr lang="en-US" sz="2000" b="1" dirty="0">
                <a:solidFill>
                  <a:prstClr val="black"/>
                </a:solidFill>
              </a:rPr>
              <a:t>On </a:t>
            </a:r>
            <a:r>
              <a:rPr lang="en-US" sz="2000" b="1" dirty="0" err="1">
                <a:solidFill>
                  <a:prstClr val="black"/>
                </a:solidFill>
              </a:rPr>
              <a:t>toliko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velik</a:t>
            </a:r>
            <a:r>
              <a:rPr lang="en-US" sz="2000" b="1" dirty="0">
                <a:solidFill>
                  <a:prstClr val="black"/>
                </a:solidFill>
              </a:rPr>
              <a:t> da je </a:t>
            </a:r>
            <a:r>
              <a:rPr lang="en-US" sz="2000" b="1" dirty="0" err="1">
                <a:solidFill>
                  <a:prstClr val="black"/>
                </a:solidFill>
              </a:rPr>
              <a:t>Njegovo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razumevanje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izvan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našeg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dosega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Sigurno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koliko</a:t>
            </a:r>
            <a:r>
              <a:rPr lang="en-US" sz="2000" b="1" dirty="0">
                <a:solidFill>
                  <a:prstClr val="black"/>
                </a:solidFill>
              </a:rPr>
              <a:t> god se </a:t>
            </a:r>
            <a:r>
              <a:rPr lang="en-US" sz="2000" b="1" dirty="0" err="1">
                <a:solidFill>
                  <a:prstClr val="black"/>
                </a:solidFill>
              </a:rPr>
              <a:t>trudili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naš</a:t>
            </a:r>
            <a:r>
              <a:rPr lang="en-US" sz="2000" b="1" dirty="0">
                <a:solidFill>
                  <a:prstClr val="black"/>
                </a:solidFill>
              </a:rPr>
              <a:t> um ne </a:t>
            </a:r>
            <a:r>
              <a:rPr lang="en-US" sz="2000" b="1" dirty="0" err="1">
                <a:solidFill>
                  <a:prstClr val="black"/>
                </a:solidFill>
              </a:rPr>
              <a:t>može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da </a:t>
            </a:r>
            <a:r>
              <a:rPr lang="en-US" sz="2000" b="1" dirty="0" err="1">
                <a:solidFill>
                  <a:prstClr val="black"/>
                </a:solidFill>
              </a:rPr>
              <a:t>shvati</a:t>
            </a:r>
            <a:r>
              <a:rPr lang="en-US" sz="2000" b="1" dirty="0">
                <a:solidFill>
                  <a:prstClr val="black"/>
                </a:solidFill>
              </a:rPr>
              <a:t> Boga. </a:t>
            </a:r>
            <a:r>
              <a:rPr lang="en-US" sz="2000" b="1" dirty="0" err="1">
                <a:solidFill>
                  <a:prstClr val="black"/>
                </a:solidFill>
              </a:rPr>
              <a:t>Trebamo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pomoć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905476"/>
            <a:ext cx="67492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BOŽJE OSOBINE</a:t>
            </a:r>
            <a:endParaRPr lang="en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767622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Gospod, Bože nad Vojskama, ko je  silan kao ti Bože? I istina je tvoja oko tebe.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 89</a:t>
            </a:r>
            <a:r>
              <a:rPr lang="hr-HR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  <a:r>
              <a:rPr lang="hr-HR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167149" y="988198"/>
            <a:ext cx="619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Biblija</a:t>
            </a:r>
            <a:r>
              <a:rPr lang="en-US" sz="2000" b="1" dirty="0"/>
              <a:t> </a:t>
            </a:r>
            <a:r>
              <a:rPr lang="en-US" sz="2000" b="1" dirty="0" err="1"/>
              <a:t>nudi</a:t>
            </a:r>
            <a:r>
              <a:rPr lang="en-US" sz="2000" b="1" dirty="0"/>
              <a:t> </a:t>
            </a:r>
            <a:r>
              <a:rPr lang="en-US" sz="2000" b="1" dirty="0" err="1"/>
              <a:t>najverniju</a:t>
            </a:r>
            <a:r>
              <a:rPr lang="en-US" sz="2000" b="1" dirty="0"/>
              <a:t>, </a:t>
            </a:r>
            <a:r>
              <a:rPr lang="en-US" sz="2000" b="1" dirty="0" err="1"/>
              <a:t>najjasniju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najdosledniju</a:t>
            </a:r>
            <a:r>
              <a:rPr lang="en-US" sz="2000" b="1" dirty="0"/>
              <a:t> </a:t>
            </a:r>
            <a:r>
              <a:rPr lang="en-US" sz="2000" b="1" dirty="0" err="1"/>
              <a:t>sliku</a:t>
            </a:r>
            <a:r>
              <a:rPr lang="en-US" sz="2000" b="1" dirty="0"/>
              <a:t> Boga. Jedan od </a:t>
            </a:r>
            <a:r>
              <a:rPr lang="en-US" sz="2000" b="1" dirty="0" err="1"/>
              <a:t>načina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koji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omogućuje</a:t>
            </a:r>
            <a:r>
              <a:rPr lang="en-US" sz="2000" b="1" dirty="0"/>
              <a:t> da </a:t>
            </a:r>
            <a:r>
              <a:rPr lang="hr-HR" sz="2000" b="1" dirty="0"/>
              <a:t>G</a:t>
            </a:r>
            <a:r>
              <a:rPr lang="en-US" sz="2000" b="1" dirty="0"/>
              <a:t>a </a:t>
            </a:r>
            <a:r>
              <a:rPr lang="en-US" sz="2000" b="1" dirty="0" err="1"/>
              <a:t>upoznamo</a:t>
            </a:r>
            <a:r>
              <a:rPr lang="en-US" sz="2000" b="1" dirty="0"/>
              <a:t> je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osobine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819269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219910"/>
            <a:ext cx="3111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Sa </a:t>
            </a:r>
            <a:r>
              <a:rPr lang="en-US" sz="2000" b="1" dirty="0" err="1"/>
              <a:t>svoje</a:t>
            </a:r>
            <a:r>
              <a:rPr lang="en-US" sz="2000" b="1" dirty="0"/>
              <a:t> </a:t>
            </a:r>
            <a:r>
              <a:rPr lang="en-US" sz="2000" b="1" dirty="0" err="1"/>
              <a:t>strane</a:t>
            </a:r>
            <a:r>
              <a:rPr lang="en-US" sz="2000" b="1" dirty="0"/>
              <a:t>, </a:t>
            </a:r>
            <a:r>
              <a:rPr lang="en-US" sz="2000" b="1" dirty="0" err="1"/>
              <a:t>Sotona</a:t>
            </a:r>
            <a:r>
              <a:rPr lang="en-US" sz="2000" b="1" dirty="0"/>
              <a:t> je od </a:t>
            </a:r>
            <a:r>
              <a:rPr lang="en-US" sz="2000" b="1" dirty="0" err="1"/>
              <a:t>početka</a:t>
            </a:r>
            <a:r>
              <a:rPr lang="en-US" sz="2000" b="1" dirty="0"/>
              <a:t> </a:t>
            </a:r>
            <a:r>
              <a:rPr lang="en-US" sz="2000" b="1" dirty="0" err="1"/>
              <a:t>pokušavao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sr-Latn-RS" sz="2000" b="1" dirty="0"/>
              <a:t>da i</a:t>
            </a:r>
            <a:r>
              <a:rPr lang="en-US" sz="2000" b="1" dirty="0" err="1"/>
              <a:t>skrivi</a:t>
            </a:r>
            <a:r>
              <a:rPr lang="en-US" sz="2000" b="1" dirty="0"/>
              <a:t> </a:t>
            </a:r>
            <a:r>
              <a:rPr lang="en-US" sz="2000" b="1" dirty="0" err="1"/>
              <a:t>Božji</a:t>
            </a:r>
            <a:r>
              <a:rPr lang="en-US" sz="2000" b="1" dirty="0"/>
              <a:t> </a:t>
            </a:r>
            <a:r>
              <a:rPr lang="en-US" sz="2000" b="1" dirty="0" err="1"/>
              <a:t>karakter</a:t>
            </a:r>
            <a:r>
              <a:rPr lang="en-US" sz="2000" b="1" dirty="0"/>
              <a:t>, </a:t>
            </a:r>
            <a:r>
              <a:rPr lang="en-US" sz="2000" b="1" dirty="0" err="1"/>
              <a:t>prikazujući</a:t>
            </a:r>
            <a:r>
              <a:rPr lang="en-US" sz="2000" b="1" dirty="0"/>
              <a:t> </a:t>
            </a:r>
            <a:r>
              <a:rPr lang="hr-HR" sz="2000" b="1" dirty="0"/>
              <a:t>G</a:t>
            </a:r>
            <a:r>
              <a:rPr lang="en-US" sz="2000" b="1" dirty="0"/>
              <a:t>a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sebičnog</a:t>
            </a:r>
            <a:r>
              <a:rPr lang="en-US" sz="2000" b="1" dirty="0"/>
              <a:t> Boga, koji </a:t>
            </a:r>
            <a:r>
              <a:rPr lang="en-US" sz="2000" b="1" dirty="0" err="1"/>
              <a:t>traži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vlastito</a:t>
            </a:r>
            <a:r>
              <a:rPr lang="en-US" sz="2000" b="1" dirty="0"/>
              <a:t> dobro </a:t>
            </a:r>
            <a:r>
              <a:rPr lang="sr-Latn-RS" sz="2000" b="1" dirty="0"/>
              <a:t>       </a:t>
            </a:r>
            <a:r>
              <a:rPr lang="en-US" sz="2000" b="1" dirty="0"/>
              <a:t>(</a:t>
            </a:r>
            <a:r>
              <a:rPr lang="sr-Latn-RS" sz="2000" b="1" dirty="0"/>
              <a:t>1. Moj.</a:t>
            </a:r>
            <a:r>
              <a:rPr lang="en-US" sz="2000" b="1" dirty="0"/>
              <a:t> 3</a:t>
            </a:r>
            <a:r>
              <a:rPr lang="hr-HR" sz="2000" b="1" dirty="0"/>
              <a:t>,</a:t>
            </a:r>
            <a:r>
              <a:rPr lang="en-US" sz="2000" b="1" dirty="0"/>
              <a:t>4</a:t>
            </a:r>
            <a:r>
              <a:rPr lang="hr-HR" sz="2000" b="1" dirty="0"/>
              <a:t>.</a:t>
            </a:r>
            <a:r>
              <a:rPr lang="en-US" sz="2000" b="1" dirty="0"/>
              <a:t>5).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413140"/>
              <a:ext cx="20834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r-HR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BOŽJE OSOBINE</a:t>
              </a:r>
              <a:endParaRPr lang="en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875002"/>
            <a:ext cx="6830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BOŽJI</a:t>
            </a:r>
            <a:r>
              <a:rPr lang="en-US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hr-HR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KARAKTER</a:t>
            </a:r>
            <a:endParaRPr lang="en" sz="66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 JE SVET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 vikahu jedan drugome govoreći: ”Svet! Svet! Svet je Gospod nad Vojskama!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</a:t>
            </a:r>
            <a:r>
              <a:rPr lang="hr-HR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saija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6</a:t>
            </a:r>
            <a:r>
              <a:rPr lang="hr-HR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Anđeli</a:t>
            </a:r>
            <a:r>
              <a:rPr lang="en-US" sz="2000" b="1" dirty="0"/>
              <a:t> koji </a:t>
            </a:r>
            <a:r>
              <a:rPr lang="en-US" sz="2000" b="1" dirty="0" err="1"/>
              <a:t>stoje</a:t>
            </a:r>
            <a:r>
              <a:rPr lang="en-US" sz="2000" b="1" dirty="0"/>
              <a:t> </a:t>
            </a:r>
            <a:r>
              <a:rPr lang="sr-Latn-RS" sz="2000" b="1" dirty="0"/>
              <a:t>pred</a:t>
            </a:r>
            <a:r>
              <a:rPr lang="en-US" sz="2000" b="1" dirty="0"/>
              <a:t> Bog</a:t>
            </a:r>
            <a:r>
              <a:rPr lang="sr-Latn-RS" sz="2000" b="1" dirty="0"/>
              <a:t>om</a:t>
            </a:r>
            <a:r>
              <a:rPr lang="en-US" sz="2000" b="1" dirty="0"/>
              <a:t> </a:t>
            </a:r>
            <a:r>
              <a:rPr lang="hr-HR" sz="2000" b="1" dirty="0"/>
              <a:t>kliču</a:t>
            </a:r>
            <a:r>
              <a:rPr lang="en-US" sz="2000" b="1" dirty="0"/>
              <a:t> </a:t>
            </a:r>
            <a:r>
              <a:rPr lang="hr-HR" sz="2000" b="1" dirty="0"/>
              <a:t>Mu:</a:t>
            </a:r>
            <a:r>
              <a:rPr lang="en-US" sz="2000" b="1" dirty="0"/>
              <a:t> "Svet</a:t>
            </a:r>
            <a:r>
              <a:rPr lang="hr-HR" sz="2000" b="1" dirty="0"/>
              <a:t>!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/>
              <a:t>vet</a:t>
            </a:r>
            <a:r>
              <a:rPr lang="hr-HR" sz="2000" b="1" dirty="0"/>
              <a:t>!</a:t>
            </a:r>
            <a:r>
              <a:rPr lang="en-US" sz="2000" b="1" dirty="0"/>
              <a:t> </a:t>
            </a:r>
            <a:r>
              <a:rPr lang="hr-HR" sz="2000" b="1" dirty="0"/>
              <a:t>Svet!</a:t>
            </a:r>
            <a:r>
              <a:rPr lang="en-US" sz="2000" b="1" dirty="0"/>
              <a:t>" (I</a:t>
            </a:r>
            <a:r>
              <a:rPr lang="sr-Latn-RS" sz="2000" b="1" dirty="0"/>
              <a:t>s</a:t>
            </a:r>
            <a:r>
              <a:rPr lang="en-US" sz="2000" b="1" dirty="0"/>
              <a:t>a</a:t>
            </a:r>
            <a:r>
              <a:rPr lang="hr-HR" sz="2000" b="1" dirty="0"/>
              <a:t>.</a:t>
            </a:r>
            <a:r>
              <a:rPr lang="en-US" sz="2000" b="1" dirty="0"/>
              <a:t> 6</a:t>
            </a:r>
            <a:r>
              <a:rPr lang="hr-HR" sz="2000" b="1" dirty="0"/>
              <a:t>,</a:t>
            </a:r>
            <a:r>
              <a:rPr lang="en-US" sz="2000" b="1" dirty="0"/>
              <a:t>3; </a:t>
            </a:r>
            <a:r>
              <a:rPr lang="en-US" sz="2000" b="1" dirty="0" err="1"/>
              <a:t>Otk</a:t>
            </a:r>
            <a:r>
              <a:rPr lang="hr-HR" sz="2000" b="1" dirty="0"/>
              <a:t>.</a:t>
            </a:r>
            <a:r>
              <a:rPr lang="en-US" sz="2000" b="1" dirty="0"/>
              <a:t> 4</a:t>
            </a:r>
            <a:r>
              <a:rPr lang="hr-HR" sz="2000" b="1" dirty="0"/>
              <a:t>,</a:t>
            </a:r>
            <a:r>
              <a:rPr lang="en-US" sz="2000" b="1" dirty="0"/>
              <a:t>8). Ova </a:t>
            </a:r>
            <a:r>
              <a:rPr lang="en-US" sz="2000" b="1" dirty="0" err="1"/>
              <a:t>osobina</a:t>
            </a:r>
            <a:r>
              <a:rPr lang="en-US" sz="2000" b="1" dirty="0"/>
              <a:t> </a:t>
            </a:r>
            <a:r>
              <a:rPr lang="en-US" sz="2000" b="1" dirty="0" err="1"/>
              <a:t>toliko</a:t>
            </a:r>
            <a:r>
              <a:rPr lang="en-US" sz="2000" b="1" dirty="0"/>
              <a:t> je </a:t>
            </a:r>
            <a:r>
              <a:rPr lang="en-US" sz="2000" b="1" dirty="0" err="1"/>
              <a:t>neraskidivo</a:t>
            </a:r>
            <a:r>
              <a:rPr lang="en-US" sz="2000" b="1" dirty="0"/>
              <a:t> </a:t>
            </a:r>
            <a:r>
              <a:rPr lang="en-US" sz="2000" b="1" dirty="0" err="1"/>
              <a:t>povezana</a:t>
            </a:r>
            <a:r>
              <a:rPr lang="en-US" sz="2000" b="1" dirty="0"/>
              <a:t> s</a:t>
            </a:r>
            <a:r>
              <a:rPr lang="sr-Latn-RS" sz="2000" b="1" dirty="0"/>
              <a:t>a</a:t>
            </a:r>
            <a:r>
              <a:rPr lang="en-US" sz="2000" b="1" dirty="0"/>
              <a:t> </a:t>
            </a:r>
            <a:r>
              <a:rPr lang="en-US" sz="2000" b="1" dirty="0" err="1"/>
              <a:t>Njegovim</a:t>
            </a:r>
            <a:r>
              <a:rPr lang="en-US" sz="2000" b="1" dirty="0"/>
              <a:t> </a:t>
            </a:r>
            <a:r>
              <a:rPr lang="en-US" sz="2000" b="1" dirty="0" err="1"/>
              <a:t>karakterom</a:t>
            </a:r>
            <a:r>
              <a:rPr lang="en-US" sz="2000" b="1" dirty="0"/>
              <a:t> da je I</a:t>
            </a:r>
            <a:r>
              <a:rPr lang="sr-Latn-RS" sz="2000" b="1" dirty="0"/>
              <a:t>s</a:t>
            </a:r>
            <a:r>
              <a:rPr lang="en-US" sz="2000" b="1" dirty="0" err="1"/>
              <a:t>aija</a:t>
            </a:r>
            <a:r>
              <a:rPr lang="en-US" sz="2000" b="1" dirty="0"/>
              <a:t> </a:t>
            </a:r>
            <a:r>
              <a:rPr lang="en-US" sz="2000" b="1" dirty="0" err="1"/>
              <a:t>koristi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pravo</a:t>
            </a:r>
            <a:r>
              <a:rPr lang="en-US" sz="2000" b="1" dirty="0"/>
              <a:t> </a:t>
            </a:r>
            <a:r>
              <a:rPr lang="en-US" sz="2000" b="1" dirty="0" err="1"/>
              <a:t>ime</a:t>
            </a:r>
            <a:r>
              <a:rPr lang="en-US" sz="2000" b="1" dirty="0"/>
              <a:t>: "</a:t>
            </a:r>
            <a:r>
              <a:rPr lang="en-US" sz="2000" b="1" dirty="0" err="1"/>
              <a:t>kaže</a:t>
            </a:r>
            <a:r>
              <a:rPr lang="en-US" sz="2000" b="1" dirty="0"/>
              <a:t> Sveti</a:t>
            </a:r>
            <a:r>
              <a:rPr lang="hr-HR" sz="2000" b="1" dirty="0"/>
              <a:t>” </a:t>
            </a:r>
            <a:r>
              <a:rPr lang="en-US" sz="2000" b="1" dirty="0"/>
              <a:t>(I</a:t>
            </a:r>
            <a:r>
              <a:rPr lang="sr-Latn-RS" sz="2000" b="1" dirty="0"/>
              <a:t>s</a:t>
            </a:r>
            <a:r>
              <a:rPr lang="en-US" sz="2000" b="1" dirty="0"/>
              <a:t>a. 40</a:t>
            </a:r>
            <a:r>
              <a:rPr lang="hr-HR" sz="2000" b="1" dirty="0"/>
              <a:t>,</a:t>
            </a:r>
            <a:r>
              <a:rPr lang="en-US" sz="2000" b="1" dirty="0"/>
              <a:t>25; 57</a:t>
            </a:r>
            <a:r>
              <a:rPr lang="hr-HR" sz="2000" b="1" dirty="0"/>
              <a:t>,</a:t>
            </a:r>
            <a:r>
              <a:rPr lang="en-US" sz="2000" b="1" dirty="0"/>
              <a:t>15).</a:t>
            </a:r>
            <a:endParaRPr lang="en" sz="2000" b="1" dirty="0"/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6636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To </a:t>
            </a:r>
            <a:r>
              <a:rPr lang="en-US" sz="2000" b="1" dirty="0" err="1">
                <a:solidFill>
                  <a:prstClr val="black"/>
                </a:solidFill>
              </a:rPr>
              <a:t>znači</a:t>
            </a:r>
            <a:r>
              <a:rPr lang="en-US" sz="2000" b="1" dirty="0">
                <a:solidFill>
                  <a:prstClr val="black"/>
                </a:solidFill>
              </a:rPr>
              <a:t> da, </a:t>
            </a:r>
            <a:r>
              <a:rPr lang="en-US" sz="2000" b="1" dirty="0" err="1">
                <a:solidFill>
                  <a:prstClr val="black"/>
                </a:solidFill>
              </a:rPr>
              <a:t>budući</a:t>
            </a:r>
            <a:r>
              <a:rPr lang="en-US" sz="2000" b="1" dirty="0">
                <a:solidFill>
                  <a:prstClr val="black"/>
                </a:solidFill>
              </a:rPr>
              <a:t> da je Svet, </a:t>
            </a:r>
            <a:r>
              <a:rPr lang="en-US" sz="2000" b="1" dirty="0" err="1">
                <a:solidFill>
                  <a:prstClr val="black"/>
                </a:solidFill>
              </a:rPr>
              <a:t>Njegova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ljubav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sveta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čista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oslobođena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sebičnosti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Budući</a:t>
            </a:r>
            <a:r>
              <a:rPr lang="en-US" sz="2000" b="1" dirty="0">
                <a:solidFill>
                  <a:prstClr val="black"/>
                </a:solidFill>
              </a:rPr>
              <a:t> da je Svet, </a:t>
            </a:r>
            <a:r>
              <a:rPr lang="en-US" sz="2000" b="1" dirty="0" err="1">
                <a:solidFill>
                  <a:prstClr val="black"/>
                </a:solidFill>
              </a:rPr>
              <a:t>Njegova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svemoć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sveta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čista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oslobođena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sebičnosti</a:t>
            </a:r>
            <a:r>
              <a:rPr lang="en-US" sz="2000" b="1" dirty="0">
                <a:solidFill>
                  <a:prstClr val="black"/>
                </a:solidFill>
              </a:rPr>
              <a:t>. Svi </a:t>
            </a:r>
            <a:r>
              <a:rPr lang="en-US" sz="2000" b="1" dirty="0" err="1">
                <a:solidFill>
                  <a:prstClr val="black"/>
                </a:solidFill>
              </a:rPr>
              <a:t>Njegovi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atributi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prožeti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svetošću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čisto</a:t>
            </a:r>
            <a:r>
              <a:rPr lang="sr-Latn-RS" sz="2000" b="1" dirty="0">
                <a:solidFill>
                  <a:prstClr val="black"/>
                </a:solidFill>
              </a:rPr>
              <a:t>t</a:t>
            </a:r>
            <a:r>
              <a:rPr lang="en-US" sz="2000" b="1" dirty="0" err="1">
                <a:solidFill>
                  <a:prstClr val="black"/>
                </a:solidFill>
              </a:rPr>
              <a:t>om.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525063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Ali kako se to odnosi na Boga? On je potpuno odvojen od zla i nema nikakve veze sa grehom.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159370"/>
            <a:ext cx="663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Št</a:t>
            </a:r>
            <a:r>
              <a:rPr lang="sr-Latn-RS" sz="2000" b="1" dirty="0">
                <a:solidFill>
                  <a:prstClr val="black"/>
                </a:solidFill>
              </a:rPr>
              <a:t>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znači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svet</a:t>
            </a:r>
            <a:r>
              <a:rPr lang="en-US" sz="2000" b="1" dirty="0">
                <a:solidFill>
                  <a:prstClr val="black"/>
                </a:solidFill>
              </a:rPr>
              <a:t>? To </a:t>
            </a:r>
            <a:r>
              <a:rPr lang="en-US" sz="2000" b="1" dirty="0" err="1">
                <a:solidFill>
                  <a:prstClr val="black"/>
                </a:solidFill>
              </a:rPr>
              <a:t>znači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posvećen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izdvojen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čist</a:t>
            </a:r>
            <a:r>
              <a:rPr lang="en-US" sz="2000" b="1" dirty="0">
                <a:solidFill>
                  <a:prstClr val="black"/>
                </a:solidFill>
              </a:rPr>
              <a:t>. Sveti </a:t>
            </a:r>
            <a:r>
              <a:rPr lang="en-US" sz="2000" b="1" dirty="0" err="1">
                <a:solidFill>
                  <a:prstClr val="black"/>
                </a:solidFill>
              </a:rPr>
              <a:t>smo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se </a:t>
            </a:r>
            <a:r>
              <a:rPr lang="en-US" sz="2000" b="1" dirty="0" err="1">
                <a:solidFill>
                  <a:prstClr val="black"/>
                </a:solidFill>
              </a:rPr>
              <a:t>okrenemo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zla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radimo</a:t>
            </a:r>
            <a:r>
              <a:rPr lang="en-US" sz="2000" b="1" dirty="0">
                <a:solidFill>
                  <a:prstClr val="black"/>
                </a:solidFill>
              </a:rPr>
              <a:t> ono </a:t>
            </a:r>
            <a:r>
              <a:rPr lang="en-US" sz="2000" b="1" dirty="0" err="1">
                <a:solidFill>
                  <a:prstClr val="black"/>
                </a:solidFill>
              </a:rPr>
              <a:t>što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je Bog </a:t>
            </a:r>
            <a:r>
              <a:rPr lang="en-US" sz="2000" b="1" dirty="0" err="1">
                <a:solidFill>
                  <a:prstClr val="black"/>
                </a:solidFill>
              </a:rPr>
              <a:t>poverio</a:t>
            </a:r>
            <a:r>
              <a:rPr lang="hr-HR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</a:t>
            </a:r>
            <a:r>
              <a:rPr lang="sr-Latn-RS" sz="2000" b="1" dirty="0">
                <a:solidFill>
                  <a:prstClr val="black"/>
                </a:solidFill>
              </a:rPr>
              <a:t>4. Moj</a:t>
            </a:r>
            <a:r>
              <a:rPr lang="en-US" sz="2000" b="1" dirty="0">
                <a:solidFill>
                  <a:prstClr val="black"/>
                </a:solidFill>
              </a:rPr>
              <a:t>. 15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40; </a:t>
            </a:r>
            <a:r>
              <a:rPr lang="sr-Latn-RS" sz="2000" b="1" dirty="0">
                <a:solidFill>
                  <a:prstClr val="black"/>
                </a:solidFill>
              </a:rPr>
              <a:t>3. Moj</a:t>
            </a:r>
            <a:r>
              <a:rPr lang="en-US" sz="2000" b="1" dirty="0">
                <a:solidFill>
                  <a:prstClr val="black"/>
                </a:solidFill>
              </a:rPr>
              <a:t>. 11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44; 1</a:t>
            </a:r>
            <a:r>
              <a:rPr lang="hr-HR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Pet. 2</a:t>
            </a:r>
            <a:r>
              <a:rPr lang="hr-HR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BOG JE LJUBAV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smo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upoynali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ljubav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koj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Bog 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ima prema nama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ver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ovali u nju.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Bog je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ljubav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ž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ivi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ljubavi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Bog 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ostaje u njemu i on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 </a:t>
            </a:r>
            <a:r>
              <a:rPr lang="sr-Latn-R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Bog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u.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(1. </a:t>
            </a:r>
            <a:r>
              <a:rPr lang="sr-Latn-R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vanova 4,16</a:t>
            </a:r>
            <a:r>
              <a:rPr lang="sr-Latn-R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NSP)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ne </a:t>
            </a:r>
            <a:r>
              <a:rPr lang="en-US" sz="2000" b="1" dirty="0" err="1"/>
              <a:t>samo</a:t>
            </a:r>
            <a:r>
              <a:rPr lang="en-US" sz="2000" b="1" dirty="0"/>
              <a:t> da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daje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(</a:t>
            </a:r>
            <a:r>
              <a:rPr lang="en-US" sz="2000" b="1" dirty="0" err="1"/>
              <a:t>iako</a:t>
            </a:r>
            <a:r>
              <a:rPr lang="en-US" sz="2000" b="1" dirty="0"/>
              <a:t> </a:t>
            </a:r>
            <a:r>
              <a:rPr lang="en-US" sz="2000" b="1" dirty="0" err="1"/>
              <a:t>čini</a:t>
            </a:r>
            <a:r>
              <a:rPr lang="en-US" sz="2000" b="1" dirty="0"/>
              <a:t> </a:t>
            </a:r>
            <a:r>
              <a:rPr lang="en-US" sz="2000" b="1" dirty="0" err="1"/>
              <a:t>oboje</a:t>
            </a:r>
            <a:r>
              <a:rPr lang="en-US" sz="2000" b="1" dirty="0"/>
              <a:t>), </a:t>
            </a:r>
            <a:r>
              <a:rPr lang="en-US" sz="2000" b="1" dirty="0" err="1"/>
              <a:t>već</a:t>
            </a:r>
            <a:r>
              <a:rPr lang="en-US" sz="2000" b="1" dirty="0"/>
              <a:t> "Bog JE </a:t>
            </a:r>
            <a:r>
              <a:rPr lang="en-US" sz="2000" b="1" dirty="0" err="1"/>
              <a:t>ljubav</a:t>
            </a:r>
            <a:r>
              <a:rPr lang="en-US" sz="2000" b="1" dirty="0"/>
              <a:t>" (1. </a:t>
            </a:r>
            <a:r>
              <a:rPr lang="sr-Latn-RS" sz="2000" b="1" dirty="0"/>
              <a:t>Jo</a:t>
            </a:r>
            <a:r>
              <a:rPr lang="en-US" sz="2000" b="1" dirty="0"/>
              <a:t>van. 4,8.16). Kao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svetost</a:t>
            </a:r>
            <a:r>
              <a:rPr lang="en-US" sz="2000" b="1" dirty="0"/>
              <a:t>, </a:t>
            </a:r>
            <a:r>
              <a:rPr lang="en-US" sz="2000" b="1" dirty="0" err="1"/>
              <a:t>ljubav</a:t>
            </a:r>
            <a:r>
              <a:rPr lang="en-US" sz="2000" b="1" dirty="0"/>
              <a:t> je </a:t>
            </a:r>
            <a:r>
              <a:rPr lang="en-US" sz="2000" b="1" dirty="0" err="1"/>
              <a:t>sastavni</a:t>
            </a:r>
            <a:r>
              <a:rPr lang="en-US" sz="2000" b="1" dirty="0"/>
              <a:t> d</a:t>
            </a:r>
            <a:r>
              <a:rPr lang="sr-Latn-RS" sz="2000" b="1" dirty="0"/>
              <a:t>e</a:t>
            </a:r>
            <a:r>
              <a:rPr lang="en-US" sz="2000" b="1" dirty="0"/>
              <a:t>o </a:t>
            </a:r>
            <a:r>
              <a:rPr lang="en-US" sz="2000" b="1" dirty="0" err="1"/>
              <a:t>božanske</a:t>
            </a:r>
            <a:r>
              <a:rPr lang="en-US" sz="2000" b="1" dirty="0"/>
              <a:t> </a:t>
            </a:r>
            <a:r>
              <a:rPr lang="sr-Latn-RS" sz="2000" b="1" dirty="0"/>
              <a:t>prirode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40944" y="5600699"/>
            <a:ext cx="8451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Kako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odgovoriti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Njegovu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641825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637280" y="5895268"/>
            <a:ext cx="8561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„</a:t>
            </a:r>
            <a:r>
              <a:rPr lang="sr-Latn-RS" sz="2000" b="1" dirty="0">
                <a:solidFill>
                  <a:prstClr val="black"/>
                </a:solidFill>
              </a:rPr>
              <a:t>Da imamo mi ljubav k njemu,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on </a:t>
            </a:r>
            <a:r>
              <a:rPr lang="sr-Latn-RS" sz="2000" b="1" dirty="0">
                <a:solidFill>
                  <a:prstClr val="black"/>
                </a:solidFill>
              </a:rPr>
              <a:t>najpre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sr-Latn-RS" sz="2000" b="1" dirty="0">
                <a:solidFill>
                  <a:prstClr val="black"/>
                </a:solidFill>
              </a:rPr>
              <a:t>pokaza ljubav k  nama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sr-Latn-RS" sz="2000" b="1" dirty="0">
                <a:solidFill>
                  <a:prstClr val="black"/>
                </a:solidFill>
              </a:rPr>
              <a:t>        </a:t>
            </a:r>
            <a:r>
              <a:rPr lang="en-US" sz="2000" b="1" dirty="0">
                <a:solidFill>
                  <a:prstClr val="black"/>
                </a:solidFill>
              </a:rPr>
              <a:t>(1. </a:t>
            </a:r>
            <a:r>
              <a:rPr lang="sr-Latn-RS" sz="2000" b="1" dirty="0">
                <a:solidFill>
                  <a:prstClr val="black"/>
                </a:solidFill>
              </a:rPr>
              <a:t>Jo</a:t>
            </a:r>
            <a:r>
              <a:rPr lang="en-US" sz="2000" b="1" dirty="0">
                <a:solidFill>
                  <a:prstClr val="black"/>
                </a:solidFill>
              </a:rPr>
              <a:t>van. 4,19).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POZNAVATI BOGA</a:t>
            </a:r>
            <a:endParaRPr lang="en" sz="66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1291</Words>
  <Application>Microsoft Office PowerPoint</Application>
  <PresentationFormat>Panorámica</PresentationFormat>
  <Paragraphs>75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Comic Sans MS</vt:lpstr>
      <vt:lpstr>Arial</vt:lpstr>
      <vt:lpstr>Constantia</vt:lpstr>
      <vt:lpstr>Aptos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2026-02-28T16:33:58Z</dcterms:created>
  <dcterms:modified xsi:type="dcterms:W3CDTF">2026-04-03T20:27:58Z</dcterms:modified>
</cp:coreProperties>
</file>