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4" r:id="rId3"/>
    <p:sldMasterId id="2147483688" r:id="rId4"/>
    <p:sldMasterId id="2147483702" r:id="rId5"/>
  </p:sldMasterIdLst>
  <p:notesMasterIdLst>
    <p:notesMasterId r:id="rId25"/>
  </p:notesMasterIdLst>
  <p:sldIdLst>
    <p:sldId id="396" r:id="rId6"/>
    <p:sldId id="388" r:id="rId7"/>
    <p:sldId id="478" r:id="rId8"/>
    <p:sldId id="279" r:id="rId9"/>
    <p:sldId id="257" r:id="rId10"/>
    <p:sldId id="258" r:id="rId11"/>
    <p:sldId id="282" r:id="rId12"/>
    <p:sldId id="280" r:id="rId13"/>
    <p:sldId id="261" r:id="rId14"/>
    <p:sldId id="283" r:id="rId15"/>
    <p:sldId id="281" r:id="rId16"/>
    <p:sldId id="264" r:id="rId17"/>
    <p:sldId id="284" r:id="rId18"/>
    <p:sldId id="269" r:id="rId19"/>
    <p:sldId id="393" r:id="rId20"/>
    <p:sldId id="484" r:id="rId21"/>
    <p:sldId id="390" r:id="rId22"/>
    <p:sldId id="483" r:id="rId23"/>
    <p:sldId id="48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94802" autoAdjust="0"/>
  </p:normalViewPr>
  <p:slideViewPr>
    <p:cSldViewPr snapToGrid="0">
      <p:cViewPr varScale="1">
        <p:scale>
          <a:sx n="101" d="100"/>
          <a:sy n="101" d="100"/>
        </p:scale>
        <p:origin x="300" y="13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16.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image" Target="../media/image24.svg"/><Relationship Id="rId6" Type="http://schemas.openxmlformats.org/officeDocument/2006/relationships/image" Target="../media/image29.sv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sv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svg"/><Relationship Id="rId1" Type="http://schemas.openxmlformats.org/officeDocument/2006/relationships/image" Target="../media/image24.svg"/><Relationship Id="rId6" Type="http://schemas.openxmlformats.org/officeDocument/2006/relationships/image" Target="../media/image29.sv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US" sz="2000" b="1" dirty="0">
              <a:solidFill>
                <a:schemeClr val="accent2">
                  <a:lumMod val="50000"/>
                </a:schemeClr>
              </a:solidFill>
              <a:effectLst/>
            </a:rPr>
            <a:t>NEKE OSOBINE BOGA</a:t>
          </a:r>
          <a:endParaRPr lang="en" sz="20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US" sz="2000" b="1" dirty="0" err="1">
              <a:effectLst>
                <a:outerShdw blurRad="38100" dist="38100" dir="2700000" algn="tl">
                  <a:srgbClr val="000000">
                    <a:alpha val="43137"/>
                  </a:srgbClr>
                </a:outerShdw>
              </a:effectLst>
            </a:rPr>
            <a:t>Praved</a:t>
          </a:r>
          <a:r>
            <a:rPr lang="hr-HR" sz="2000" b="1" dirty="0">
              <a:effectLst>
                <a:outerShdw blurRad="38100" dist="38100" dir="2700000" algn="tl">
                  <a:srgbClr val="000000">
                    <a:alpha val="43137"/>
                  </a:srgbClr>
                </a:outerShdw>
              </a:effectLst>
            </a:rPr>
            <a:t>an</a:t>
          </a:r>
          <a:r>
            <a:rPr lang="en-US" sz="2000" b="1" dirty="0">
              <a:effectLst>
                <a:outerShdw blurRad="38100" dist="38100" dir="2700000" algn="tl">
                  <a:srgbClr val="000000">
                    <a:alpha val="43137"/>
                  </a:srgbClr>
                </a:outerShdw>
              </a:effectLst>
            </a:rPr>
            <a:t> (Ps</a:t>
          </a:r>
          <a:r>
            <a:rPr lang="sr-Latn-RS" sz="20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 11</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7)</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US" sz="2000" b="1" dirty="0" err="1">
              <a:effectLst>
                <a:outerShdw blurRad="38100" dist="38100" dir="2700000" algn="tl">
                  <a:srgbClr val="000000">
                    <a:alpha val="43137"/>
                  </a:srgbClr>
                </a:outerShdw>
              </a:effectLst>
            </a:rPr>
            <a:t>Milosrd</a:t>
          </a:r>
          <a:r>
            <a:rPr lang="sr-Latn-RS" sz="2000" b="1" dirty="0">
              <a:effectLst>
                <a:outerShdw blurRad="38100" dist="38100" dir="2700000" algn="tl">
                  <a:srgbClr val="000000">
                    <a:alpha val="43137"/>
                  </a:srgbClr>
                </a:outerShdw>
              </a:effectLst>
            </a:rPr>
            <a:t>an </a:t>
          </a:r>
          <a:r>
            <a:rPr lang="en" sz="2000" b="1" dirty="0">
              <a:effectLst>
                <a:outerShdw blurRad="38100" dist="38100" dir="2700000" algn="tl">
                  <a:srgbClr val="000000">
                    <a:alpha val="43137"/>
                  </a:srgbClr>
                </a:outerShdw>
              </a:effectLst>
            </a:rPr>
            <a:t>(</a:t>
          </a:r>
          <a:r>
            <a:rPr lang="sr-Latn-RS" sz="2000" b="1" dirty="0">
              <a:effectLst>
                <a:outerShdw blurRad="38100" dist="38100" dir="2700000" algn="tl">
                  <a:srgbClr val="000000">
                    <a:alpha val="43137"/>
                  </a:srgbClr>
                </a:outerShdw>
              </a:effectLst>
            </a:rPr>
            <a:t>5. Moj</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 4</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31)</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US" sz="2000" b="1" dirty="0" err="1">
              <a:effectLst>
                <a:outerShdw blurRad="38100" dist="38100" dir="2700000" algn="tl">
                  <a:srgbClr val="000000">
                    <a:alpha val="43137"/>
                  </a:srgbClr>
                </a:outerShdw>
              </a:effectLst>
            </a:rPr>
            <a:t>Strpljiv</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a:t>
          </a:r>
          <a:r>
            <a:rPr lang="en-US" sz="2000" b="1" dirty="0">
              <a:effectLst>
                <a:outerShdw blurRad="38100" dist="38100" dir="2700000" algn="tl">
                  <a:srgbClr val="000000">
                    <a:alpha val="43137"/>
                  </a:srgbClr>
                </a:outerShdw>
              </a:effectLst>
            </a:rPr>
            <a:t> </a:t>
          </a:r>
          <a:r>
            <a:rPr lang="hr-HR" sz="2000" b="1" dirty="0">
              <a:effectLst>
                <a:outerShdw blurRad="38100" dist="38100" dir="2700000" algn="tl">
                  <a:srgbClr val="000000">
                    <a:alpha val="43137"/>
                  </a:srgbClr>
                </a:outerShdw>
              </a:effectLst>
            </a:rPr>
            <a:t>U</a:t>
          </a:r>
          <a:r>
            <a:rPr lang="en-US" sz="2000" b="1" dirty="0" err="1">
              <a:effectLst>
                <a:outerShdw blurRad="38100" dist="38100" dir="2700000" algn="tl">
                  <a:srgbClr val="000000">
                    <a:alpha val="43137"/>
                  </a:srgbClr>
                </a:outerShdw>
              </a:effectLst>
            </a:rPr>
            <a:t>teš</a:t>
          </a:r>
          <a:r>
            <a:rPr lang="hr-HR" sz="2000" b="1" dirty="0">
              <a:effectLst>
                <a:outerShdw blurRad="38100" dist="38100" dir="2700000" algn="tl">
                  <a:srgbClr val="000000">
                    <a:alpha val="43137"/>
                  </a:srgbClr>
                </a:outerShdw>
              </a:effectLst>
            </a:rPr>
            <a:t>itelj</a:t>
          </a:r>
          <a:r>
            <a:rPr lang="en-US" sz="2000" b="1" dirty="0">
              <a:effectLst>
                <a:outerShdw blurRad="38100" dist="38100" dir="2700000" algn="tl">
                  <a:srgbClr val="000000">
                    <a:alpha val="43137"/>
                  </a:srgbClr>
                </a:outerShdw>
              </a:effectLst>
            </a:rPr>
            <a:t> (Rim</a:t>
          </a:r>
          <a:r>
            <a:rPr lang="sr-Latn-RS"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 15</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5)</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US" sz="2000" b="1" dirty="0">
              <a:effectLst>
                <a:outerShdw blurRad="38100" dist="38100" dir="2700000" algn="tl">
                  <a:srgbClr val="000000">
                    <a:alpha val="43137"/>
                  </a:srgbClr>
                </a:outerShdw>
              </a:effectLst>
            </a:rPr>
            <a:t>Daro</a:t>
          </a:r>
          <a:r>
            <a:rPr lang="sr-Latn-RS" sz="2000" b="1" dirty="0">
              <a:effectLst>
                <a:outerShdw blurRad="38100" dist="38100" dir="2700000" algn="tl">
                  <a:srgbClr val="000000">
                    <a:alpha val="43137"/>
                  </a:srgbClr>
                </a:outerShdw>
              </a:effectLst>
            </a:rPr>
            <a:t>davac</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milosti</a:t>
          </a:r>
          <a:r>
            <a:rPr lang="en-US" sz="2000" b="1" dirty="0">
              <a:effectLst>
                <a:outerShdw blurRad="38100" dist="38100" dir="2700000" algn="tl">
                  <a:srgbClr val="000000">
                    <a:alpha val="43137"/>
                  </a:srgbClr>
                </a:outerShdw>
              </a:effectLst>
            </a:rPr>
            <a:t> (Rim</a:t>
          </a:r>
          <a:r>
            <a:rPr lang="sr-Latn-RS" sz="20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 3</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24)</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hr-HR" sz="2000" b="1" dirty="0">
              <a:effectLst>
                <a:outerShdw blurRad="38100" dist="38100" dir="2700000" algn="tl">
                  <a:srgbClr val="000000">
                    <a:alpha val="43137"/>
                  </a:srgbClr>
                </a:outerShdw>
              </a:effectLst>
            </a:rPr>
            <a:t>Oprašta mnogo</a:t>
          </a:r>
          <a:r>
            <a:rPr lang="en" sz="2000" b="1" dirty="0">
              <a:effectLst>
                <a:outerShdw blurRad="38100" dist="38100" dir="2700000" algn="tl">
                  <a:srgbClr val="000000">
                    <a:alpha val="43137"/>
                  </a:srgbClr>
                </a:outerShdw>
              </a:effectLst>
            </a:rPr>
            <a:t> (Ps</a:t>
          </a:r>
          <a:r>
            <a:rPr lang="sr-Latn-RS"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 86</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5)</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sr-Latn-RS" sz="2000" b="1" dirty="0">
              <a:effectLst>
                <a:outerShdw blurRad="38100" dist="38100" dir="2700000" algn="tl">
                  <a:srgbClr val="000000">
                    <a:alpha val="43137"/>
                  </a:srgbClr>
                </a:outerShdw>
              </a:effectLst>
            </a:rPr>
            <a:t>Car</a:t>
          </a:r>
          <a:r>
            <a:rPr lang="en" sz="2000" b="1" dirty="0">
              <a:effectLst>
                <a:outerShdw blurRad="38100" dist="38100" dir="2700000" algn="tl">
                  <a:srgbClr val="000000">
                    <a:alpha val="43137"/>
                  </a:srgbClr>
                </a:outerShdw>
              </a:effectLst>
            </a:rPr>
            <a:t> (Ps</a:t>
          </a:r>
          <a:r>
            <a:rPr lang="sr-Latn-RS"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 47</a:t>
          </a:r>
          <a:r>
            <a:rPr lang="hr-HR" sz="2000" b="1" dirty="0">
              <a:effectLst>
                <a:outerShdw blurRad="38100" dist="38100" dir="2700000" algn="tl">
                  <a:srgbClr val="000000">
                    <a:alpha val="43137"/>
                  </a:srgbClr>
                </a:outerShdw>
              </a:effectLst>
            </a:rPr>
            <a:t>,</a:t>
          </a:r>
          <a:r>
            <a:rPr lang="en" sz="2000" b="1" dirty="0">
              <a:effectLst>
                <a:outerShdw blurRad="38100" dist="38100" dir="2700000" algn="tl">
                  <a:srgbClr val="000000">
                    <a:alpha val="43137"/>
                  </a:srgbClr>
                </a:outerShdw>
              </a:effectLst>
            </a:rPr>
            <a:t>8)</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US" sz="2000" b="1" dirty="0" err="1">
              <a:effectLst>
                <a:outerShdw blurRad="38100" dist="38100" dir="2700000" algn="tl">
                  <a:srgbClr val="000000">
                    <a:alpha val="43137"/>
                  </a:srgbClr>
                </a:outerShdw>
              </a:effectLst>
            </a:rPr>
            <a:t>Več</a:t>
          </a:r>
          <a:r>
            <a:rPr lang="hr-HR" sz="2000" b="1" dirty="0">
              <a:effectLst>
                <a:outerShdw blurRad="38100" dist="38100" dir="2700000" algn="tl">
                  <a:srgbClr val="000000">
                    <a:alpha val="43137"/>
                  </a:srgbClr>
                </a:outerShdw>
              </a:effectLst>
            </a:rPr>
            <a:t>an</a:t>
          </a:r>
          <a:r>
            <a:rPr lang="en-US" sz="2000" b="1" dirty="0">
              <a:effectLst>
                <a:outerShdw blurRad="38100" dist="38100" dir="2700000" algn="tl">
                  <a:srgbClr val="000000">
                    <a:alpha val="43137"/>
                  </a:srgbClr>
                </a:outerShdw>
              </a:effectLst>
            </a:rPr>
            <a:t> (</a:t>
          </a:r>
          <a:r>
            <a:rPr lang="sr-Latn-RS" sz="2000" b="1" dirty="0">
              <a:effectLst>
                <a:outerShdw blurRad="38100" dist="38100" dir="2700000" algn="tl">
                  <a:srgbClr val="000000">
                    <a:alpha val="43137"/>
                  </a:srgbClr>
                </a:outerShdw>
              </a:effectLst>
            </a:rPr>
            <a:t>1. Moj. </a:t>
          </a:r>
          <a:r>
            <a:rPr lang="en-US" sz="2000" b="1" dirty="0">
              <a:effectLst>
                <a:outerShdw blurRad="38100" dist="38100" dir="2700000" algn="tl">
                  <a:srgbClr val="000000">
                    <a:alpha val="43137"/>
                  </a:srgbClr>
                </a:outerShdw>
              </a:effectLst>
            </a:rPr>
            <a:t> 21</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33)</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US" sz="2000" b="1" dirty="0" err="1">
              <a:effectLst>
                <a:outerShdw blurRad="38100" dist="38100" dir="2700000" algn="tl">
                  <a:srgbClr val="000000">
                    <a:alpha val="43137"/>
                  </a:srgbClr>
                </a:outerShdw>
              </a:effectLst>
            </a:rPr>
            <a:t>Svemogući</a:t>
          </a:r>
          <a:r>
            <a:rPr lang="en-US" sz="2000" b="1" dirty="0">
              <a:effectLst>
                <a:outerShdw blurRad="38100" dist="38100" dir="2700000" algn="tl">
                  <a:srgbClr val="000000">
                    <a:alpha val="43137"/>
                  </a:srgbClr>
                </a:outerShdw>
              </a:effectLst>
            </a:rPr>
            <a:t> (</a:t>
          </a:r>
          <a:r>
            <a:rPr lang="sr-Latn-RS" sz="2000" b="1" dirty="0">
              <a:effectLst>
                <a:outerShdw blurRad="38100" dist="38100" dir="2700000" algn="tl">
                  <a:srgbClr val="000000">
                    <a:alpha val="43137"/>
                  </a:srgbClr>
                </a:outerShdw>
              </a:effectLst>
            </a:rPr>
            <a:t>1. Moj.</a:t>
          </a:r>
          <a:r>
            <a:rPr lang="en-US" sz="2000" b="1" dirty="0">
              <a:effectLst>
                <a:outerShdw blurRad="38100" dist="38100" dir="2700000" algn="tl">
                  <a:srgbClr val="000000">
                    <a:alpha val="43137"/>
                  </a:srgbClr>
                </a:outerShdw>
              </a:effectLst>
            </a:rPr>
            <a:t> 17</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US" sz="2000" b="1" dirty="0" err="1">
              <a:effectLst>
                <a:outerShdw blurRad="38100" dist="38100" dir="2700000" algn="tl">
                  <a:srgbClr val="000000">
                    <a:alpha val="43137"/>
                  </a:srgbClr>
                </a:outerShdw>
              </a:effectLst>
            </a:rPr>
            <a:t>Sveznajući</a:t>
          </a:r>
          <a:r>
            <a:rPr lang="en-US" sz="2000" b="1" dirty="0">
              <a:effectLst>
                <a:outerShdw blurRad="38100" dist="38100" dir="2700000" algn="tl">
                  <a:srgbClr val="000000">
                    <a:alpha val="43137"/>
                  </a:srgbClr>
                </a:outerShdw>
              </a:effectLst>
            </a:rPr>
            <a:t> (1. </a:t>
          </a:r>
          <a:r>
            <a:rPr lang="sr-Latn-RS" sz="2000" b="1" dirty="0">
              <a:effectLst>
                <a:outerShdw blurRad="38100" dist="38100" dir="2700000" algn="tl">
                  <a:srgbClr val="000000">
                    <a:alpha val="43137"/>
                  </a:srgbClr>
                </a:outerShdw>
              </a:effectLst>
            </a:rPr>
            <a:t>Jo</a:t>
          </a:r>
          <a:r>
            <a:rPr lang="en-US" sz="2000" b="1" dirty="0">
              <a:effectLst>
                <a:outerShdw blurRad="38100" dist="38100" dir="2700000" algn="tl">
                  <a:srgbClr val="000000">
                    <a:alpha val="43137"/>
                  </a:srgbClr>
                </a:outerShdw>
              </a:effectLst>
            </a:rPr>
            <a:t>van</a:t>
          </a:r>
          <a:r>
            <a:rPr lang="sr-Latn-RS"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 3</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20)</a:t>
          </a:r>
          <a:r>
            <a:rPr lang="hr-HR"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US" sz="2000" b="1" dirty="0" err="1">
              <a:effectLst>
                <a:outerShdw blurRad="38100" dist="38100" dir="2700000" algn="tl">
                  <a:srgbClr val="000000">
                    <a:alpha val="43137"/>
                  </a:srgbClr>
                </a:outerShdw>
              </a:effectLst>
            </a:rPr>
            <a:t>Poznavatelj</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budućnosti</a:t>
          </a:r>
          <a:r>
            <a:rPr lang="en-US" sz="2000" b="1" dirty="0">
              <a:effectLst>
                <a:outerShdw blurRad="38100" dist="38100" dir="2700000" algn="tl">
                  <a:srgbClr val="000000">
                    <a:alpha val="43137"/>
                  </a:srgbClr>
                </a:outerShdw>
              </a:effectLst>
            </a:rPr>
            <a:t> (I</a:t>
          </a:r>
          <a:r>
            <a:rPr lang="sr-Latn-RS" sz="2000" b="1" dirty="0">
              <a:effectLst>
                <a:outerShdw blurRad="38100" dist="38100" dir="2700000" algn="tl">
                  <a:srgbClr val="000000">
                    <a:alpha val="43137"/>
                  </a:srgbClr>
                </a:outerShdw>
              </a:effectLst>
            </a:rPr>
            <a:t>s</a:t>
          </a:r>
          <a:r>
            <a:rPr lang="en-US" sz="2000" b="1" dirty="0">
              <a:effectLst>
                <a:outerShdw blurRad="38100" dist="38100" dir="2700000" algn="tl">
                  <a:srgbClr val="000000">
                    <a:alpha val="43137"/>
                  </a:srgbClr>
                </a:outerShdw>
              </a:effectLst>
            </a:rPr>
            <a:t>a</a:t>
          </a:r>
          <a:r>
            <a:rPr lang="sr-Latn-RS" sz="20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 46</a:t>
          </a:r>
          <a:r>
            <a:rPr lang="hr-HR"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10)</a:t>
          </a:r>
          <a:r>
            <a:rPr lang="sr-Latn-RS"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custLinFactNeighborX="5409" custLinFactNeighborY="-15320">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US" sz="2000" b="1" dirty="0" err="1"/>
            <a:t>Iz</a:t>
          </a:r>
          <a:r>
            <a:rPr lang="en-US" sz="2000" b="1" dirty="0"/>
            <a:t> </a:t>
          </a:r>
          <a:r>
            <a:rPr lang="en-US" sz="2000" b="1" dirty="0" err="1"/>
            <a:t>ljubavi</a:t>
          </a:r>
          <a:r>
            <a:rPr lang="en-US" sz="2000" b="1" dirty="0"/>
            <a:t> je </a:t>
          </a:r>
          <a:r>
            <a:rPr lang="en-US" sz="2000" b="1" dirty="0" err="1"/>
            <a:t>stvorio</a:t>
          </a:r>
          <a:r>
            <a:rPr lang="en-US" sz="2000" b="1" dirty="0"/>
            <a:t> </a:t>
          </a:r>
          <a:r>
            <a:rPr lang="en-US" sz="2000" b="1" dirty="0" err="1"/>
            <a:t>čovečanstvo</a:t>
          </a:r>
          <a:r>
            <a:rPr lang="en-US" sz="2000" b="1" dirty="0"/>
            <a:t> </a:t>
          </a:r>
          <a:r>
            <a:rPr lang="en-US" sz="2000" b="1" dirty="0" err="1"/>
            <a:t>muško</a:t>
          </a:r>
          <a:r>
            <a:rPr lang="en-US" sz="2000" b="1" dirty="0"/>
            <a:t> </a:t>
          </a:r>
          <a:r>
            <a:rPr lang="en-US" sz="2000" b="1" dirty="0" err="1"/>
            <a:t>i</a:t>
          </a:r>
          <a:r>
            <a:rPr lang="en-US" sz="2000" b="1" dirty="0"/>
            <a:t> </a:t>
          </a:r>
          <a:r>
            <a:rPr lang="en-US" sz="2000" b="1" dirty="0" err="1"/>
            <a:t>žensko</a:t>
          </a:r>
          <a:r>
            <a:rPr lang="en-US" sz="2000" b="1" dirty="0"/>
            <a:t> </a:t>
          </a:r>
          <a:r>
            <a:rPr lang="en-US" sz="2000" b="1" dirty="0" err="1"/>
            <a:t>i</a:t>
          </a:r>
          <a:r>
            <a:rPr lang="en-US" sz="2000" b="1" dirty="0"/>
            <a:t> "</a:t>
          </a:r>
          <a:r>
            <a:rPr lang="en-US" sz="2000" b="1" dirty="0" err="1"/>
            <a:t>zapovedio</a:t>
          </a:r>
          <a:r>
            <a:rPr lang="en-US" sz="2000" b="1" dirty="0"/>
            <a:t>" </a:t>
          </a:r>
          <a:r>
            <a:rPr lang="en-US" sz="2000" b="1" dirty="0" err="1"/>
            <a:t>im</a:t>
          </a:r>
          <a:r>
            <a:rPr lang="en-US" sz="2000" b="1" dirty="0"/>
            <a:t> da se vole (</a:t>
          </a:r>
          <a:r>
            <a:rPr lang="sr-Latn-RS" sz="2000" b="1" dirty="0"/>
            <a:t>1. Moj</a:t>
          </a:r>
          <a:r>
            <a:rPr lang="en-US" sz="2000" b="1" dirty="0"/>
            <a:t>.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en-US" sz="2000" b="1" dirty="0" err="1"/>
            <a:t>Iz</a:t>
          </a:r>
          <a:r>
            <a:rPr lang="en-US" sz="2000" b="1" dirty="0"/>
            <a:t> </a:t>
          </a:r>
          <a:r>
            <a:rPr lang="en-US" sz="2000" b="1" dirty="0" err="1"/>
            <a:t>ljubavi</a:t>
          </a:r>
          <a:r>
            <a:rPr lang="en-US" sz="2000" b="1" dirty="0"/>
            <a:t>, </a:t>
          </a:r>
          <a:r>
            <a:rPr lang="en-US" sz="2000" b="1" dirty="0" err="1"/>
            <a:t>kad</a:t>
          </a:r>
          <a:r>
            <a:rPr lang="en-US" sz="2000" b="1" dirty="0"/>
            <a:t> </a:t>
          </a:r>
          <a:r>
            <a:rPr lang="en-US" sz="2000" b="1" dirty="0" err="1"/>
            <a:t>su</a:t>
          </a:r>
          <a:r>
            <a:rPr lang="en-US" sz="2000" b="1" dirty="0"/>
            <a:t> Adam </a:t>
          </a:r>
          <a:r>
            <a:rPr lang="en-US" sz="2000" b="1" dirty="0" err="1"/>
            <a:t>i</a:t>
          </a:r>
          <a:r>
            <a:rPr lang="en-US" sz="2000" b="1" dirty="0"/>
            <a:t> Eva </a:t>
          </a:r>
          <a:r>
            <a:rPr lang="en-US" sz="2000" b="1" dirty="0" err="1"/>
            <a:t>sagrešili</a:t>
          </a:r>
          <a:r>
            <a:rPr lang="en-US" sz="2000" b="1" dirty="0"/>
            <a:t>, </a:t>
          </a:r>
          <a:r>
            <a:rPr lang="en-US" sz="2000" b="1" dirty="0" err="1"/>
            <a:t>tražio</a:t>
          </a:r>
          <a:r>
            <a:rPr lang="en-US" sz="2000" b="1" dirty="0"/>
            <a:t> </a:t>
          </a:r>
          <a:r>
            <a:rPr lang="en-US" sz="2000" b="1" dirty="0" err="1"/>
            <a:t>ih</a:t>
          </a:r>
          <a:r>
            <a:rPr lang="en-US" sz="2000" b="1" dirty="0"/>
            <a:t> je </a:t>
          </a:r>
          <a:r>
            <a:rPr lang="en-US" sz="2000" b="1" dirty="0" err="1"/>
            <a:t>i</a:t>
          </a:r>
          <a:r>
            <a:rPr lang="en-US" sz="2000" b="1" dirty="0"/>
            <a:t> </a:t>
          </a:r>
          <a:r>
            <a:rPr lang="en-US" sz="2000" b="1" dirty="0" err="1"/>
            <a:t>davao</a:t>
          </a:r>
          <a:r>
            <a:rPr lang="en-US" sz="2000" b="1" dirty="0"/>
            <a:t> </a:t>
          </a:r>
          <a:r>
            <a:rPr lang="en-US" sz="2000" b="1" dirty="0" err="1"/>
            <a:t>im</a:t>
          </a:r>
          <a:r>
            <a:rPr lang="en-US" sz="2000" b="1" dirty="0"/>
            <a:t> </a:t>
          </a:r>
          <a:r>
            <a:rPr lang="en-US" sz="2000" b="1" dirty="0" err="1"/>
            <a:t>nadu</a:t>
          </a:r>
          <a:r>
            <a:rPr lang="en-US" sz="2000" b="1" dirty="0"/>
            <a:t> (</a:t>
          </a:r>
          <a:r>
            <a:rPr lang="sr-Latn-RS" sz="2000" b="1" dirty="0"/>
            <a:t>1. Moj</a:t>
          </a:r>
          <a:r>
            <a:rPr lang="en-US" sz="2000" b="1" dirty="0"/>
            <a:t>. 3,9.15).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en-US" sz="2000" b="1" dirty="0" err="1"/>
            <a:t>Iz</a:t>
          </a:r>
          <a:r>
            <a:rPr lang="en-US" sz="2000" b="1" dirty="0"/>
            <a:t> </a:t>
          </a:r>
          <a:r>
            <a:rPr lang="en-US" sz="2000" b="1" dirty="0" err="1"/>
            <a:t>ljubavi</a:t>
          </a:r>
          <a:r>
            <a:rPr lang="en-US" sz="2000" b="1" dirty="0"/>
            <a:t> je </a:t>
          </a:r>
          <a:r>
            <a:rPr lang="en-US" sz="2000" b="1" dirty="0" err="1"/>
            <a:t>sklopio</a:t>
          </a:r>
          <a:r>
            <a:rPr lang="en-US" sz="2000" b="1" dirty="0"/>
            <a:t> </a:t>
          </a:r>
          <a:r>
            <a:rPr lang="sr-Latn-RS" sz="2000" b="1" dirty="0"/>
            <a:t>zavet</a:t>
          </a:r>
          <a:r>
            <a:rPr lang="en-US" sz="2000" b="1" dirty="0"/>
            <a:t> s</a:t>
          </a:r>
          <a:r>
            <a:rPr lang="sr-Latn-RS" sz="2000" b="1" dirty="0"/>
            <a:t>a</a:t>
          </a:r>
          <a:r>
            <a:rPr lang="en-US" sz="2000" b="1" dirty="0"/>
            <a:t> A</a:t>
          </a:r>
          <a:r>
            <a:rPr lang="sr-Latn-RS" sz="2000" b="1" dirty="0"/>
            <a:t>v</a:t>
          </a:r>
          <a:r>
            <a:rPr lang="en-US" sz="2000" b="1" dirty="0" err="1"/>
            <a:t>ramom</a:t>
          </a:r>
          <a:r>
            <a:rPr lang="en-US" sz="2000" b="1" dirty="0"/>
            <a:t> </a:t>
          </a:r>
          <a:r>
            <a:rPr lang="en-US" sz="2000" b="1" dirty="0" err="1"/>
            <a:t>i</a:t>
          </a:r>
          <a:r>
            <a:rPr lang="en-US" sz="2000" b="1" dirty="0"/>
            <a:t> </a:t>
          </a:r>
          <a:r>
            <a:rPr lang="en-US" sz="2000" b="1" dirty="0" err="1"/>
            <a:t>obećao</a:t>
          </a:r>
          <a:r>
            <a:rPr lang="en-US" sz="2000" b="1" dirty="0"/>
            <a:t> </a:t>
          </a:r>
          <a:r>
            <a:rPr lang="en-US" sz="2000" b="1" dirty="0" err="1"/>
            <a:t>blagoslove</a:t>
          </a:r>
          <a:r>
            <a:rPr lang="en-US" sz="2000" b="1" dirty="0"/>
            <a:t> za </a:t>
          </a:r>
          <a:r>
            <a:rPr lang="en-US" sz="2000" b="1" dirty="0" err="1"/>
            <a:t>celo</a:t>
          </a:r>
          <a:r>
            <a:rPr lang="en-US" sz="2000" b="1" dirty="0"/>
            <a:t> </a:t>
          </a:r>
          <a:r>
            <a:rPr lang="en-US" sz="2000" b="1" dirty="0" err="1"/>
            <a:t>čovečanstvo</a:t>
          </a:r>
          <a:r>
            <a:rPr lang="en-US" sz="2000" b="1" dirty="0"/>
            <a:t> (</a:t>
          </a:r>
          <a:r>
            <a:rPr lang="sr-Latn-RS" sz="2000" b="1" dirty="0"/>
            <a:t>1. Moj</a:t>
          </a:r>
          <a:r>
            <a:rPr lang="en-US" sz="2000" b="1" dirty="0"/>
            <a:t>. 26</a:t>
          </a:r>
          <a:r>
            <a:rPr lang="sr-Latn-RS" sz="2000" b="1" dirty="0"/>
            <a:t>,</a:t>
          </a:r>
          <a:r>
            <a:rPr lang="en-US" sz="2000" b="1" dirty="0"/>
            <a:t>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en-US" sz="2000" b="1" dirty="0" err="1"/>
            <a:t>Iz</a:t>
          </a:r>
          <a:r>
            <a:rPr lang="en-US" sz="2000" b="1" dirty="0"/>
            <a:t> </a:t>
          </a:r>
          <a:r>
            <a:rPr lang="en-US" sz="2000" b="1" dirty="0" err="1"/>
            <a:t>ljubavi</a:t>
          </a:r>
          <a:r>
            <a:rPr lang="en-US" sz="2000" b="1" dirty="0"/>
            <a:t> je dao </a:t>
          </a:r>
          <a:r>
            <a:rPr lang="en-US" sz="2000" b="1" dirty="0" err="1"/>
            <a:t>svog</a:t>
          </a:r>
          <a:r>
            <a:rPr lang="en-US" sz="2000" b="1" dirty="0"/>
            <a:t> Sina – </a:t>
          </a:r>
          <a:r>
            <a:rPr lang="en-US" sz="2000" b="1" dirty="0" err="1"/>
            <a:t>Isusa</a:t>
          </a:r>
          <a:r>
            <a:rPr lang="en-US" sz="2000" b="1" dirty="0"/>
            <a:t> </a:t>
          </a:r>
          <a:r>
            <a:rPr lang="sr-Latn-RS" sz="2000" b="1" dirty="0"/>
            <a:t>H</a:t>
          </a:r>
          <a:r>
            <a:rPr lang="en-US" sz="2000" b="1" dirty="0" err="1"/>
            <a:t>rista</a:t>
          </a:r>
          <a:r>
            <a:rPr lang="en-US" sz="2000" b="1" dirty="0"/>
            <a:t> – da </a:t>
          </a:r>
          <a:r>
            <a:rPr lang="en-US" sz="2000" b="1" dirty="0" err="1"/>
            <a:t>umre</a:t>
          </a:r>
          <a:r>
            <a:rPr lang="en-US" sz="2000" b="1" dirty="0"/>
            <a:t> za </a:t>
          </a:r>
          <a:r>
            <a:rPr lang="en-US" sz="2000" b="1" dirty="0" err="1"/>
            <a:t>naše</a:t>
          </a:r>
          <a:r>
            <a:rPr lang="en-US" sz="2000" b="1" dirty="0"/>
            <a:t> </a:t>
          </a:r>
          <a:r>
            <a:rPr lang="en-US" sz="2000" b="1" dirty="0" err="1"/>
            <a:t>grehe</a:t>
          </a:r>
          <a:r>
            <a:rPr lang="en-US" sz="2000" b="1" dirty="0"/>
            <a:t> (</a:t>
          </a:r>
          <a:r>
            <a:rPr lang="sr-Latn-RS" sz="2000" b="1" dirty="0"/>
            <a:t>Jo</a:t>
          </a:r>
          <a:r>
            <a:rPr lang="en-US" sz="2000" b="1" dirty="0"/>
            <a:t>van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ScaleX="12514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Mat</a:t>
          </a:r>
          <a:r>
            <a:rPr lang="hr-HR" sz="2400" b="1" dirty="0">
              <a:solidFill>
                <a:schemeClr val="tx1"/>
              </a:solidFill>
            </a:rPr>
            <a:t>ej</a:t>
          </a:r>
          <a:endParaRPr lang="en" sz="2400" b="1" dirty="0">
            <a:solidFill>
              <a:schemeClr val="tx1"/>
            </a:solidFill>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en-US" sz="2000" b="1" dirty="0"/>
            <a:t>Od </a:t>
          </a:r>
          <a:r>
            <a:rPr lang="sr-Latn-RS" sz="2000" b="1" dirty="0"/>
            <a:t>Jevrej</a:t>
          </a:r>
          <a:r>
            <a:rPr lang="en-US" sz="2000" b="1" dirty="0"/>
            <a:t>a do </a:t>
          </a:r>
          <a:r>
            <a:rPr lang="sr-Latn-RS" sz="2000" b="1" dirty="0"/>
            <a:t>Jevrej</a:t>
          </a:r>
          <a:r>
            <a:rPr lang="en-US" sz="2000" b="1" dirty="0"/>
            <a:t>a</a:t>
          </a:r>
          <a:r>
            <a:rPr lang="hr-HR" sz="2000" b="1" dirty="0"/>
            <a:t>.</a:t>
          </a:r>
          <a:endParaRPr lang="en" sz="2000" b="1" dirty="0"/>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Mark</a:t>
          </a:r>
          <a:r>
            <a:rPr lang="hr-HR" sz="2400" b="1" dirty="0">
              <a:effectLst>
                <a:outerShdw blurRad="38100" dist="38100" dir="2700000" algn="tl">
                  <a:srgbClr val="000000">
                    <a:alpha val="43137"/>
                  </a:srgbClr>
                </a:outerShdw>
              </a:effectLst>
            </a:rPr>
            <a:t>o</a:t>
          </a:r>
          <a:endParaRPr lang="en" sz="2400" b="1" dirty="0">
            <a:effectLst>
              <a:outerShdw blurRad="38100" dist="38100" dir="2700000" algn="tl">
                <a:srgbClr val="000000">
                  <a:alpha val="43137"/>
                </a:srgbClr>
              </a:outerShdw>
            </a:effectLst>
          </a:endParaRP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en-US" sz="2000" b="1" dirty="0"/>
            <a:t>Od </a:t>
          </a:r>
          <a:r>
            <a:rPr lang="sr-Latn-RS" sz="2000" b="1" dirty="0"/>
            <a:t>Jevrej</a:t>
          </a:r>
          <a:r>
            <a:rPr lang="en-US" sz="2000" b="1" dirty="0"/>
            <a:t>a do </a:t>
          </a:r>
          <a:r>
            <a:rPr lang="en-US" sz="2000" b="1" dirty="0" err="1"/>
            <a:t>pogana</a:t>
          </a:r>
          <a:r>
            <a:rPr lang="hr-HR" sz="2000" b="1" dirty="0"/>
            <a:t>.</a:t>
          </a:r>
          <a:endParaRPr lang="en" sz="2000" b="1" dirty="0"/>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a:t>
          </a:r>
          <a:r>
            <a:rPr lang="hr-HR" sz="2400" b="1" dirty="0">
              <a:solidFill>
                <a:schemeClr val="tx1"/>
              </a:solidFill>
            </a:rPr>
            <a:t>a</a:t>
          </a:r>
          <a:endParaRPr lang="en" sz="2400" b="1" dirty="0">
            <a:solidFill>
              <a:schemeClr val="tx1"/>
            </a:solidFill>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en-US" sz="2000" b="1" dirty="0"/>
            <a:t>Od </a:t>
          </a:r>
          <a:r>
            <a:rPr lang="en-US" sz="2000" b="1" dirty="0" err="1"/>
            <a:t>pogana</a:t>
          </a:r>
          <a:r>
            <a:rPr lang="en-US" sz="2000" b="1" dirty="0"/>
            <a:t> do </a:t>
          </a:r>
          <a:r>
            <a:rPr lang="en-US" sz="2000" b="1" dirty="0" err="1"/>
            <a:t>pogana</a:t>
          </a:r>
          <a:r>
            <a:rPr lang="en-US" sz="2000" b="1" dirty="0"/>
            <a:t>.</a:t>
          </a:r>
          <a:endParaRPr lang="en" sz="20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hr-HR" sz="2400" b="1" dirty="0">
              <a:effectLst>
                <a:outerShdw blurRad="38100" dist="38100" dir="2700000" algn="tl">
                  <a:srgbClr val="000000">
                    <a:alpha val="43137"/>
                  </a:srgbClr>
                </a:outerShdw>
              </a:effectLst>
            </a:rPr>
            <a:t>Ivan</a:t>
          </a:r>
          <a:endParaRPr lang="en" sz="24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pl-PL" sz="2000" b="1" dirty="0"/>
            <a:t>Od Jevreja do Jevreja i pogana.</a:t>
          </a:r>
          <a:endParaRPr lang="en" sz="20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en-US" sz="2000" b="1" dirty="0"/>
            <a:t>On je Mesija koji </a:t>
          </a:r>
          <a:r>
            <a:rPr lang="en-US" sz="2000" b="1" dirty="0" err="1"/>
            <a:t>ispunjava</a:t>
          </a:r>
          <a:r>
            <a:rPr lang="en-US" sz="2000" b="1" dirty="0"/>
            <a:t> ono </a:t>
          </a:r>
          <a:r>
            <a:rPr lang="en-US" sz="2000" b="1" dirty="0" err="1"/>
            <a:t>što</a:t>
          </a:r>
          <a:r>
            <a:rPr lang="en-US" sz="2000" b="1" dirty="0"/>
            <a:t> je </a:t>
          </a:r>
          <a:r>
            <a:rPr lang="en-US" sz="2000" b="1" dirty="0" err="1"/>
            <a:t>obećao</a:t>
          </a:r>
          <a:r>
            <a:rPr lang="sr-Latn-RS" sz="2000" b="1" dirty="0"/>
            <a:t>.</a:t>
          </a:r>
          <a:endParaRPr lang="en" sz="20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en-US" sz="2000" b="1" dirty="0" err="1"/>
            <a:t>Uvek</a:t>
          </a:r>
          <a:r>
            <a:rPr lang="en-US" sz="2000" b="1" dirty="0"/>
            <a:t> </a:t>
          </a:r>
          <a:r>
            <a:rPr lang="en-US" sz="2000" b="1" dirty="0" err="1"/>
            <a:t>pažljiv</a:t>
          </a:r>
          <a:r>
            <a:rPr lang="en-US" sz="2000" b="1" dirty="0"/>
            <a:t> u </a:t>
          </a:r>
          <a:r>
            <a:rPr lang="en-US" sz="2000" b="1" dirty="0" err="1"/>
            <a:t>služenju</a:t>
          </a:r>
          <a:r>
            <a:rPr lang="en-US" sz="2000" b="1" dirty="0"/>
            <a:t> </a:t>
          </a:r>
          <a:r>
            <a:rPr lang="en-US" sz="2000" b="1" dirty="0" err="1"/>
            <a:t>drugima</a:t>
          </a:r>
          <a:r>
            <a:rPr lang="hr-HR" sz="2000" b="1" dirty="0"/>
            <a:t>.</a:t>
          </a:r>
          <a:endParaRPr lang="en" sz="2000" b="1" dirty="0"/>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US" sz="2000" b="1" dirty="0"/>
            <a:t>Human </a:t>
          </a:r>
          <a:r>
            <a:rPr lang="en-US" sz="2000" b="1" dirty="0" err="1"/>
            <a:t>i</a:t>
          </a:r>
          <a:r>
            <a:rPr lang="en-US" sz="2000" b="1" dirty="0"/>
            <a:t> s</a:t>
          </a:r>
          <a:r>
            <a:rPr lang="sr-Latn-RS" sz="2000" b="1" dirty="0"/>
            <a:t>a</a:t>
          </a:r>
          <a:r>
            <a:rPr lang="en-US" sz="2000" b="1" dirty="0" err="1"/>
            <a:t>osećaj</a:t>
          </a:r>
          <a:r>
            <a:rPr lang="sr-Latn-RS" sz="2000" b="1" dirty="0"/>
            <a:t>an</a:t>
          </a:r>
          <a:r>
            <a:rPr lang="hr-HR" sz="2000" b="1" dirty="0"/>
            <a:t>.</a:t>
          </a:r>
          <a:endParaRPr lang="en" sz="2000" b="1" dirty="0"/>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en-US" sz="2000" b="1" dirty="0"/>
            <a:t>Daro</a:t>
          </a:r>
          <a:r>
            <a:rPr lang="sr-Latn-RS" sz="2000" b="1" dirty="0"/>
            <a:t>davac</a:t>
          </a:r>
          <a:r>
            <a:rPr lang="en-US" sz="2000" b="1" dirty="0"/>
            <a:t> </a:t>
          </a:r>
          <a:r>
            <a:rPr lang="en-US" sz="2000" b="1" dirty="0" err="1"/>
            <a:t>telesnog</a:t>
          </a:r>
          <a:r>
            <a:rPr lang="en-US" sz="2000" b="1" dirty="0"/>
            <a:t> </a:t>
          </a:r>
          <a:r>
            <a:rPr lang="en-US" sz="2000" b="1" dirty="0" err="1"/>
            <a:t>i</a:t>
          </a:r>
          <a:r>
            <a:rPr lang="en-US" sz="2000" b="1" dirty="0"/>
            <a:t> </a:t>
          </a:r>
          <a:r>
            <a:rPr lang="en-US" sz="2000" b="1" dirty="0" err="1"/>
            <a:t>duhovnog</a:t>
          </a:r>
          <a:r>
            <a:rPr lang="en-US" sz="2000" b="1" dirty="0"/>
            <a:t> </a:t>
          </a:r>
          <a:r>
            <a:rPr lang="en-US" sz="2000" b="1" dirty="0" err="1"/>
            <a:t>života</a:t>
          </a:r>
          <a:r>
            <a:rPr lang="hr-HR" sz="2000" b="1" dirty="0"/>
            <a:t>.</a:t>
          </a:r>
          <a:endParaRPr lang="en" sz="2000" b="1" dirty="0"/>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95945">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US" sz="2000" b="1" kern="1200" dirty="0">
              <a:solidFill>
                <a:schemeClr val="accent2">
                  <a:lumMod val="50000"/>
                </a:schemeClr>
              </a:solidFill>
              <a:effectLst/>
            </a:rPr>
            <a:t>NEKE OSOBINE BOGA</a:t>
          </a:r>
          <a:endParaRPr lang="en" sz="2000" b="1" kern="1200" dirty="0">
            <a:solidFill>
              <a:schemeClr val="accent2">
                <a:lumMod val="50000"/>
              </a:schemeClr>
            </a:solidFill>
            <a:effectLst/>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Svemogući</a:t>
          </a:r>
          <a:r>
            <a:rPr lang="en-US" sz="2000" b="1" kern="1200" dirty="0">
              <a:effectLst>
                <a:outerShdw blurRad="38100" dist="38100" dir="2700000" algn="tl">
                  <a:srgbClr val="000000">
                    <a:alpha val="43137"/>
                  </a:srgbClr>
                </a:outerShdw>
              </a:effectLst>
            </a:rPr>
            <a:t> (</a:t>
          </a:r>
          <a:r>
            <a:rPr lang="sr-Latn-RS" sz="2000" b="1" kern="1200" dirty="0">
              <a:effectLst>
                <a:outerShdw blurRad="38100" dist="38100" dir="2700000" algn="tl">
                  <a:srgbClr val="000000">
                    <a:alpha val="43137"/>
                  </a:srgbClr>
                </a:outerShdw>
              </a:effectLst>
            </a:rPr>
            <a:t>1. Moj.</a:t>
          </a:r>
          <a:r>
            <a:rPr lang="en-US" sz="2000" b="1" kern="1200" dirty="0">
              <a:effectLst>
                <a:outerShdw blurRad="38100" dist="38100" dir="2700000" algn="tl">
                  <a:srgbClr val="000000">
                    <a:alpha val="43137"/>
                  </a:srgbClr>
                </a:outerShdw>
              </a:effectLst>
            </a:rPr>
            <a:t> 17</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Sveznajući</a:t>
          </a:r>
          <a:r>
            <a:rPr lang="en-US" sz="2000" b="1" kern="1200" dirty="0">
              <a:effectLst>
                <a:outerShdw blurRad="38100" dist="38100" dir="2700000" algn="tl">
                  <a:srgbClr val="000000">
                    <a:alpha val="43137"/>
                  </a:srgbClr>
                </a:outerShdw>
              </a:effectLst>
            </a:rPr>
            <a:t> (1. </a:t>
          </a:r>
          <a:r>
            <a:rPr lang="sr-Latn-RS" sz="2000" b="1" kern="1200" dirty="0">
              <a:effectLst>
                <a:outerShdw blurRad="38100" dist="38100" dir="2700000" algn="tl">
                  <a:srgbClr val="000000">
                    <a:alpha val="43137"/>
                  </a:srgbClr>
                </a:outerShdw>
              </a:effectLst>
            </a:rPr>
            <a:t>Jo</a:t>
          </a:r>
          <a:r>
            <a:rPr lang="en-US" sz="2000" b="1" kern="1200" dirty="0">
              <a:effectLst>
                <a:outerShdw blurRad="38100" dist="38100" dir="2700000" algn="tl">
                  <a:srgbClr val="000000">
                    <a:alpha val="43137"/>
                  </a:srgbClr>
                </a:outerShdw>
              </a:effectLst>
            </a:rPr>
            <a:t>van</a:t>
          </a:r>
          <a:r>
            <a:rPr lang="sr-Latn-RS"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 3</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20)</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624291" y="12417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Poznavatelj</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budućnosti</a:t>
          </a:r>
          <a:r>
            <a:rPr lang="en-US" sz="2000" b="1" kern="1200" dirty="0">
              <a:effectLst>
                <a:outerShdw blurRad="38100" dist="38100" dir="2700000" algn="tl">
                  <a:srgbClr val="000000">
                    <a:alpha val="43137"/>
                  </a:srgbClr>
                </a:outerShdw>
              </a:effectLst>
            </a:rPr>
            <a:t> (I</a:t>
          </a:r>
          <a:r>
            <a:rPr lang="sr-Latn-RS" sz="2000" b="1" kern="1200" dirty="0">
              <a:effectLst>
                <a:outerShdw blurRad="38100" dist="38100" dir="2700000" algn="tl">
                  <a:srgbClr val="000000">
                    <a:alpha val="43137"/>
                  </a:srgbClr>
                </a:outerShdw>
              </a:effectLst>
            </a:rPr>
            <a:t>s</a:t>
          </a:r>
          <a:r>
            <a:rPr lang="en-US" sz="2000" b="1" kern="1200" dirty="0">
              <a:effectLst>
                <a:outerShdw blurRad="38100" dist="38100" dir="2700000" algn="tl">
                  <a:srgbClr val="000000">
                    <a:alpha val="43137"/>
                  </a:srgbClr>
                </a:outerShdw>
              </a:effectLst>
            </a:rPr>
            <a:t>a</a:t>
          </a:r>
          <a:r>
            <a:rPr lang="sr-Latn-RS" sz="2000" b="1" kern="1200" dirty="0">
              <a:effectLst>
                <a:outerShdw blurRad="38100" dist="38100" dir="2700000" algn="tl">
                  <a:srgbClr val="000000">
                    <a:alpha val="43137"/>
                  </a:srgbClr>
                </a:outerShdw>
              </a:effectLst>
            </a:rPr>
            <a:t>. </a:t>
          </a:r>
          <a:r>
            <a:rPr lang="en-US" sz="2000" b="1" kern="1200" dirty="0">
              <a:effectLst>
                <a:outerShdw blurRad="38100" dist="38100" dir="2700000" algn="tl">
                  <a:srgbClr val="000000">
                    <a:alpha val="43137"/>
                  </a:srgbClr>
                </a:outerShdw>
              </a:effectLst>
            </a:rPr>
            <a:t> 46</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10)</a:t>
          </a:r>
          <a:r>
            <a:rPr lang="sr-Latn-RS"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642839" y="12602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Praved</a:t>
          </a:r>
          <a:r>
            <a:rPr lang="hr-HR" sz="2000" b="1" kern="1200" dirty="0">
              <a:effectLst>
                <a:outerShdw blurRad="38100" dist="38100" dir="2700000" algn="tl">
                  <a:srgbClr val="000000">
                    <a:alpha val="43137"/>
                  </a:srgbClr>
                </a:outerShdw>
              </a:effectLst>
            </a:rPr>
            <a:t>an</a:t>
          </a:r>
          <a:r>
            <a:rPr lang="en-US" sz="2000" b="1" kern="1200" dirty="0">
              <a:effectLst>
                <a:outerShdw blurRad="38100" dist="38100" dir="2700000" algn="tl">
                  <a:srgbClr val="000000">
                    <a:alpha val="43137"/>
                  </a:srgbClr>
                </a:outerShdw>
              </a:effectLst>
            </a:rPr>
            <a:t> (Ps</a:t>
          </a:r>
          <a:r>
            <a:rPr lang="sr-Latn-RS" sz="2000" b="1" kern="1200" dirty="0">
              <a:effectLst>
                <a:outerShdw blurRad="38100" dist="38100" dir="2700000" algn="tl">
                  <a:srgbClr val="000000">
                    <a:alpha val="43137"/>
                  </a:srgbClr>
                </a:outerShdw>
              </a:effectLst>
            </a:rPr>
            <a:t>. </a:t>
          </a:r>
          <a:r>
            <a:rPr lang="en-US" sz="2000" b="1" kern="1200" dirty="0">
              <a:effectLst>
                <a:outerShdw blurRad="38100" dist="38100" dir="2700000" algn="tl">
                  <a:srgbClr val="000000">
                    <a:alpha val="43137"/>
                  </a:srgbClr>
                </a:outerShdw>
              </a:effectLst>
            </a:rPr>
            <a:t> 11</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7)</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Milosrd</a:t>
          </a:r>
          <a:r>
            <a:rPr lang="sr-Latn-RS" sz="2000" b="1" kern="1200" dirty="0">
              <a:effectLst>
                <a:outerShdw blurRad="38100" dist="38100" dir="2700000" algn="tl">
                  <a:srgbClr val="000000">
                    <a:alpha val="43137"/>
                  </a:srgbClr>
                </a:outerShdw>
              </a:effectLst>
            </a:rPr>
            <a:t>an </a:t>
          </a:r>
          <a:r>
            <a:rPr lang="en" sz="2000" b="1" kern="1200" dirty="0">
              <a:effectLst>
                <a:outerShdw blurRad="38100" dist="38100" dir="2700000" algn="tl">
                  <a:srgbClr val="000000">
                    <a:alpha val="43137"/>
                  </a:srgbClr>
                </a:outerShdw>
              </a:effectLst>
            </a:rPr>
            <a:t>(</a:t>
          </a:r>
          <a:r>
            <a:rPr lang="sr-Latn-RS" sz="2000" b="1" kern="1200" dirty="0">
              <a:effectLst>
                <a:outerShdw blurRad="38100" dist="38100" dir="2700000" algn="tl">
                  <a:srgbClr val="000000">
                    <a:alpha val="43137"/>
                  </a:srgbClr>
                </a:outerShdw>
              </a:effectLst>
            </a:rPr>
            <a:t>5. Moj</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 4</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31)</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Strpljiv</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i</a:t>
          </a:r>
          <a:r>
            <a:rPr lang="en-US" sz="2000" b="1" kern="1200" dirty="0">
              <a:effectLst>
                <a:outerShdw blurRad="38100" dist="38100" dir="2700000" algn="tl">
                  <a:srgbClr val="000000">
                    <a:alpha val="43137"/>
                  </a:srgbClr>
                </a:outerShdw>
              </a:effectLst>
            </a:rPr>
            <a:t> </a:t>
          </a:r>
          <a:r>
            <a:rPr lang="hr-HR" sz="2000" b="1" kern="1200" dirty="0">
              <a:effectLst>
                <a:outerShdw blurRad="38100" dist="38100" dir="2700000" algn="tl">
                  <a:srgbClr val="000000">
                    <a:alpha val="43137"/>
                  </a:srgbClr>
                </a:outerShdw>
              </a:effectLst>
            </a:rPr>
            <a:t>U</a:t>
          </a:r>
          <a:r>
            <a:rPr lang="en-US" sz="2000" b="1" kern="1200" dirty="0" err="1">
              <a:effectLst>
                <a:outerShdw blurRad="38100" dist="38100" dir="2700000" algn="tl">
                  <a:srgbClr val="000000">
                    <a:alpha val="43137"/>
                  </a:srgbClr>
                </a:outerShdw>
              </a:effectLst>
            </a:rPr>
            <a:t>teš</a:t>
          </a:r>
          <a:r>
            <a:rPr lang="hr-HR" sz="2000" b="1" kern="1200" dirty="0">
              <a:effectLst>
                <a:outerShdw blurRad="38100" dist="38100" dir="2700000" algn="tl">
                  <a:srgbClr val="000000">
                    <a:alpha val="43137"/>
                  </a:srgbClr>
                </a:outerShdw>
              </a:effectLst>
            </a:rPr>
            <a:t>itelj</a:t>
          </a:r>
          <a:r>
            <a:rPr lang="en-US" sz="2000" b="1" kern="1200" dirty="0">
              <a:effectLst>
                <a:outerShdw blurRad="38100" dist="38100" dir="2700000" algn="tl">
                  <a:srgbClr val="000000">
                    <a:alpha val="43137"/>
                  </a:srgbClr>
                </a:outerShdw>
              </a:effectLst>
            </a:rPr>
            <a:t> (Rim</a:t>
          </a:r>
          <a:r>
            <a:rPr lang="sr-Latn-RS"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 15</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5)</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Daro</a:t>
          </a:r>
          <a:r>
            <a:rPr lang="sr-Latn-RS" sz="2000" b="1" kern="1200" dirty="0">
              <a:effectLst>
                <a:outerShdw blurRad="38100" dist="38100" dir="2700000" algn="tl">
                  <a:srgbClr val="000000">
                    <a:alpha val="43137"/>
                  </a:srgbClr>
                </a:outerShdw>
              </a:effectLst>
            </a:rPr>
            <a:t>davac</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milosti</a:t>
          </a:r>
          <a:r>
            <a:rPr lang="en-US" sz="2000" b="1" kern="1200" dirty="0">
              <a:effectLst>
                <a:outerShdw blurRad="38100" dist="38100" dir="2700000" algn="tl">
                  <a:srgbClr val="000000">
                    <a:alpha val="43137"/>
                  </a:srgbClr>
                </a:outerShdw>
              </a:effectLst>
            </a:rPr>
            <a:t> (Rim</a:t>
          </a:r>
          <a:r>
            <a:rPr lang="sr-Latn-RS" sz="2000" b="1" kern="1200" dirty="0">
              <a:effectLst>
                <a:outerShdw blurRad="38100" dist="38100" dir="2700000" algn="tl">
                  <a:srgbClr val="000000">
                    <a:alpha val="43137"/>
                  </a:srgbClr>
                </a:outerShdw>
              </a:effectLst>
            </a:rPr>
            <a:t>. </a:t>
          </a:r>
          <a:r>
            <a:rPr lang="en-US" sz="2000" b="1" kern="1200" dirty="0">
              <a:effectLst>
                <a:outerShdw blurRad="38100" dist="38100" dir="2700000" algn="tl">
                  <a:srgbClr val="000000">
                    <a:alpha val="43137"/>
                  </a:srgbClr>
                </a:outerShdw>
              </a:effectLst>
            </a:rPr>
            <a:t> 3</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24)</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hr-HR" sz="2000" b="1" kern="1200" dirty="0">
              <a:effectLst>
                <a:outerShdw blurRad="38100" dist="38100" dir="2700000" algn="tl">
                  <a:srgbClr val="000000">
                    <a:alpha val="43137"/>
                  </a:srgbClr>
                </a:outerShdw>
              </a:effectLst>
            </a:rPr>
            <a:t>Oprašta mnogo</a:t>
          </a:r>
          <a:r>
            <a:rPr lang="en" sz="2000" b="1" kern="1200" dirty="0">
              <a:effectLst>
                <a:outerShdw blurRad="38100" dist="38100" dir="2700000" algn="tl">
                  <a:srgbClr val="000000">
                    <a:alpha val="43137"/>
                  </a:srgbClr>
                </a:outerShdw>
              </a:effectLst>
            </a:rPr>
            <a:t> (Ps</a:t>
          </a:r>
          <a:r>
            <a:rPr lang="sr-Latn-RS"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 86</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5)</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sr-Latn-RS" sz="2000" b="1" kern="1200" dirty="0">
              <a:effectLst>
                <a:outerShdw blurRad="38100" dist="38100" dir="2700000" algn="tl">
                  <a:srgbClr val="000000">
                    <a:alpha val="43137"/>
                  </a:srgbClr>
                </a:outerShdw>
              </a:effectLst>
            </a:rPr>
            <a:t>Car</a:t>
          </a:r>
          <a:r>
            <a:rPr lang="en" sz="2000" b="1" kern="1200" dirty="0">
              <a:effectLst>
                <a:outerShdw blurRad="38100" dist="38100" dir="2700000" algn="tl">
                  <a:srgbClr val="000000">
                    <a:alpha val="43137"/>
                  </a:srgbClr>
                </a:outerShdw>
              </a:effectLst>
            </a:rPr>
            <a:t> (Ps</a:t>
          </a:r>
          <a:r>
            <a:rPr lang="sr-Latn-RS"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 47</a:t>
          </a:r>
          <a:r>
            <a:rPr lang="hr-HR" sz="2000" b="1" kern="1200" dirty="0">
              <a:effectLst>
                <a:outerShdw blurRad="38100" dist="38100" dir="2700000" algn="tl">
                  <a:srgbClr val="000000">
                    <a:alpha val="43137"/>
                  </a:srgbClr>
                </a:outerShdw>
              </a:effectLst>
            </a:rPr>
            <a:t>,</a:t>
          </a:r>
          <a:r>
            <a:rPr lang="en" sz="2000" b="1" kern="1200" dirty="0">
              <a:effectLst>
                <a:outerShdw blurRad="38100" dist="38100" dir="2700000" algn="tl">
                  <a:srgbClr val="000000">
                    <a:alpha val="43137"/>
                  </a:srgbClr>
                </a:outerShdw>
              </a:effectLst>
            </a:rPr>
            <a:t>8)</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Več</a:t>
          </a:r>
          <a:r>
            <a:rPr lang="hr-HR" sz="2000" b="1" kern="1200" dirty="0">
              <a:effectLst>
                <a:outerShdw blurRad="38100" dist="38100" dir="2700000" algn="tl">
                  <a:srgbClr val="000000">
                    <a:alpha val="43137"/>
                  </a:srgbClr>
                </a:outerShdw>
              </a:effectLst>
            </a:rPr>
            <a:t>an</a:t>
          </a:r>
          <a:r>
            <a:rPr lang="en-US" sz="2000" b="1" kern="1200" dirty="0">
              <a:effectLst>
                <a:outerShdw blurRad="38100" dist="38100" dir="2700000" algn="tl">
                  <a:srgbClr val="000000">
                    <a:alpha val="43137"/>
                  </a:srgbClr>
                </a:outerShdw>
              </a:effectLst>
            </a:rPr>
            <a:t> (</a:t>
          </a:r>
          <a:r>
            <a:rPr lang="sr-Latn-RS" sz="2000" b="1" kern="1200" dirty="0">
              <a:effectLst>
                <a:outerShdw blurRad="38100" dist="38100" dir="2700000" algn="tl">
                  <a:srgbClr val="000000">
                    <a:alpha val="43137"/>
                  </a:srgbClr>
                </a:outerShdw>
              </a:effectLst>
            </a:rPr>
            <a:t>1. Moj. </a:t>
          </a:r>
          <a:r>
            <a:rPr lang="en-US" sz="2000" b="1" kern="1200" dirty="0">
              <a:effectLst>
                <a:outerShdw blurRad="38100" dist="38100" dir="2700000" algn="tl">
                  <a:srgbClr val="000000">
                    <a:alpha val="43137"/>
                  </a:srgbClr>
                </a:outerShdw>
              </a:effectLst>
            </a:rPr>
            <a:t> 21</a:t>
          </a:r>
          <a:r>
            <a:rPr lang="hr-HR"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33)</a:t>
          </a:r>
          <a:r>
            <a:rPr lang="hr-HR"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04839" y="296535"/>
          <a:ext cx="2329153" cy="1604786"/>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2475" y="1901225"/>
          <a:ext cx="3333880"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je </a:t>
          </a:r>
          <a:r>
            <a:rPr lang="en-US" sz="2000" b="1" kern="1200" dirty="0" err="1"/>
            <a:t>stvorio</a:t>
          </a:r>
          <a:r>
            <a:rPr lang="en-US" sz="2000" b="1" kern="1200" dirty="0"/>
            <a:t> </a:t>
          </a:r>
          <a:r>
            <a:rPr lang="en-US" sz="2000" b="1" kern="1200" dirty="0" err="1"/>
            <a:t>čovečanstvo</a:t>
          </a:r>
          <a:r>
            <a:rPr lang="en-US" sz="2000" b="1" kern="1200" dirty="0"/>
            <a:t> </a:t>
          </a:r>
          <a:r>
            <a:rPr lang="en-US" sz="2000" b="1" kern="1200" dirty="0" err="1"/>
            <a:t>muško</a:t>
          </a:r>
          <a:r>
            <a:rPr lang="en-US" sz="2000" b="1" kern="1200" dirty="0"/>
            <a:t> </a:t>
          </a:r>
          <a:r>
            <a:rPr lang="en-US" sz="2000" b="1" kern="1200" dirty="0" err="1"/>
            <a:t>i</a:t>
          </a:r>
          <a:r>
            <a:rPr lang="en-US" sz="2000" b="1" kern="1200" dirty="0"/>
            <a:t> </a:t>
          </a:r>
          <a:r>
            <a:rPr lang="en-US" sz="2000" b="1" kern="1200" dirty="0" err="1"/>
            <a:t>žensko</a:t>
          </a:r>
          <a:r>
            <a:rPr lang="en-US" sz="2000" b="1" kern="1200" dirty="0"/>
            <a:t> </a:t>
          </a:r>
          <a:r>
            <a:rPr lang="en-US" sz="2000" b="1" kern="1200" dirty="0" err="1"/>
            <a:t>i</a:t>
          </a:r>
          <a:r>
            <a:rPr lang="en-US" sz="2000" b="1" kern="1200" dirty="0"/>
            <a:t> "</a:t>
          </a:r>
          <a:r>
            <a:rPr lang="en-US" sz="2000" b="1" kern="1200" dirty="0" err="1"/>
            <a:t>zapovedio</a:t>
          </a:r>
          <a:r>
            <a:rPr lang="en-US" sz="2000" b="1" kern="1200" dirty="0"/>
            <a:t>" </a:t>
          </a:r>
          <a:r>
            <a:rPr lang="en-US" sz="2000" b="1" kern="1200" dirty="0" err="1"/>
            <a:t>im</a:t>
          </a:r>
          <a:r>
            <a:rPr lang="en-US" sz="2000" b="1" kern="1200" dirty="0"/>
            <a:t> da se vole (</a:t>
          </a:r>
          <a:r>
            <a:rPr lang="sr-Latn-RS" sz="2000" b="1" kern="1200" dirty="0"/>
            <a:t>1. Moj</a:t>
          </a:r>
          <a:r>
            <a:rPr lang="en-US" sz="2000" b="1" kern="1200" dirty="0"/>
            <a:t>. 2,24).</a:t>
          </a:r>
          <a:endParaRPr lang="es-ES" sz="2000" kern="1200" dirty="0"/>
        </a:p>
      </dsp:txBody>
      <dsp:txXfrm>
        <a:off x="2475" y="1901225"/>
        <a:ext cx="3333880" cy="864115"/>
      </dsp:txXfrm>
    </dsp:sp>
    <dsp:sp modelId="{6EE870F5-F98B-4DF5-BB8F-DAF4CBDA3C30}">
      <dsp:nvSpPr>
        <dsp:cNvPr id="0" name=""/>
        <dsp:cNvSpPr/>
      </dsp:nvSpPr>
      <dsp:spPr>
        <a:xfrm>
          <a:off x="3569369" y="296535"/>
          <a:ext cx="2329153" cy="1604786"/>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569369" y="1901225"/>
          <a:ext cx="2329153"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a:t>
          </a:r>
          <a:r>
            <a:rPr lang="en-US" sz="2000" b="1" kern="1200" dirty="0" err="1"/>
            <a:t>kad</a:t>
          </a:r>
          <a:r>
            <a:rPr lang="en-US" sz="2000" b="1" kern="1200" dirty="0"/>
            <a:t> </a:t>
          </a:r>
          <a:r>
            <a:rPr lang="en-US" sz="2000" b="1" kern="1200" dirty="0" err="1"/>
            <a:t>su</a:t>
          </a:r>
          <a:r>
            <a:rPr lang="en-US" sz="2000" b="1" kern="1200" dirty="0"/>
            <a:t> Adam </a:t>
          </a:r>
          <a:r>
            <a:rPr lang="en-US" sz="2000" b="1" kern="1200" dirty="0" err="1"/>
            <a:t>i</a:t>
          </a:r>
          <a:r>
            <a:rPr lang="en-US" sz="2000" b="1" kern="1200" dirty="0"/>
            <a:t> Eva </a:t>
          </a:r>
          <a:r>
            <a:rPr lang="en-US" sz="2000" b="1" kern="1200" dirty="0" err="1"/>
            <a:t>sagrešili</a:t>
          </a:r>
          <a:r>
            <a:rPr lang="en-US" sz="2000" b="1" kern="1200" dirty="0"/>
            <a:t>, </a:t>
          </a:r>
          <a:r>
            <a:rPr lang="en-US" sz="2000" b="1" kern="1200" dirty="0" err="1"/>
            <a:t>tražio</a:t>
          </a:r>
          <a:r>
            <a:rPr lang="en-US" sz="2000" b="1" kern="1200" dirty="0"/>
            <a:t> </a:t>
          </a:r>
          <a:r>
            <a:rPr lang="en-US" sz="2000" b="1" kern="1200" dirty="0" err="1"/>
            <a:t>ih</a:t>
          </a:r>
          <a:r>
            <a:rPr lang="en-US" sz="2000" b="1" kern="1200" dirty="0"/>
            <a:t> je </a:t>
          </a:r>
          <a:r>
            <a:rPr lang="en-US" sz="2000" b="1" kern="1200" dirty="0" err="1"/>
            <a:t>i</a:t>
          </a:r>
          <a:r>
            <a:rPr lang="en-US" sz="2000" b="1" kern="1200" dirty="0"/>
            <a:t> </a:t>
          </a:r>
          <a:r>
            <a:rPr lang="en-US" sz="2000" b="1" kern="1200" dirty="0" err="1"/>
            <a:t>davao</a:t>
          </a:r>
          <a:r>
            <a:rPr lang="en-US" sz="2000" b="1" kern="1200" dirty="0"/>
            <a:t> </a:t>
          </a:r>
          <a:r>
            <a:rPr lang="en-US" sz="2000" b="1" kern="1200" dirty="0" err="1"/>
            <a:t>im</a:t>
          </a:r>
          <a:r>
            <a:rPr lang="en-US" sz="2000" b="1" kern="1200" dirty="0"/>
            <a:t> </a:t>
          </a:r>
          <a:r>
            <a:rPr lang="en-US" sz="2000" b="1" kern="1200" dirty="0" err="1"/>
            <a:t>nadu</a:t>
          </a:r>
          <a:r>
            <a:rPr lang="en-US" sz="2000" b="1" kern="1200" dirty="0"/>
            <a:t> (</a:t>
          </a:r>
          <a:r>
            <a:rPr lang="sr-Latn-RS" sz="2000" b="1" kern="1200" dirty="0"/>
            <a:t>1. Moj</a:t>
          </a:r>
          <a:r>
            <a:rPr lang="en-US" sz="2000" b="1" kern="1200" dirty="0"/>
            <a:t>. 3,9.15).</a:t>
          </a:r>
          <a:endParaRPr lang="es-ES" sz="2000" kern="1200" dirty="0"/>
        </a:p>
      </dsp:txBody>
      <dsp:txXfrm>
        <a:off x="3569369" y="1901225"/>
        <a:ext cx="2329153" cy="864115"/>
      </dsp:txXfrm>
    </dsp:sp>
    <dsp:sp modelId="{81E9057B-6174-459E-A30C-8CF5A4DAC452}">
      <dsp:nvSpPr>
        <dsp:cNvPr id="0" name=""/>
        <dsp:cNvSpPr/>
      </dsp:nvSpPr>
      <dsp:spPr>
        <a:xfrm>
          <a:off x="6424357" y="296535"/>
          <a:ext cx="2329153" cy="1604786"/>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131535" y="1901225"/>
          <a:ext cx="2914795"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je </a:t>
          </a:r>
          <a:r>
            <a:rPr lang="en-US" sz="2000" b="1" kern="1200" dirty="0" err="1"/>
            <a:t>sklopio</a:t>
          </a:r>
          <a:r>
            <a:rPr lang="en-US" sz="2000" b="1" kern="1200" dirty="0"/>
            <a:t> </a:t>
          </a:r>
          <a:r>
            <a:rPr lang="sr-Latn-RS" sz="2000" b="1" kern="1200" dirty="0"/>
            <a:t>zavet</a:t>
          </a:r>
          <a:r>
            <a:rPr lang="en-US" sz="2000" b="1" kern="1200" dirty="0"/>
            <a:t> s</a:t>
          </a:r>
          <a:r>
            <a:rPr lang="sr-Latn-RS" sz="2000" b="1" kern="1200" dirty="0"/>
            <a:t>a</a:t>
          </a:r>
          <a:r>
            <a:rPr lang="en-US" sz="2000" b="1" kern="1200" dirty="0"/>
            <a:t> A</a:t>
          </a:r>
          <a:r>
            <a:rPr lang="sr-Latn-RS" sz="2000" b="1" kern="1200" dirty="0"/>
            <a:t>v</a:t>
          </a:r>
          <a:r>
            <a:rPr lang="en-US" sz="2000" b="1" kern="1200" dirty="0" err="1"/>
            <a:t>ramom</a:t>
          </a:r>
          <a:r>
            <a:rPr lang="en-US" sz="2000" b="1" kern="1200" dirty="0"/>
            <a:t> </a:t>
          </a:r>
          <a:r>
            <a:rPr lang="en-US" sz="2000" b="1" kern="1200" dirty="0" err="1"/>
            <a:t>i</a:t>
          </a:r>
          <a:r>
            <a:rPr lang="en-US" sz="2000" b="1" kern="1200" dirty="0"/>
            <a:t> </a:t>
          </a:r>
          <a:r>
            <a:rPr lang="en-US" sz="2000" b="1" kern="1200" dirty="0" err="1"/>
            <a:t>obećao</a:t>
          </a:r>
          <a:r>
            <a:rPr lang="en-US" sz="2000" b="1" kern="1200" dirty="0"/>
            <a:t> </a:t>
          </a:r>
          <a:r>
            <a:rPr lang="en-US" sz="2000" b="1" kern="1200" dirty="0" err="1"/>
            <a:t>blagoslove</a:t>
          </a:r>
          <a:r>
            <a:rPr lang="en-US" sz="2000" b="1" kern="1200" dirty="0"/>
            <a:t> za </a:t>
          </a:r>
          <a:r>
            <a:rPr lang="en-US" sz="2000" b="1" kern="1200" dirty="0" err="1"/>
            <a:t>celo</a:t>
          </a:r>
          <a:r>
            <a:rPr lang="en-US" sz="2000" b="1" kern="1200" dirty="0"/>
            <a:t> </a:t>
          </a:r>
          <a:r>
            <a:rPr lang="en-US" sz="2000" b="1" kern="1200" dirty="0" err="1"/>
            <a:t>čovečanstvo</a:t>
          </a:r>
          <a:r>
            <a:rPr lang="en-US" sz="2000" b="1" kern="1200" dirty="0"/>
            <a:t> (</a:t>
          </a:r>
          <a:r>
            <a:rPr lang="sr-Latn-RS" sz="2000" b="1" kern="1200" dirty="0"/>
            <a:t>1. Moj</a:t>
          </a:r>
          <a:r>
            <a:rPr lang="en-US" sz="2000" b="1" kern="1200" dirty="0"/>
            <a:t>. 26</a:t>
          </a:r>
          <a:r>
            <a:rPr lang="sr-Latn-RS" sz="2000" b="1" kern="1200" dirty="0"/>
            <a:t>,</a:t>
          </a:r>
          <a:r>
            <a:rPr lang="en-US" sz="2000" b="1" kern="1200" dirty="0"/>
            <a:t>4).</a:t>
          </a:r>
          <a:endParaRPr lang="es-ES" sz="2000" kern="1200" dirty="0"/>
        </a:p>
      </dsp:txBody>
      <dsp:txXfrm>
        <a:off x="6131535" y="1901225"/>
        <a:ext cx="2914795" cy="864115"/>
      </dsp:txXfrm>
    </dsp:sp>
    <dsp:sp modelId="{C32BD292-02DF-4F43-8938-321FE8DA463D}">
      <dsp:nvSpPr>
        <dsp:cNvPr id="0" name=""/>
        <dsp:cNvSpPr/>
      </dsp:nvSpPr>
      <dsp:spPr>
        <a:xfrm>
          <a:off x="9279344" y="296535"/>
          <a:ext cx="2329153" cy="1604786"/>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279344" y="1901225"/>
          <a:ext cx="2329153" cy="86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err="1"/>
            <a:t>Iz</a:t>
          </a:r>
          <a:r>
            <a:rPr lang="en-US" sz="2000" b="1" kern="1200" dirty="0"/>
            <a:t> </a:t>
          </a:r>
          <a:r>
            <a:rPr lang="en-US" sz="2000" b="1" kern="1200" dirty="0" err="1"/>
            <a:t>ljubavi</a:t>
          </a:r>
          <a:r>
            <a:rPr lang="en-US" sz="2000" b="1" kern="1200" dirty="0"/>
            <a:t> je dao </a:t>
          </a:r>
          <a:r>
            <a:rPr lang="en-US" sz="2000" b="1" kern="1200" dirty="0" err="1"/>
            <a:t>svog</a:t>
          </a:r>
          <a:r>
            <a:rPr lang="en-US" sz="2000" b="1" kern="1200" dirty="0"/>
            <a:t> Sina – </a:t>
          </a:r>
          <a:r>
            <a:rPr lang="en-US" sz="2000" b="1" kern="1200" dirty="0" err="1"/>
            <a:t>Isusa</a:t>
          </a:r>
          <a:r>
            <a:rPr lang="en-US" sz="2000" b="1" kern="1200" dirty="0"/>
            <a:t> </a:t>
          </a:r>
          <a:r>
            <a:rPr lang="sr-Latn-RS" sz="2000" b="1" kern="1200" dirty="0"/>
            <a:t>H</a:t>
          </a:r>
          <a:r>
            <a:rPr lang="en-US" sz="2000" b="1" kern="1200" dirty="0" err="1"/>
            <a:t>rista</a:t>
          </a:r>
          <a:r>
            <a:rPr lang="en-US" sz="2000" b="1" kern="1200" dirty="0"/>
            <a:t> – da </a:t>
          </a:r>
          <a:r>
            <a:rPr lang="en-US" sz="2000" b="1" kern="1200" dirty="0" err="1"/>
            <a:t>umre</a:t>
          </a:r>
          <a:r>
            <a:rPr lang="en-US" sz="2000" b="1" kern="1200" dirty="0"/>
            <a:t> za </a:t>
          </a:r>
          <a:r>
            <a:rPr lang="en-US" sz="2000" b="1" kern="1200" dirty="0" err="1"/>
            <a:t>naše</a:t>
          </a:r>
          <a:r>
            <a:rPr lang="en-US" sz="2000" b="1" kern="1200" dirty="0"/>
            <a:t> </a:t>
          </a:r>
          <a:r>
            <a:rPr lang="en-US" sz="2000" b="1" kern="1200" dirty="0" err="1"/>
            <a:t>grehe</a:t>
          </a:r>
          <a:r>
            <a:rPr lang="en-US" sz="2000" b="1" kern="1200" dirty="0"/>
            <a:t> (</a:t>
          </a:r>
          <a:r>
            <a:rPr lang="sr-Latn-RS" sz="2000" b="1" kern="1200" dirty="0"/>
            <a:t>Jo</a:t>
          </a:r>
          <a:r>
            <a:rPr lang="en-US" sz="2000" b="1" kern="1200" dirty="0"/>
            <a:t>van 3,16).</a:t>
          </a:r>
          <a:endParaRPr lang="es-ES" sz="2000" kern="1200" dirty="0"/>
        </a:p>
      </dsp:txBody>
      <dsp:txXfrm>
        <a:off x="9279344" y="1901225"/>
        <a:ext cx="2329153" cy="864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1645" y="22919"/>
          <a:ext cx="1600285" cy="789348"/>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Mat</a:t>
          </a:r>
          <a:r>
            <a:rPr lang="hr-HR" sz="2400" b="1" kern="1200" dirty="0">
              <a:solidFill>
                <a:schemeClr val="tx1"/>
              </a:solidFill>
            </a:rPr>
            <a:t>ej</a:t>
          </a:r>
          <a:endParaRPr lang="en" sz="2400" b="1" kern="1200" dirty="0">
            <a:solidFill>
              <a:schemeClr val="tx1"/>
            </a:solidFill>
          </a:endParaRPr>
        </a:p>
      </dsp:txBody>
      <dsp:txXfrm>
        <a:off x="1645" y="22919"/>
        <a:ext cx="1402948" cy="789348"/>
      </dsp:txXfrm>
    </dsp:sp>
    <dsp:sp modelId="{36A13CB1-73B7-4F79-B1D2-0E5E59685E87}">
      <dsp:nvSpPr>
        <dsp:cNvPr id="0" name=""/>
        <dsp:cNvSpPr/>
      </dsp:nvSpPr>
      <dsp:spPr>
        <a:xfrm>
          <a:off x="1345392" y="90013"/>
          <a:ext cx="3020840" cy="655159"/>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Od </a:t>
          </a:r>
          <a:r>
            <a:rPr lang="sr-Latn-RS" sz="2000" b="1" kern="1200" dirty="0"/>
            <a:t>Jevrej</a:t>
          </a:r>
          <a:r>
            <a:rPr lang="en-US" sz="2000" b="1" kern="1200" dirty="0"/>
            <a:t>a do </a:t>
          </a:r>
          <a:r>
            <a:rPr lang="sr-Latn-RS" sz="2000" b="1" kern="1200" dirty="0"/>
            <a:t>Jevrej</a:t>
          </a:r>
          <a:r>
            <a:rPr lang="en-US" sz="2000" b="1" kern="1200" dirty="0"/>
            <a:t>a</a:t>
          </a:r>
          <a:r>
            <a:rPr lang="hr-HR" sz="2000" b="1" kern="1200" dirty="0"/>
            <a:t>.</a:t>
          </a:r>
          <a:endParaRPr lang="en" sz="2000" b="1" kern="1200" dirty="0"/>
        </a:p>
      </dsp:txBody>
      <dsp:txXfrm>
        <a:off x="1672972" y="90013"/>
        <a:ext cx="2365681" cy="655159"/>
      </dsp:txXfrm>
    </dsp:sp>
    <dsp:sp modelId="{D3C9A0BF-8C27-491B-A6D9-5882CAEBA5FE}">
      <dsp:nvSpPr>
        <dsp:cNvPr id="0" name=""/>
        <dsp:cNvSpPr/>
      </dsp:nvSpPr>
      <dsp:spPr>
        <a:xfrm>
          <a:off x="4136927" y="90013"/>
          <a:ext cx="3731638" cy="655159"/>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On je Mesija koji </a:t>
          </a:r>
          <a:r>
            <a:rPr lang="en-US" sz="2000" b="1" kern="1200" dirty="0" err="1"/>
            <a:t>ispunjava</a:t>
          </a:r>
          <a:r>
            <a:rPr lang="en-US" sz="2000" b="1" kern="1200" dirty="0"/>
            <a:t> ono </a:t>
          </a:r>
          <a:r>
            <a:rPr lang="en-US" sz="2000" b="1" kern="1200" dirty="0" err="1"/>
            <a:t>što</a:t>
          </a:r>
          <a:r>
            <a:rPr lang="en-US" sz="2000" b="1" kern="1200" dirty="0"/>
            <a:t> je </a:t>
          </a:r>
          <a:r>
            <a:rPr lang="en-US" sz="2000" b="1" kern="1200" dirty="0" err="1"/>
            <a:t>obećao</a:t>
          </a:r>
          <a:r>
            <a:rPr lang="sr-Latn-RS" sz="2000" b="1" kern="1200" dirty="0"/>
            <a:t>.</a:t>
          </a:r>
          <a:endParaRPr lang="en" sz="2000" b="1" kern="1200" dirty="0"/>
        </a:p>
      </dsp:txBody>
      <dsp:txXfrm>
        <a:off x="4464507" y="90013"/>
        <a:ext cx="3076479" cy="655159"/>
      </dsp:txXfrm>
    </dsp:sp>
    <dsp:sp modelId="{C183A4BA-45FD-4B4E-B2E4-B3A24BF20011}">
      <dsp:nvSpPr>
        <dsp:cNvPr id="0" name=""/>
        <dsp:cNvSpPr/>
      </dsp:nvSpPr>
      <dsp:spPr>
        <a:xfrm>
          <a:off x="1645" y="922776"/>
          <a:ext cx="1600285" cy="789348"/>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Mark</a:t>
          </a:r>
          <a:r>
            <a:rPr lang="hr-HR" sz="2400" b="1" kern="1200" dirty="0">
              <a:effectLst>
                <a:outerShdw blurRad="38100" dist="38100" dir="2700000" algn="tl">
                  <a:srgbClr val="000000">
                    <a:alpha val="43137"/>
                  </a:srgbClr>
                </a:outerShdw>
              </a:effectLst>
            </a:rPr>
            <a:t>o</a:t>
          </a:r>
          <a:endParaRPr lang="en" sz="2400" b="1" kern="1200" dirty="0">
            <a:effectLst>
              <a:outerShdw blurRad="38100" dist="38100" dir="2700000" algn="tl">
                <a:srgbClr val="000000">
                  <a:alpha val="43137"/>
                </a:srgbClr>
              </a:outerShdw>
            </a:effectLst>
          </a:endParaRPr>
        </a:p>
      </dsp:txBody>
      <dsp:txXfrm>
        <a:off x="1645" y="922776"/>
        <a:ext cx="1402948" cy="789348"/>
      </dsp:txXfrm>
    </dsp:sp>
    <dsp:sp modelId="{302EBD51-FDE2-4B01-A9DC-A10BAF1BAF09}">
      <dsp:nvSpPr>
        <dsp:cNvPr id="0" name=""/>
        <dsp:cNvSpPr/>
      </dsp:nvSpPr>
      <dsp:spPr>
        <a:xfrm>
          <a:off x="1345392" y="989870"/>
          <a:ext cx="3020840" cy="655159"/>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Od </a:t>
          </a:r>
          <a:r>
            <a:rPr lang="sr-Latn-RS" sz="2000" b="1" kern="1200" dirty="0"/>
            <a:t>Jevrej</a:t>
          </a:r>
          <a:r>
            <a:rPr lang="en-US" sz="2000" b="1" kern="1200" dirty="0"/>
            <a:t>a do </a:t>
          </a:r>
          <a:r>
            <a:rPr lang="en-US" sz="2000" b="1" kern="1200" dirty="0" err="1"/>
            <a:t>pogana</a:t>
          </a:r>
          <a:r>
            <a:rPr lang="hr-HR" sz="2000" b="1" kern="1200" dirty="0"/>
            <a:t>.</a:t>
          </a:r>
          <a:endParaRPr lang="en" sz="2000" b="1" kern="1200" dirty="0"/>
        </a:p>
      </dsp:txBody>
      <dsp:txXfrm>
        <a:off x="1672972" y="989870"/>
        <a:ext cx="2365681" cy="655159"/>
      </dsp:txXfrm>
    </dsp:sp>
    <dsp:sp modelId="{CCFE6064-A474-473B-8918-D63B8B57A8A7}">
      <dsp:nvSpPr>
        <dsp:cNvPr id="0" name=""/>
        <dsp:cNvSpPr/>
      </dsp:nvSpPr>
      <dsp:spPr>
        <a:xfrm>
          <a:off x="4136927" y="989870"/>
          <a:ext cx="3731638" cy="655159"/>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Uvek</a:t>
          </a:r>
          <a:r>
            <a:rPr lang="en-US" sz="2000" b="1" kern="1200" dirty="0"/>
            <a:t> </a:t>
          </a:r>
          <a:r>
            <a:rPr lang="en-US" sz="2000" b="1" kern="1200" dirty="0" err="1"/>
            <a:t>pažljiv</a:t>
          </a:r>
          <a:r>
            <a:rPr lang="en-US" sz="2000" b="1" kern="1200" dirty="0"/>
            <a:t> u </a:t>
          </a:r>
          <a:r>
            <a:rPr lang="en-US" sz="2000" b="1" kern="1200" dirty="0" err="1"/>
            <a:t>služenju</a:t>
          </a:r>
          <a:r>
            <a:rPr lang="en-US" sz="2000" b="1" kern="1200" dirty="0"/>
            <a:t> </a:t>
          </a:r>
          <a:r>
            <a:rPr lang="en-US" sz="2000" b="1" kern="1200" dirty="0" err="1"/>
            <a:t>drugima</a:t>
          </a:r>
          <a:r>
            <a:rPr lang="hr-HR" sz="2000" b="1" kern="1200" dirty="0"/>
            <a:t>.</a:t>
          </a:r>
          <a:endParaRPr lang="en" sz="2000" b="1" kern="1200" dirty="0"/>
        </a:p>
      </dsp:txBody>
      <dsp:txXfrm>
        <a:off x="4464507" y="989870"/>
        <a:ext cx="3076479" cy="655159"/>
      </dsp:txXfrm>
    </dsp:sp>
    <dsp:sp modelId="{65315E6C-71DF-4B2C-A938-C23E08C1CB47}">
      <dsp:nvSpPr>
        <dsp:cNvPr id="0" name=""/>
        <dsp:cNvSpPr/>
      </dsp:nvSpPr>
      <dsp:spPr>
        <a:xfrm>
          <a:off x="1645" y="1822633"/>
          <a:ext cx="1600285" cy="789348"/>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a:t>
          </a:r>
          <a:r>
            <a:rPr lang="hr-HR" sz="2400" b="1" kern="1200" dirty="0">
              <a:solidFill>
                <a:schemeClr val="tx1"/>
              </a:solidFill>
            </a:rPr>
            <a:t>a</a:t>
          </a:r>
          <a:endParaRPr lang="en" sz="2400" b="1" kern="1200" dirty="0">
            <a:solidFill>
              <a:schemeClr val="tx1"/>
            </a:solidFill>
          </a:endParaRPr>
        </a:p>
      </dsp:txBody>
      <dsp:txXfrm>
        <a:off x="1645" y="1822633"/>
        <a:ext cx="1402948" cy="789348"/>
      </dsp:txXfrm>
    </dsp:sp>
    <dsp:sp modelId="{DBFC7235-7FEE-4888-AB48-4ECC7A2D724C}">
      <dsp:nvSpPr>
        <dsp:cNvPr id="0" name=""/>
        <dsp:cNvSpPr/>
      </dsp:nvSpPr>
      <dsp:spPr>
        <a:xfrm>
          <a:off x="1345392" y="1889727"/>
          <a:ext cx="3020840" cy="655159"/>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Od </a:t>
          </a:r>
          <a:r>
            <a:rPr lang="en-US" sz="2000" b="1" kern="1200" dirty="0" err="1"/>
            <a:t>pogana</a:t>
          </a:r>
          <a:r>
            <a:rPr lang="en-US" sz="2000" b="1" kern="1200" dirty="0"/>
            <a:t> do </a:t>
          </a:r>
          <a:r>
            <a:rPr lang="en-US" sz="2000" b="1" kern="1200" dirty="0" err="1"/>
            <a:t>pogana</a:t>
          </a:r>
          <a:r>
            <a:rPr lang="en-US" sz="2000" b="1" kern="1200" dirty="0"/>
            <a:t>.</a:t>
          </a:r>
          <a:endParaRPr lang="en" sz="2000" b="1" kern="1200" dirty="0"/>
        </a:p>
      </dsp:txBody>
      <dsp:txXfrm>
        <a:off x="1672972" y="1889727"/>
        <a:ext cx="2365681" cy="655159"/>
      </dsp:txXfrm>
    </dsp:sp>
    <dsp:sp modelId="{770E72FC-656A-481B-B919-5AB9D78B8DF5}">
      <dsp:nvSpPr>
        <dsp:cNvPr id="0" name=""/>
        <dsp:cNvSpPr/>
      </dsp:nvSpPr>
      <dsp:spPr>
        <a:xfrm>
          <a:off x="4136927" y="1889727"/>
          <a:ext cx="3731638" cy="655159"/>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Human </a:t>
          </a:r>
          <a:r>
            <a:rPr lang="en-US" sz="2000" b="1" kern="1200" dirty="0" err="1"/>
            <a:t>i</a:t>
          </a:r>
          <a:r>
            <a:rPr lang="en-US" sz="2000" b="1" kern="1200" dirty="0"/>
            <a:t> s</a:t>
          </a:r>
          <a:r>
            <a:rPr lang="sr-Latn-RS" sz="2000" b="1" kern="1200" dirty="0"/>
            <a:t>a</a:t>
          </a:r>
          <a:r>
            <a:rPr lang="en-US" sz="2000" b="1" kern="1200" dirty="0" err="1"/>
            <a:t>osećaj</a:t>
          </a:r>
          <a:r>
            <a:rPr lang="sr-Latn-RS" sz="2000" b="1" kern="1200" dirty="0"/>
            <a:t>an</a:t>
          </a:r>
          <a:r>
            <a:rPr lang="hr-HR" sz="2000" b="1" kern="1200" dirty="0"/>
            <a:t>.</a:t>
          </a:r>
          <a:endParaRPr lang="en" sz="2000" b="1" kern="1200" dirty="0"/>
        </a:p>
      </dsp:txBody>
      <dsp:txXfrm>
        <a:off x="4464507" y="1889727"/>
        <a:ext cx="3076479" cy="655159"/>
      </dsp:txXfrm>
    </dsp:sp>
    <dsp:sp modelId="{5FBFCC8C-4320-4382-AD12-E83B164E4A80}">
      <dsp:nvSpPr>
        <dsp:cNvPr id="0" name=""/>
        <dsp:cNvSpPr/>
      </dsp:nvSpPr>
      <dsp:spPr>
        <a:xfrm>
          <a:off x="1645" y="2722490"/>
          <a:ext cx="1600285" cy="78934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hr-HR" sz="2400" b="1" kern="1200" dirty="0">
              <a:effectLst>
                <a:outerShdw blurRad="38100" dist="38100" dir="2700000" algn="tl">
                  <a:srgbClr val="000000">
                    <a:alpha val="43137"/>
                  </a:srgbClr>
                </a:outerShdw>
              </a:effectLst>
            </a:rPr>
            <a:t>Ivan</a:t>
          </a:r>
          <a:endParaRPr lang="en" sz="2400" b="1" kern="1200" dirty="0">
            <a:effectLst>
              <a:outerShdw blurRad="38100" dist="38100" dir="2700000" algn="tl">
                <a:srgbClr val="000000">
                  <a:alpha val="43137"/>
                </a:srgbClr>
              </a:outerShdw>
            </a:effectLst>
          </a:endParaRPr>
        </a:p>
      </dsp:txBody>
      <dsp:txXfrm>
        <a:off x="1645" y="2722490"/>
        <a:ext cx="1402948" cy="789348"/>
      </dsp:txXfrm>
    </dsp:sp>
    <dsp:sp modelId="{E17F692B-C597-4DCC-BE2C-80E6710654C1}">
      <dsp:nvSpPr>
        <dsp:cNvPr id="0" name=""/>
        <dsp:cNvSpPr/>
      </dsp:nvSpPr>
      <dsp:spPr>
        <a:xfrm>
          <a:off x="1345392" y="2789585"/>
          <a:ext cx="3209378" cy="655159"/>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t>Od Jevreja do Jevreja i pogana.</a:t>
          </a:r>
          <a:endParaRPr lang="en" sz="2000" b="1" kern="1200" dirty="0"/>
        </a:p>
      </dsp:txBody>
      <dsp:txXfrm>
        <a:off x="1672972" y="2789585"/>
        <a:ext cx="2554219" cy="655159"/>
      </dsp:txXfrm>
    </dsp:sp>
    <dsp:sp modelId="{2935C5F6-CCE1-48B3-A70C-078DFE8389E8}">
      <dsp:nvSpPr>
        <dsp:cNvPr id="0" name=""/>
        <dsp:cNvSpPr/>
      </dsp:nvSpPr>
      <dsp:spPr>
        <a:xfrm>
          <a:off x="4325465" y="2789585"/>
          <a:ext cx="3731638" cy="655159"/>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Daro</a:t>
          </a:r>
          <a:r>
            <a:rPr lang="sr-Latn-RS" sz="2000" b="1" kern="1200" dirty="0"/>
            <a:t>davac</a:t>
          </a:r>
          <a:r>
            <a:rPr lang="en-US" sz="2000" b="1" kern="1200" dirty="0"/>
            <a:t> </a:t>
          </a:r>
          <a:r>
            <a:rPr lang="en-US" sz="2000" b="1" kern="1200" dirty="0" err="1"/>
            <a:t>telesnog</a:t>
          </a:r>
          <a:r>
            <a:rPr lang="en-US" sz="2000" b="1" kern="1200" dirty="0"/>
            <a:t> </a:t>
          </a:r>
          <a:r>
            <a:rPr lang="en-US" sz="2000" b="1" kern="1200" dirty="0" err="1"/>
            <a:t>i</a:t>
          </a:r>
          <a:r>
            <a:rPr lang="en-US" sz="2000" b="1" kern="1200" dirty="0"/>
            <a:t> </a:t>
          </a:r>
          <a:r>
            <a:rPr lang="en-US" sz="2000" b="1" kern="1200" dirty="0" err="1"/>
            <a:t>duhovnog</a:t>
          </a:r>
          <a:r>
            <a:rPr lang="en-US" sz="2000" b="1" kern="1200" dirty="0"/>
            <a:t> </a:t>
          </a:r>
          <a:r>
            <a:rPr lang="en-US" sz="2000" b="1" kern="1200" dirty="0" err="1"/>
            <a:t>života</a:t>
          </a:r>
          <a:r>
            <a:rPr lang="hr-HR" sz="2000" b="1" kern="1200" dirty="0"/>
            <a:t>.</a:t>
          </a:r>
          <a:endParaRPr lang="en" sz="2000" b="1" kern="1200" dirty="0"/>
        </a:p>
      </dsp:txBody>
      <dsp:txXfrm>
        <a:off x="4653045" y="2789585"/>
        <a:ext cx="3076479" cy="65515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ED5B9-C78E-46C0-8FF4-CF06B5FD37DC}" type="slidenum">
              <a:rPr lang="es-ES" smtClean="0"/>
              <a:t>5</a:t>
            </a:fld>
            <a:endParaRPr lang="es-ES"/>
          </a:p>
        </p:txBody>
      </p:sp>
    </p:spTree>
    <p:extLst>
      <p:ext uri="{BB962C8B-B14F-4D97-AF65-F5344CB8AC3E}">
        <p14:creationId xmlns:p14="http://schemas.microsoft.com/office/powerpoint/2010/main" val="199989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10</a:t>
            </a:fld>
            <a:endParaRPr lang="es-ES"/>
          </a:p>
        </p:txBody>
      </p:sp>
    </p:spTree>
    <p:extLst>
      <p:ext uri="{BB962C8B-B14F-4D97-AF65-F5344CB8AC3E}">
        <p14:creationId xmlns:p14="http://schemas.microsoft.com/office/powerpoint/2010/main" val="85950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ED5B9-C78E-46C0-8FF4-CF06B5FD37DC}" type="slidenum">
              <a:rPr lang="es-ES" smtClean="0"/>
              <a:t>14</a:t>
            </a:fld>
            <a:endParaRPr lang="es-ES"/>
          </a:p>
        </p:txBody>
      </p:sp>
    </p:spTree>
    <p:extLst>
      <p:ext uri="{BB962C8B-B14F-4D97-AF65-F5344CB8AC3E}">
        <p14:creationId xmlns:p14="http://schemas.microsoft.com/office/powerpoint/2010/main" val="4283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9082521"/>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38765088"/>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87678183"/>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99245137"/>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62141671"/>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2952951"/>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33447116"/>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092031"/>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63301347"/>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36783725"/>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99019831"/>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4083804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661152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091906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166235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53639218"/>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884864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9327749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5790690"/>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65686752"/>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809770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6125615"/>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995275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7260920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89867"/>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6503466"/>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3896367"/>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407841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399791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45955292"/>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06848877"/>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1974606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63583023"/>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021866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1613064"/>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39116053"/>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17053271"/>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944900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2966386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549909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9142316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92608071"/>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7576331"/>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79569320"/>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0454458"/>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96686296"/>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24050535"/>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1886691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12537566"/>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739144"/>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588500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151889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03/04/2026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03/04/2026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267572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4983064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1880614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2828021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jpeg"/><Relationship Id="rId4" Type="http://schemas.openxmlformats.org/officeDocument/2006/relationships/diagramLayout" Target="../diagrams/layout1.xml"/><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lang="en-US"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POUKA SUBOTNE </a:t>
            </a:r>
            <a:r>
              <a:rPr lang="hr-HR"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Š</a:t>
            </a:r>
            <a:r>
              <a:rPr lang="en-US"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KOLE</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a:t>
            </a:r>
            <a:r>
              <a:rPr lang="hr-HR"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NJE ODNOSA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lang="sr-Latn-RS" sz="2000" b="1" dirty="0">
                <a:solidFill>
                  <a:srgbClr val="DDDDDD"/>
                </a:solidFill>
                <a:latin typeface="Arial Narrow" panose="020B0606020202030204" pitchFamily="34"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11</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april</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362A5EF6-C111-536E-B029-FD4269AB4D38}"/>
              </a:ext>
            </a:extLst>
          </p:cNvPr>
          <p:cNvPicPr>
            <a:picLocks noChangeAspect="1"/>
          </p:cNvPicPr>
          <p:nvPr/>
        </p:nvPicPr>
        <p:blipFill>
          <a:blip r:embed="rId3"/>
          <a:stretch>
            <a:fillRect/>
          </a:stretch>
        </p:blipFill>
        <p:spPr>
          <a:xfrm>
            <a:off x="0" y="833121"/>
            <a:ext cx="12313920" cy="5442854"/>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BOG JE LJUBAV</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mi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smo</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upoynali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ljubav</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koj</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u</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Bog </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ima prema nama</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po</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ver</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ovali u nju.</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Bog je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ljubav</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ko </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ž</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ivi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ljubavi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Bog </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ostaje u njemu i on </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u </a:t>
            </a:r>
            <a:r>
              <a:rPr lang="sr-Latn-R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Bog</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u.</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a:t>
            </a:r>
            <a:r>
              <a:rPr lang="sr-Latn-RS"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Jo</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vanova 4,16</a:t>
            </a:r>
            <a:r>
              <a:rPr lang="sr-Latn-RS"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NSP)</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07886"/>
          </a:xfrm>
          <a:prstGeom prst="rect">
            <a:avLst/>
          </a:prstGeom>
          <a:noFill/>
        </p:spPr>
        <p:txBody>
          <a:bodyPr wrap="square" rtlCol="0">
            <a:spAutoFit/>
          </a:bodyPr>
          <a:lstStyle/>
          <a:p>
            <a:pPr>
              <a:spcBef>
                <a:spcPts val="600"/>
              </a:spcBef>
            </a:pPr>
            <a:r>
              <a:rPr lang="en-US" sz="2000" b="1" dirty="0"/>
              <a:t>Bog ne </a:t>
            </a:r>
            <a:r>
              <a:rPr lang="en-US" sz="2000" b="1" dirty="0" err="1"/>
              <a:t>samo</a:t>
            </a:r>
            <a:r>
              <a:rPr lang="en-US" sz="2000" b="1" dirty="0"/>
              <a:t> da </a:t>
            </a:r>
            <a:r>
              <a:rPr lang="en-US" sz="2000" b="1" dirty="0" err="1"/>
              <a:t>ima</a:t>
            </a:r>
            <a:r>
              <a:rPr lang="en-US" sz="2000" b="1" dirty="0"/>
              <a:t> </a:t>
            </a:r>
            <a:r>
              <a:rPr lang="en-US" sz="2000" b="1" dirty="0" err="1"/>
              <a:t>ljubav</a:t>
            </a:r>
            <a:r>
              <a:rPr lang="en-US" sz="2000" b="1" dirty="0"/>
              <a:t> </a:t>
            </a:r>
            <a:r>
              <a:rPr lang="en-US" sz="2000" b="1" dirty="0" err="1"/>
              <a:t>ili</a:t>
            </a:r>
            <a:r>
              <a:rPr lang="en-US" sz="2000" b="1" dirty="0"/>
              <a:t> </a:t>
            </a:r>
            <a:r>
              <a:rPr lang="en-US" sz="2000" b="1" dirty="0" err="1"/>
              <a:t>daje</a:t>
            </a:r>
            <a:r>
              <a:rPr lang="en-US" sz="2000" b="1" dirty="0"/>
              <a:t> </a:t>
            </a:r>
            <a:r>
              <a:rPr lang="en-US" sz="2000" b="1" dirty="0" err="1"/>
              <a:t>ljubav</a:t>
            </a:r>
            <a:r>
              <a:rPr lang="en-US" sz="2000" b="1" dirty="0"/>
              <a:t> (</a:t>
            </a:r>
            <a:r>
              <a:rPr lang="en-US" sz="2000" b="1" dirty="0" err="1"/>
              <a:t>iako</a:t>
            </a:r>
            <a:r>
              <a:rPr lang="en-US" sz="2000" b="1" dirty="0"/>
              <a:t> </a:t>
            </a:r>
            <a:r>
              <a:rPr lang="en-US" sz="2000" b="1" dirty="0" err="1"/>
              <a:t>čini</a:t>
            </a:r>
            <a:r>
              <a:rPr lang="en-US" sz="2000" b="1" dirty="0"/>
              <a:t> </a:t>
            </a:r>
            <a:r>
              <a:rPr lang="en-US" sz="2000" b="1" dirty="0" err="1"/>
              <a:t>oboje</a:t>
            </a:r>
            <a:r>
              <a:rPr lang="en-US" sz="2000" b="1" dirty="0"/>
              <a:t>), </a:t>
            </a:r>
            <a:r>
              <a:rPr lang="en-US" sz="2000" b="1" dirty="0" err="1"/>
              <a:t>već</a:t>
            </a:r>
            <a:r>
              <a:rPr lang="en-US" sz="2000" b="1" dirty="0"/>
              <a:t> "Bog JE </a:t>
            </a:r>
            <a:r>
              <a:rPr lang="en-US" sz="2000" b="1" dirty="0" err="1"/>
              <a:t>ljubav</a:t>
            </a:r>
            <a:r>
              <a:rPr lang="en-US" sz="2000" b="1" dirty="0"/>
              <a:t>" (1. </a:t>
            </a:r>
            <a:r>
              <a:rPr lang="sr-Latn-RS" sz="2000" b="1" dirty="0"/>
              <a:t>Jo</a:t>
            </a:r>
            <a:r>
              <a:rPr lang="en-US" sz="2000" b="1" dirty="0"/>
              <a:t>van. 4,8.16). Kao </a:t>
            </a:r>
            <a:r>
              <a:rPr lang="en-US" sz="2000" b="1" dirty="0" err="1"/>
              <a:t>i</a:t>
            </a:r>
            <a:r>
              <a:rPr lang="en-US" sz="2000" b="1" dirty="0"/>
              <a:t> </a:t>
            </a:r>
            <a:r>
              <a:rPr lang="en-US" sz="2000" b="1" dirty="0" err="1"/>
              <a:t>svetost</a:t>
            </a:r>
            <a:r>
              <a:rPr lang="en-US" sz="2000" b="1" dirty="0"/>
              <a:t>, </a:t>
            </a:r>
            <a:r>
              <a:rPr lang="en-US" sz="2000" b="1" dirty="0" err="1"/>
              <a:t>ljubav</a:t>
            </a:r>
            <a:r>
              <a:rPr lang="en-US" sz="2000" b="1" dirty="0"/>
              <a:t> je </a:t>
            </a:r>
            <a:r>
              <a:rPr lang="en-US" sz="2000" b="1" dirty="0" err="1"/>
              <a:t>sastavni</a:t>
            </a:r>
            <a:r>
              <a:rPr lang="en-US" sz="2000" b="1" dirty="0"/>
              <a:t> d</a:t>
            </a:r>
            <a:r>
              <a:rPr lang="sr-Latn-RS" sz="2000" b="1" dirty="0"/>
              <a:t>e</a:t>
            </a:r>
            <a:r>
              <a:rPr lang="en-US" sz="2000" b="1" dirty="0"/>
              <a:t>o </a:t>
            </a:r>
            <a:r>
              <a:rPr lang="en-US" sz="2000" b="1" dirty="0" err="1"/>
              <a:t>božanske</a:t>
            </a:r>
            <a:r>
              <a:rPr lang="en-US" sz="2000" b="1" dirty="0"/>
              <a:t> </a:t>
            </a:r>
            <a:r>
              <a:rPr lang="sr-Latn-RS" sz="2000" b="1" dirty="0"/>
              <a:t>prirode</a:t>
            </a:r>
            <a:r>
              <a:rPr lang="en-US" sz="2000" b="1" dirty="0"/>
              <a:t>.</a:t>
            </a:r>
            <a:endParaRPr lang="en" sz="20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40944" y="5600699"/>
            <a:ext cx="8451056" cy="400110"/>
          </a:xfrm>
          <a:prstGeom prst="rect">
            <a:avLst/>
          </a:prstGeom>
          <a:noFill/>
        </p:spPr>
        <p:txBody>
          <a:bodyPr wrap="square">
            <a:spAutoFit/>
          </a:bodyPr>
          <a:lstStyle/>
          <a:p>
            <a:pPr algn="ctr">
              <a:spcBef>
                <a:spcPts val="600"/>
              </a:spcBef>
            </a:pPr>
            <a:r>
              <a:rPr lang="en-US" sz="2000" b="1" dirty="0"/>
              <a:t>Kako </a:t>
            </a:r>
            <a:r>
              <a:rPr lang="en-US" sz="2000" b="1" dirty="0" err="1"/>
              <a:t>mogu</a:t>
            </a:r>
            <a:r>
              <a:rPr lang="en-US" sz="2000" b="1" dirty="0"/>
              <a:t> </a:t>
            </a:r>
            <a:r>
              <a:rPr lang="en-US" sz="2000" b="1" dirty="0" err="1"/>
              <a:t>odgovoriti</a:t>
            </a:r>
            <a:r>
              <a:rPr lang="en-US" sz="2000" b="1" dirty="0"/>
              <a:t> </a:t>
            </a:r>
            <a:r>
              <a:rPr lang="en-US" sz="2000" b="1" dirty="0" err="1"/>
              <a:t>na</a:t>
            </a:r>
            <a:r>
              <a:rPr lang="en-US" sz="2000" b="1" dirty="0"/>
              <a:t> </a:t>
            </a:r>
            <a:r>
              <a:rPr lang="en-US" sz="2000" b="1" dirty="0" err="1"/>
              <a:t>Njegovu</a:t>
            </a:r>
            <a:r>
              <a:rPr lang="en-US" sz="2000" b="1" dirty="0"/>
              <a:t> </a:t>
            </a:r>
            <a:r>
              <a:rPr lang="en-US" sz="2000" b="1" dirty="0" err="1"/>
              <a:t>ljubav</a:t>
            </a:r>
            <a:r>
              <a:rPr lang="en-US" sz="2000" b="1" dirty="0"/>
              <a:t>?</a:t>
            </a:r>
            <a:endParaRPr lang="en" sz="20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199641825"/>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637280" y="5895268"/>
            <a:ext cx="8561863" cy="707886"/>
          </a:xfrm>
          <a:prstGeom prst="rect">
            <a:avLst/>
          </a:prstGeom>
          <a:noFill/>
        </p:spPr>
        <p:txBody>
          <a:bodyPr wrap="square">
            <a:spAutoFit/>
          </a:bodyPr>
          <a:lstStyle/>
          <a:p>
            <a:pPr lvl="0" algn="ctr">
              <a:spcBef>
                <a:spcPts val="600"/>
              </a:spcBef>
              <a:defRPr/>
            </a:pPr>
            <a:r>
              <a:rPr lang="en-US" sz="2000" b="1" dirty="0">
                <a:solidFill>
                  <a:prstClr val="black"/>
                </a:solidFill>
              </a:rPr>
              <a:t>„</a:t>
            </a:r>
            <a:r>
              <a:rPr lang="sr-Latn-RS" sz="2000" b="1" dirty="0">
                <a:solidFill>
                  <a:prstClr val="black"/>
                </a:solidFill>
              </a:rPr>
              <a:t>Da imamo mi ljubav k njemu,</a:t>
            </a:r>
            <a:r>
              <a:rPr lang="en-US" sz="2000" b="1" dirty="0">
                <a:solidFill>
                  <a:prstClr val="black"/>
                </a:solidFill>
              </a:rPr>
              <a:t> </a:t>
            </a:r>
            <a:r>
              <a:rPr lang="en-US" sz="2000" b="1" dirty="0" err="1">
                <a:solidFill>
                  <a:prstClr val="black"/>
                </a:solidFill>
              </a:rPr>
              <a:t>jer</a:t>
            </a:r>
            <a:r>
              <a:rPr lang="en-US" sz="2000" b="1" dirty="0">
                <a:solidFill>
                  <a:prstClr val="black"/>
                </a:solidFill>
              </a:rPr>
              <a:t> on </a:t>
            </a:r>
            <a:r>
              <a:rPr lang="sr-Latn-RS" sz="2000" b="1" dirty="0">
                <a:solidFill>
                  <a:prstClr val="black"/>
                </a:solidFill>
              </a:rPr>
              <a:t>najpre</a:t>
            </a:r>
            <a:r>
              <a:rPr lang="en-US" sz="2000" b="1" dirty="0">
                <a:solidFill>
                  <a:prstClr val="black"/>
                </a:solidFill>
              </a:rPr>
              <a:t> </a:t>
            </a:r>
            <a:r>
              <a:rPr lang="sr-Latn-RS" sz="2000" b="1" dirty="0">
                <a:solidFill>
                  <a:prstClr val="black"/>
                </a:solidFill>
              </a:rPr>
              <a:t>pokaza ljubav k  nama</a:t>
            </a:r>
            <a:r>
              <a:rPr lang="en-US" sz="2000" b="1" dirty="0">
                <a:solidFill>
                  <a:prstClr val="black"/>
                </a:solidFill>
              </a:rPr>
              <a:t>" </a:t>
            </a:r>
            <a:r>
              <a:rPr lang="sr-Latn-RS" sz="2000" b="1" dirty="0">
                <a:solidFill>
                  <a:prstClr val="black"/>
                </a:solidFill>
              </a:rPr>
              <a:t>        </a:t>
            </a:r>
            <a:r>
              <a:rPr lang="en-US" sz="2000" b="1" dirty="0">
                <a:solidFill>
                  <a:prstClr val="black"/>
                </a:solidFill>
              </a:rPr>
              <a:t>(1. </a:t>
            </a:r>
            <a:r>
              <a:rPr lang="sr-Latn-RS" sz="2000" b="1" dirty="0">
                <a:solidFill>
                  <a:prstClr val="black"/>
                </a:solidFill>
              </a:rPr>
              <a:t>Jo</a:t>
            </a:r>
            <a:r>
              <a:rPr lang="en-US" sz="2000" b="1" dirty="0">
                <a:solidFill>
                  <a:prstClr val="black"/>
                </a:solidFill>
              </a:rPr>
              <a:t>van. 4,19).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en-US" sz="6600" b="1" spc="50" dirty="0">
                <a:ln w="0"/>
                <a:solidFill>
                  <a:srgbClr val="D363D6"/>
                </a:solidFill>
                <a:effectLst>
                  <a:innerShdw blurRad="63500" dist="50800" dir="13500000">
                    <a:srgbClr val="000000">
                      <a:alpha val="50000"/>
                    </a:srgbClr>
                  </a:innerShdw>
                </a:effectLst>
              </a:rPr>
              <a:t>POZNAVATI BOGA</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BOG SE OTKRIO U STVARANJU</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Nebesa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sr-Latn-R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kazuju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slavu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Bo</a:t>
            </a:r>
            <a:r>
              <a:rPr lang="sr-Latn-R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ž</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sr-Latn-R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 dela ruku njegovih glasi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svod</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nebeski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(Psalam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spcBef>
                <a:spcPts val="600"/>
              </a:spcBef>
            </a:pPr>
            <a:r>
              <a:rPr lang="en-US" sz="2000" b="1" dirty="0" err="1">
                <a:solidFill>
                  <a:prstClr val="black"/>
                </a:solidFill>
              </a:rPr>
              <a:t>Biblija</a:t>
            </a:r>
            <a:r>
              <a:rPr lang="en-US" sz="2000" b="1" dirty="0">
                <a:solidFill>
                  <a:prstClr val="black"/>
                </a:solidFill>
              </a:rPr>
              <a:t> </a:t>
            </a:r>
            <a:r>
              <a:rPr lang="en-US" sz="2000" b="1" dirty="0" err="1">
                <a:solidFill>
                  <a:prstClr val="black"/>
                </a:solidFill>
              </a:rPr>
              <a:t>započinje</a:t>
            </a:r>
            <a:r>
              <a:rPr lang="en-US" sz="2000" b="1" dirty="0">
                <a:solidFill>
                  <a:prstClr val="black"/>
                </a:solidFill>
              </a:rPr>
              <a:t> </a:t>
            </a:r>
            <a:r>
              <a:rPr lang="en-US" sz="2000" b="1" dirty="0" err="1">
                <a:solidFill>
                  <a:prstClr val="black"/>
                </a:solidFill>
              </a:rPr>
              <a:t>spominjanjem</a:t>
            </a:r>
            <a:r>
              <a:rPr lang="en-US" sz="2000" b="1" dirty="0">
                <a:solidFill>
                  <a:prstClr val="black"/>
                </a:solidFill>
              </a:rPr>
              <a:t> Boga </a:t>
            </a:r>
            <a:r>
              <a:rPr lang="en-US" sz="2000" b="1" dirty="0" err="1">
                <a:solidFill>
                  <a:prstClr val="black"/>
                </a:solidFill>
              </a:rPr>
              <a:t>kao</a:t>
            </a:r>
            <a:r>
              <a:rPr lang="en-US" sz="2000" b="1" dirty="0">
                <a:solidFill>
                  <a:prstClr val="black"/>
                </a:solidFill>
              </a:rPr>
              <a:t> </a:t>
            </a:r>
            <a:r>
              <a:rPr lang="he-IL" sz="2000" b="1" dirty="0">
                <a:solidFill>
                  <a:prstClr val="black"/>
                </a:solidFill>
              </a:rPr>
              <a:t>אֱלֹהִ֑(</a:t>
            </a:r>
            <a:r>
              <a:rPr lang="en-US" sz="2000" b="1" dirty="0" err="1">
                <a:solidFill>
                  <a:prstClr val="black"/>
                </a:solidFill>
              </a:rPr>
              <a:t>elohim</a:t>
            </a:r>
            <a:r>
              <a:rPr lang="en-US" sz="2000" b="1" dirty="0">
                <a:solidFill>
                  <a:prstClr val="black"/>
                </a:solidFill>
              </a:rPr>
              <a:t>). </a:t>
            </a:r>
            <a:r>
              <a:rPr lang="en-US" sz="2000" b="1" dirty="0" err="1">
                <a:solidFill>
                  <a:prstClr val="black"/>
                </a:solidFill>
              </a:rPr>
              <a:t>Iako</a:t>
            </a:r>
            <a:r>
              <a:rPr lang="en-US" sz="2000" b="1" dirty="0">
                <a:solidFill>
                  <a:prstClr val="black"/>
                </a:solidFill>
              </a:rPr>
              <a:t> je </a:t>
            </a:r>
            <a:r>
              <a:rPr lang="en-US" sz="2000" b="1" dirty="0" err="1">
                <a:solidFill>
                  <a:prstClr val="black"/>
                </a:solidFill>
              </a:rPr>
              <a:t>doslovni</a:t>
            </a:r>
            <a:r>
              <a:rPr lang="en-US" sz="2000" b="1" dirty="0">
                <a:solidFill>
                  <a:prstClr val="black"/>
                </a:solidFill>
              </a:rPr>
              <a:t> </a:t>
            </a:r>
            <a:r>
              <a:rPr lang="en-US" sz="2000" b="1" dirty="0" err="1">
                <a:solidFill>
                  <a:prstClr val="black"/>
                </a:solidFill>
              </a:rPr>
              <a:t>prevod</a:t>
            </a:r>
            <a:r>
              <a:rPr lang="en-US" sz="2000" b="1" dirty="0">
                <a:solidFill>
                  <a:prstClr val="black"/>
                </a:solidFill>
              </a:rPr>
              <a:t> </a:t>
            </a:r>
            <a:r>
              <a:rPr lang="en-US" sz="2000" b="1" dirty="0" err="1">
                <a:solidFill>
                  <a:prstClr val="black"/>
                </a:solidFill>
              </a:rPr>
              <a:t>ovog</a:t>
            </a:r>
            <a:r>
              <a:rPr lang="en-US" sz="2000" b="1" dirty="0">
                <a:solidFill>
                  <a:prstClr val="black"/>
                </a:solidFill>
              </a:rPr>
              <a:t> </a:t>
            </a:r>
            <a:r>
              <a:rPr lang="en-US" sz="2000" b="1" dirty="0" err="1">
                <a:solidFill>
                  <a:prstClr val="black"/>
                </a:solidFill>
              </a:rPr>
              <a:t>naslova</a:t>
            </a:r>
            <a:r>
              <a:rPr lang="en-US" sz="2000" b="1" dirty="0">
                <a:solidFill>
                  <a:prstClr val="black"/>
                </a:solidFill>
              </a:rPr>
              <a:t> "</a:t>
            </a:r>
            <a:r>
              <a:rPr lang="en-US" sz="2000" b="1" dirty="0" err="1">
                <a:solidFill>
                  <a:prstClr val="black"/>
                </a:solidFill>
              </a:rPr>
              <a:t>bogovi</a:t>
            </a:r>
            <a:r>
              <a:rPr lang="en-US" sz="2000" b="1" dirty="0">
                <a:solidFill>
                  <a:prstClr val="black"/>
                </a:solidFill>
              </a:rPr>
              <a:t>", </a:t>
            </a:r>
            <a:r>
              <a:rPr lang="en-US" sz="2000" b="1" dirty="0" err="1">
                <a:solidFill>
                  <a:prstClr val="black"/>
                </a:solidFill>
              </a:rPr>
              <a:t>koristi</a:t>
            </a:r>
            <a:r>
              <a:rPr lang="en-US" sz="2000" b="1" dirty="0">
                <a:solidFill>
                  <a:prstClr val="black"/>
                </a:solidFill>
              </a:rPr>
              <a:t> se </a:t>
            </a:r>
            <a:r>
              <a:rPr lang="en-US" sz="2000" b="1" dirty="0" err="1">
                <a:solidFill>
                  <a:prstClr val="black"/>
                </a:solidFill>
              </a:rPr>
              <a:t>kao</a:t>
            </a:r>
            <a:r>
              <a:rPr lang="en-US" sz="2000" b="1" dirty="0">
                <a:solidFill>
                  <a:prstClr val="black"/>
                </a:solidFill>
              </a:rPr>
              <a:t> </a:t>
            </a:r>
            <a:r>
              <a:rPr lang="en-US" sz="2000" b="1" dirty="0" err="1">
                <a:solidFill>
                  <a:prstClr val="black"/>
                </a:solidFill>
              </a:rPr>
              <a:t>jednina</a:t>
            </a:r>
            <a:r>
              <a:rPr lang="en-US" sz="2000" b="1" dirty="0">
                <a:solidFill>
                  <a:prstClr val="black"/>
                </a:solidFill>
              </a:rPr>
              <a:t>. </a:t>
            </a:r>
            <a:r>
              <a:rPr lang="en-US" sz="2000" b="1" dirty="0" err="1">
                <a:solidFill>
                  <a:prstClr val="black"/>
                </a:solidFill>
              </a:rPr>
              <a:t>Nešto</a:t>
            </a:r>
            <a:r>
              <a:rPr lang="en-US" sz="2000" b="1" dirty="0">
                <a:solidFill>
                  <a:prstClr val="black"/>
                </a:solidFill>
              </a:rPr>
              <a:t> </a:t>
            </a:r>
            <a:r>
              <a:rPr lang="en-US" sz="2000" b="1" dirty="0" err="1">
                <a:solidFill>
                  <a:prstClr val="black"/>
                </a:solidFill>
              </a:rPr>
              <a:t>poput</a:t>
            </a:r>
            <a:r>
              <a:rPr lang="en-US" sz="2000" b="1" dirty="0">
                <a:solidFill>
                  <a:prstClr val="black"/>
                </a:solidFill>
              </a:rPr>
              <a:t> "Na </a:t>
            </a:r>
            <a:r>
              <a:rPr lang="en-US" sz="2000" b="1" dirty="0" err="1">
                <a:solidFill>
                  <a:prstClr val="black"/>
                </a:solidFill>
              </a:rPr>
              <a:t>početku</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bogovi</a:t>
            </a:r>
            <a:r>
              <a:rPr lang="en-US" sz="2000" b="1" dirty="0">
                <a:solidFill>
                  <a:prstClr val="black"/>
                </a:solidFill>
              </a:rPr>
              <a:t> </a:t>
            </a:r>
            <a:r>
              <a:rPr lang="en-US" sz="2000" b="1" dirty="0" err="1">
                <a:solidFill>
                  <a:prstClr val="black"/>
                </a:solidFill>
              </a:rPr>
              <a:t>stvorili</a:t>
            </a:r>
            <a:r>
              <a:rPr lang="en-US" sz="2000" b="1" dirty="0">
                <a:solidFill>
                  <a:prstClr val="black"/>
                </a:solidFill>
              </a:rPr>
              <a:t> </a:t>
            </a:r>
            <a:r>
              <a:rPr lang="en-US" sz="2000" b="1" dirty="0" err="1">
                <a:solidFill>
                  <a:prstClr val="black"/>
                </a:solidFill>
              </a:rPr>
              <a:t>nebo</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zemlju</a:t>
            </a:r>
            <a:r>
              <a:rPr lang="en-US" sz="2000" b="1" dirty="0">
                <a:solidFill>
                  <a:prstClr val="black"/>
                </a:solidFill>
              </a:rPr>
              <a:t>" (</a:t>
            </a:r>
            <a:r>
              <a:rPr lang="sr-Latn-RS" sz="2000" b="1" dirty="0">
                <a:solidFill>
                  <a:prstClr val="black"/>
                </a:solidFill>
              </a:rPr>
              <a:t>1. Moj</a:t>
            </a:r>
            <a:r>
              <a:rPr lang="en-US" sz="2000" b="1" dirty="0">
                <a:solidFill>
                  <a:prstClr val="black"/>
                </a:solidFill>
              </a:rPr>
              <a:t>.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668788"/>
            <a:ext cx="6915150" cy="1323439"/>
          </a:xfrm>
          <a:prstGeom prst="rect">
            <a:avLst/>
          </a:prstGeom>
          <a:noFill/>
        </p:spPr>
        <p:txBody>
          <a:bodyPr wrap="square">
            <a:spAutoFit/>
          </a:bodyPr>
          <a:lstStyle/>
          <a:p>
            <a:pPr lvl="0">
              <a:spcBef>
                <a:spcPts val="600"/>
              </a:spcBef>
            </a:pPr>
            <a:r>
              <a:rPr lang="en-US" sz="2000" b="1" dirty="0">
                <a:solidFill>
                  <a:prstClr val="black"/>
                </a:solidFill>
              </a:rPr>
              <a:t>U </a:t>
            </a:r>
            <a:r>
              <a:rPr lang="sr-Latn-RS" sz="2000" b="1" dirty="0">
                <a:solidFill>
                  <a:prstClr val="black"/>
                </a:solidFill>
              </a:rPr>
              <a:t>1. Moj.</a:t>
            </a:r>
            <a:r>
              <a:rPr lang="en-US" sz="2000" b="1" dirty="0">
                <a:solidFill>
                  <a:prstClr val="black"/>
                </a:solidFill>
              </a:rPr>
              <a:t>, </a:t>
            </a:r>
            <a:r>
              <a:rPr lang="en-US" sz="2000" b="1" dirty="0" err="1">
                <a:solidFill>
                  <a:prstClr val="black"/>
                </a:solidFill>
              </a:rPr>
              <a:t>poglavlje</a:t>
            </a:r>
            <a:r>
              <a:rPr lang="en-US" sz="2000" b="1" dirty="0">
                <a:solidFill>
                  <a:prstClr val="black"/>
                </a:solidFill>
              </a:rPr>
              <a:t> 2, </a:t>
            </a:r>
            <a:r>
              <a:rPr lang="en-US" sz="2000" b="1" dirty="0" err="1">
                <a:solidFill>
                  <a:prstClr val="black"/>
                </a:solidFill>
              </a:rPr>
              <a:t>dodano</a:t>
            </a:r>
            <a:r>
              <a:rPr lang="en-US" sz="2000" b="1" dirty="0">
                <a:solidFill>
                  <a:prstClr val="black"/>
                </a:solidFill>
              </a:rPr>
              <a:t> je </a:t>
            </a:r>
            <a:r>
              <a:rPr lang="en-US" sz="2000" b="1" dirty="0" err="1">
                <a:solidFill>
                  <a:prstClr val="black"/>
                </a:solidFill>
              </a:rPr>
              <a:t>osobno</a:t>
            </a:r>
            <a:r>
              <a:rPr lang="en-US" sz="2000" b="1" dirty="0">
                <a:solidFill>
                  <a:prstClr val="black"/>
                </a:solidFill>
              </a:rPr>
              <a:t> </a:t>
            </a:r>
            <a:r>
              <a:rPr lang="en-US" sz="2000" b="1" dirty="0" err="1">
                <a:solidFill>
                  <a:prstClr val="black"/>
                </a:solidFill>
              </a:rPr>
              <a:t>ime</a:t>
            </a:r>
            <a:r>
              <a:rPr lang="en-US" sz="2000" b="1" dirty="0">
                <a:solidFill>
                  <a:prstClr val="black"/>
                </a:solidFill>
              </a:rPr>
              <a:t> za Boga: </a:t>
            </a:r>
            <a:r>
              <a:rPr lang="he-IL" sz="2000" b="1" dirty="0">
                <a:solidFill>
                  <a:prstClr val="black"/>
                </a:solidFill>
              </a:rPr>
              <a:t>יְהוָ֥ה (</a:t>
            </a:r>
            <a:r>
              <a:rPr lang="en-US" sz="2000" b="1" dirty="0">
                <a:solidFill>
                  <a:prstClr val="black"/>
                </a:solidFill>
              </a:rPr>
              <a:t>Jahve). Sada </a:t>
            </a:r>
            <a:r>
              <a:rPr lang="sr-Latn-RS" sz="2000" b="1" dirty="0">
                <a:solidFill>
                  <a:prstClr val="black"/>
                </a:solidFill>
              </a:rPr>
              <a:t>On </a:t>
            </a:r>
            <a:r>
              <a:rPr lang="en-US" sz="2000" b="1" dirty="0">
                <a:solidFill>
                  <a:prstClr val="black"/>
                </a:solidFill>
              </a:rPr>
              <a:t>ne </a:t>
            </a:r>
            <a:r>
              <a:rPr lang="en-US" sz="2000" b="1" dirty="0" err="1">
                <a:solidFill>
                  <a:prstClr val="black"/>
                </a:solidFill>
              </a:rPr>
              <a:t>kaže</a:t>
            </a:r>
            <a:r>
              <a:rPr lang="en-US" sz="2000" b="1" dirty="0">
                <a:solidFill>
                  <a:prstClr val="black"/>
                </a:solidFill>
              </a:rPr>
              <a:t> </a:t>
            </a:r>
            <a:r>
              <a:rPr lang="en-US" sz="2000" b="1" dirty="0" err="1">
                <a:solidFill>
                  <a:prstClr val="black"/>
                </a:solidFill>
              </a:rPr>
              <a:t>jednostavno</a:t>
            </a:r>
            <a:r>
              <a:rPr lang="en-US" sz="2000" b="1" dirty="0">
                <a:solidFill>
                  <a:prstClr val="black"/>
                </a:solidFill>
              </a:rPr>
              <a:t>: "Neka </a:t>
            </a:r>
            <a:r>
              <a:rPr lang="en-US" sz="2000" b="1" dirty="0" err="1">
                <a:solidFill>
                  <a:prstClr val="black"/>
                </a:solidFill>
              </a:rPr>
              <a:t>bude</a:t>
            </a:r>
            <a:r>
              <a:rPr lang="en-US" sz="2000" b="1" dirty="0">
                <a:solidFill>
                  <a:prstClr val="black"/>
                </a:solidFill>
              </a:rPr>
              <a:t>.</a:t>
            </a:r>
            <a:r>
              <a:rPr lang="hr-HR" sz="2000" b="1" dirty="0">
                <a:solidFill>
                  <a:prstClr val="black"/>
                </a:solidFill>
              </a:rPr>
              <a:t>” </a:t>
            </a:r>
            <a:r>
              <a:rPr lang="en-US" sz="2000" b="1" dirty="0">
                <a:solidFill>
                  <a:prstClr val="black"/>
                </a:solidFill>
              </a:rPr>
              <a:t> </a:t>
            </a:r>
            <a:r>
              <a:rPr lang="hr-HR" sz="2000" b="1" dirty="0">
                <a:solidFill>
                  <a:prstClr val="black"/>
                </a:solidFill>
              </a:rPr>
              <a:t>On u</a:t>
            </a:r>
            <a:r>
              <a:rPr lang="en-US" sz="2000" b="1" dirty="0" err="1">
                <a:solidFill>
                  <a:prstClr val="black"/>
                </a:solidFill>
              </a:rPr>
              <a:t>zima</a:t>
            </a:r>
            <a:r>
              <a:rPr lang="en-US" sz="2000" b="1" dirty="0">
                <a:solidFill>
                  <a:prstClr val="black"/>
                </a:solidFill>
              </a:rPr>
              <a:t> </a:t>
            </a:r>
            <a:r>
              <a:rPr lang="en-US" sz="2000" b="1" dirty="0" err="1">
                <a:solidFill>
                  <a:prstClr val="black"/>
                </a:solidFill>
              </a:rPr>
              <a:t>čoveka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oblikuje</a:t>
            </a:r>
            <a:r>
              <a:rPr lang="en-US" sz="2000" b="1" dirty="0">
                <a:solidFill>
                  <a:prstClr val="black"/>
                </a:solidFill>
              </a:rPr>
              <a:t> ga </a:t>
            </a:r>
            <a:r>
              <a:rPr lang="en-US" sz="2000" b="1" dirty="0" err="1">
                <a:solidFill>
                  <a:prstClr val="black"/>
                </a:solidFill>
              </a:rPr>
              <a:t>svojim</a:t>
            </a:r>
            <a:r>
              <a:rPr lang="en-US" sz="2000" b="1" dirty="0">
                <a:solidFill>
                  <a:prstClr val="black"/>
                </a:solidFill>
              </a:rPr>
              <a:t> </a:t>
            </a:r>
            <a:r>
              <a:rPr lang="en-US" sz="2000" b="1" dirty="0" err="1">
                <a:solidFill>
                  <a:prstClr val="black"/>
                </a:solidFill>
              </a:rPr>
              <a:t>rukama</a:t>
            </a:r>
            <a:r>
              <a:rPr lang="en-US" sz="2000" b="1" dirty="0">
                <a:solidFill>
                  <a:prstClr val="black"/>
                </a:solidFill>
              </a:rPr>
              <a:t>. </a:t>
            </a:r>
            <a:r>
              <a:rPr lang="en-US" sz="2000" b="1" dirty="0" err="1">
                <a:solidFill>
                  <a:prstClr val="black"/>
                </a:solidFill>
              </a:rPr>
              <a:t>Moćni</a:t>
            </a:r>
            <a:r>
              <a:rPr lang="en-US" sz="2000" b="1" dirty="0">
                <a:solidFill>
                  <a:prstClr val="black"/>
                </a:solidFill>
              </a:rPr>
              <a:t> Bog </a:t>
            </a:r>
            <a:r>
              <a:rPr lang="en-US" sz="2000" b="1" dirty="0" err="1">
                <a:solidFill>
                  <a:prstClr val="black"/>
                </a:solidFill>
              </a:rPr>
              <a:t>otkriva</a:t>
            </a:r>
            <a:r>
              <a:rPr lang="en-US" sz="2000" b="1" dirty="0">
                <a:solidFill>
                  <a:prstClr val="black"/>
                </a:solidFill>
              </a:rPr>
              <a:t> se </a:t>
            </a:r>
            <a:r>
              <a:rPr lang="en-US" sz="2000" b="1" dirty="0" err="1">
                <a:solidFill>
                  <a:prstClr val="black"/>
                </a:solidFill>
              </a:rPr>
              <a:t>kao</a:t>
            </a:r>
            <a:r>
              <a:rPr lang="en-US" sz="2000" b="1" dirty="0">
                <a:solidFill>
                  <a:prstClr val="black"/>
                </a:solidFill>
              </a:rPr>
              <a:t> </a:t>
            </a:r>
            <a:r>
              <a:rPr lang="sr-Latn-RS" sz="2000" b="1" dirty="0">
                <a:solidFill>
                  <a:prstClr val="black"/>
                </a:solidFill>
              </a:rPr>
              <a:t>lič</a:t>
            </a:r>
            <a:r>
              <a:rPr lang="en-US" sz="2000" b="1" dirty="0" err="1">
                <a:solidFill>
                  <a:prstClr val="black"/>
                </a:solidFill>
              </a:rPr>
              <a:t>ni</a:t>
            </a:r>
            <a:r>
              <a:rPr lang="en-US" sz="2000" b="1" dirty="0">
                <a:solidFill>
                  <a:prstClr val="black"/>
                </a:solidFill>
              </a:rPr>
              <a:t>, </a:t>
            </a:r>
            <a:r>
              <a:rPr lang="en-US" sz="2000" b="1" dirty="0" err="1">
                <a:solidFill>
                  <a:prstClr val="black"/>
                </a:solidFill>
              </a:rPr>
              <a:t>pristupačan</a:t>
            </a:r>
            <a:r>
              <a:rPr lang="en-US" sz="2000" b="1" dirty="0">
                <a:solidFill>
                  <a:prstClr val="black"/>
                </a:solidFill>
              </a:rPr>
              <a:t> Bog</a:t>
            </a:r>
            <a:r>
              <a:rPr lang="es-ES" sz="2000" b="1" dirty="0">
                <a:solidFill>
                  <a:prstClr val="black"/>
                </a:solidFill>
              </a:rPr>
              <a:t>.</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015663"/>
          </a:xfrm>
          <a:prstGeom prst="rect">
            <a:avLst/>
          </a:prstGeom>
          <a:noFill/>
        </p:spPr>
        <p:txBody>
          <a:bodyPr wrap="square">
            <a:spAutoFit/>
          </a:bodyPr>
          <a:lstStyle/>
          <a:p>
            <a:pPr>
              <a:spcBef>
                <a:spcPts val="600"/>
              </a:spcBef>
            </a:pPr>
            <a:r>
              <a:rPr lang="en-US" sz="2000" b="1" dirty="0" err="1"/>
              <a:t>Predstavlja</a:t>
            </a:r>
            <a:r>
              <a:rPr lang="en-US" sz="2000" b="1" dirty="0"/>
              <a:t> </a:t>
            </a:r>
            <a:r>
              <a:rPr lang="en-US" sz="2000" b="1" dirty="0" err="1"/>
              <a:t>nam</a:t>
            </a:r>
            <a:r>
              <a:rPr lang="en-US" sz="2000" b="1" dirty="0"/>
              <a:t> </a:t>
            </a:r>
            <a:r>
              <a:rPr lang="en-US" sz="2000" b="1" dirty="0" err="1"/>
              <a:t>Stvoritelja</a:t>
            </a:r>
            <a:r>
              <a:rPr lang="en-US" sz="2000" b="1" dirty="0"/>
              <a:t> koji, </a:t>
            </a:r>
            <a:r>
              <a:rPr lang="en-US" sz="2000" b="1" dirty="0" err="1"/>
              <a:t>kroz</a:t>
            </a:r>
            <a:r>
              <a:rPr lang="en-US" sz="2000" b="1" dirty="0"/>
              <a:t> </a:t>
            </a:r>
            <a:r>
              <a:rPr lang="en-US" sz="2000" b="1" dirty="0" err="1"/>
              <a:t>Reč</a:t>
            </a:r>
            <a:r>
              <a:rPr lang="en-US" sz="2000" b="1" dirty="0"/>
              <a:t> [</a:t>
            </a:r>
            <a:r>
              <a:rPr lang="en-US" sz="2000" b="1" dirty="0" err="1"/>
              <a:t>Isusa</a:t>
            </a:r>
            <a:r>
              <a:rPr lang="en-US" sz="2000" b="1" dirty="0"/>
              <a:t> </a:t>
            </a:r>
            <a:r>
              <a:rPr lang="sr-Latn-RS" sz="2000" b="1" dirty="0"/>
              <a:t>H</a:t>
            </a:r>
            <a:r>
              <a:rPr lang="en-US" sz="2000" b="1" dirty="0" err="1"/>
              <a:t>rista</a:t>
            </a:r>
            <a:r>
              <a:rPr lang="en-US" sz="2000" b="1" dirty="0"/>
              <a:t>], </a:t>
            </a:r>
            <a:r>
              <a:rPr lang="en-US" sz="2000" b="1" dirty="0" err="1"/>
              <a:t>i</a:t>
            </a:r>
            <a:r>
              <a:rPr lang="en-US" sz="2000" b="1" dirty="0"/>
              <a:t> </a:t>
            </a:r>
            <a:r>
              <a:rPr lang="en-US" sz="2000" b="1" dirty="0" err="1"/>
              <a:t>uz</a:t>
            </a:r>
            <a:r>
              <a:rPr lang="en-US" sz="2000" b="1" dirty="0"/>
              <a:t> </a:t>
            </a:r>
            <a:r>
              <a:rPr lang="en-US" sz="2000" b="1" dirty="0" err="1"/>
              <a:t>intervenciju</a:t>
            </a:r>
            <a:r>
              <a:rPr lang="en-US" sz="2000" b="1" dirty="0"/>
              <a:t> </a:t>
            </a:r>
            <a:r>
              <a:rPr lang="sr-Latn-RS" sz="2000" b="1" dirty="0"/>
              <a:t>Svetoga </a:t>
            </a:r>
            <a:r>
              <a:rPr lang="en-US" sz="2000" b="1" dirty="0"/>
              <a:t>Duha, </a:t>
            </a:r>
            <a:r>
              <a:rPr lang="en-US" sz="2000" b="1" dirty="0" err="1"/>
              <a:t>može</a:t>
            </a:r>
            <a:r>
              <a:rPr lang="en-US" sz="2000" b="1" dirty="0"/>
              <a:t> </a:t>
            </a:r>
            <a:r>
              <a:rPr lang="hr-HR" sz="2000" b="1" dirty="0"/>
              <a:t>stvori</a:t>
            </a:r>
            <a:r>
              <a:rPr lang="en-US" sz="2000" b="1" dirty="0" err="1"/>
              <a:t>ti</a:t>
            </a:r>
            <a:r>
              <a:rPr lang="en-US" sz="2000" b="1" dirty="0"/>
              <a:t> </a:t>
            </a:r>
            <a:r>
              <a:rPr lang="en-US" sz="2000" b="1" dirty="0" err="1"/>
              <a:t>sve</a:t>
            </a:r>
            <a:r>
              <a:rPr lang="en-US" sz="2000" b="1" dirty="0"/>
              <a:t> </a:t>
            </a:r>
            <a:r>
              <a:rPr lang="en-US" sz="2000" b="1" dirty="0" err="1"/>
              <a:t>što</a:t>
            </a:r>
            <a:r>
              <a:rPr lang="en-US" sz="2000" b="1" dirty="0"/>
              <a:t> </a:t>
            </a:r>
            <a:r>
              <a:rPr lang="en-US" sz="2000" b="1" dirty="0" err="1"/>
              <a:t>postoji</a:t>
            </a:r>
            <a:r>
              <a:rPr lang="en-US" sz="2000" b="1" dirty="0"/>
              <a:t> </a:t>
            </a:r>
            <a:r>
              <a:rPr lang="hr-HR" sz="2000" b="1" dirty="0"/>
              <a:t>        </a:t>
            </a:r>
            <a:r>
              <a:rPr lang="en-US" sz="2000" b="1" dirty="0"/>
              <a:t>(</a:t>
            </a:r>
            <a:r>
              <a:rPr lang="sr-Latn-RS" sz="2000" b="1" dirty="0"/>
              <a:t>1. Moj</a:t>
            </a:r>
            <a:r>
              <a:rPr lang="en-US" sz="2000" b="1" dirty="0"/>
              <a:t>. 1:1-3; </a:t>
            </a:r>
            <a:r>
              <a:rPr lang="sr-Latn-RS" sz="2000" b="1" dirty="0"/>
              <a:t>Jo</a:t>
            </a:r>
            <a:r>
              <a:rPr lang="en-US" sz="2000" b="1" dirty="0"/>
              <a:t>v</a:t>
            </a:r>
            <a:r>
              <a:rPr lang="sr-Latn-RS" sz="2000" b="1" dirty="0"/>
              <a:t>an</a:t>
            </a:r>
            <a:r>
              <a:rPr lang="en-US" sz="2000" b="1" dirty="0"/>
              <a:t> 1</a:t>
            </a:r>
            <a:r>
              <a:rPr lang="sr-Latn-RS" sz="2000" b="1" dirty="0"/>
              <a:t>,</a:t>
            </a:r>
            <a:r>
              <a:rPr lang="en-US" sz="2000" b="1" dirty="0"/>
              <a:t>1-3).</a:t>
            </a:r>
            <a:endParaRPr lang="en" sz="2000"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07886"/>
          </a:xfrm>
          <a:prstGeom prst="rect">
            <a:avLst/>
          </a:prstGeom>
          <a:noFill/>
        </p:spPr>
        <p:txBody>
          <a:bodyPr wrap="square">
            <a:spAutoFit/>
          </a:bodyPr>
          <a:lstStyle/>
          <a:p>
            <a:pPr lvl="0">
              <a:spcBef>
                <a:spcPts val="600"/>
              </a:spcBef>
              <a:defRPr/>
            </a:pPr>
            <a:r>
              <a:rPr lang="pl-PL" sz="2000" b="1" dirty="0">
                <a:solidFill>
                  <a:prstClr val="black"/>
                </a:solidFill>
              </a:rPr>
              <a:t>Dodiruje nas, govori nam, uči nas, dodeljuje nam zadatke... On nas voli.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en-US"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BOG OTKRIVEN U ISUSU (EMANUELU)</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hr-HR" b="1" dirty="0">
                <a:solidFill>
                  <a:srgbClr val="69400B"/>
                </a:solidFill>
                <a:latin typeface="Comic Sans MS" panose="030F0702030302020204" pitchFamily="66" charset="0"/>
              </a:rPr>
              <a:t>Boga niko nije vidio nikad: Jedinorođni sin koji je u naaručju Očevu, on ga  javi</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a:t>
            </a:r>
            <a:r>
              <a:rPr lang="hr-HR" sz="1400" b="1" dirty="0">
                <a:solidFill>
                  <a:srgbClr val="69400B"/>
                </a:solidFill>
                <a:latin typeface="Comic Sans MS" panose="030F0702030302020204" pitchFamily="66" charset="0"/>
              </a:rPr>
              <a:t>Jovan</a:t>
            </a:r>
            <a:r>
              <a:rPr lang="en" sz="1400" b="1" dirty="0">
                <a:solidFill>
                  <a:srgbClr val="69400B"/>
                </a:solidFill>
                <a:latin typeface="Comic Sans MS" panose="030F0702030302020204" pitchFamily="66" charset="0"/>
              </a:rPr>
              <a:t> 1</a:t>
            </a:r>
            <a:r>
              <a:rPr lang="hr-HR" sz="1400" b="1" dirty="0">
                <a:solidFill>
                  <a:srgbClr val="69400B"/>
                </a:solidFill>
                <a:latin typeface="Comic Sans MS" panose="030F0702030302020204" pitchFamily="66" charset="0"/>
              </a:rPr>
              <a:t>,</a:t>
            </a:r>
            <a:r>
              <a:rPr lang="en" sz="1400" b="1" dirty="0">
                <a:solidFill>
                  <a:srgbClr val="69400B"/>
                </a:solidFill>
                <a:latin typeface="Comic Sans MS" panose="030F0702030302020204" pitchFamily="66" charset="0"/>
              </a:rPr>
              <a:t>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0388" y="1383810"/>
            <a:ext cx="9023660" cy="1015663"/>
          </a:xfrm>
          <a:prstGeom prst="rect">
            <a:avLst/>
          </a:prstGeom>
          <a:noFill/>
        </p:spPr>
        <p:txBody>
          <a:bodyPr wrap="square" rtlCol="0">
            <a:spAutoFit/>
          </a:bodyPr>
          <a:lstStyle/>
          <a:p>
            <a:pPr>
              <a:spcBef>
                <a:spcPts val="600"/>
              </a:spcBef>
            </a:pPr>
            <a:r>
              <a:rPr lang="en-US" sz="2000" b="1" dirty="0">
                <a:solidFill>
                  <a:schemeClr val="bg1"/>
                </a:solidFill>
                <a:effectLst>
                  <a:outerShdw blurRad="38100" dist="38100" dir="2700000" algn="tl">
                    <a:srgbClr val="000000"/>
                  </a:outerShdw>
                </a:effectLst>
              </a:rPr>
              <a:t>Ako </a:t>
            </a:r>
            <a:r>
              <a:rPr lang="en-US" sz="2000" b="1" dirty="0" err="1">
                <a:solidFill>
                  <a:schemeClr val="bg1"/>
                </a:solidFill>
                <a:effectLst>
                  <a:outerShdw blurRad="38100" dist="38100" dir="2700000" algn="tl">
                    <a:srgbClr val="000000"/>
                  </a:outerShdw>
                </a:effectLst>
              </a:rPr>
              <a:t>želimo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znati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kakav</a:t>
            </a:r>
            <a:r>
              <a:rPr lang="en-US" sz="2000" b="1" dirty="0">
                <a:solidFill>
                  <a:schemeClr val="bg1"/>
                </a:solidFill>
                <a:effectLst>
                  <a:outerShdw blurRad="38100" dist="38100" dir="2700000" algn="tl">
                    <a:srgbClr val="000000"/>
                  </a:outerShdw>
                </a:effectLst>
              </a:rPr>
              <a:t> je Bog, </a:t>
            </a:r>
            <a:r>
              <a:rPr lang="en-US" sz="2000" b="1" dirty="0" err="1">
                <a:solidFill>
                  <a:schemeClr val="bg1"/>
                </a:solidFill>
                <a:effectLst>
                  <a:outerShdw blurRad="38100" dist="38100" dir="2700000" algn="tl">
                    <a:srgbClr val="000000"/>
                  </a:outerShdw>
                </a:effectLst>
              </a:rPr>
              <a:t>upoznajmo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Isusa</a:t>
            </a:r>
            <a:r>
              <a:rPr lang="en-US" sz="2000" b="1" dirty="0">
                <a:solidFill>
                  <a:schemeClr val="bg1"/>
                </a:solidFill>
                <a:effectLst>
                  <a:outerShdw blurRad="38100" dist="38100" dir="2700000" algn="tl">
                    <a:srgbClr val="000000"/>
                  </a:outerShdw>
                </a:effectLst>
              </a:rPr>
              <a:t>. On je </a:t>
            </a:r>
            <a:r>
              <a:rPr lang="en-US" sz="2000" b="1" dirty="0" err="1">
                <a:solidFill>
                  <a:schemeClr val="bg1"/>
                </a:solidFill>
                <a:effectLst>
                  <a:outerShdw blurRad="38100" dist="38100" dir="2700000" algn="tl">
                    <a:srgbClr val="000000"/>
                  </a:outerShdw>
                </a:effectLst>
              </a:rPr>
              <a:t>utelovljeni</a:t>
            </a:r>
            <a:r>
              <a:rPr lang="en-US" sz="2000" b="1" dirty="0">
                <a:solidFill>
                  <a:schemeClr val="bg1"/>
                </a:solidFill>
                <a:effectLst>
                  <a:outerShdw blurRad="38100" dist="38100" dir="2700000" algn="tl">
                    <a:srgbClr val="000000"/>
                  </a:outerShdw>
                </a:effectLst>
              </a:rPr>
              <a:t> Bog (</a:t>
            </a:r>
            <a:r>
              <a:rPr lang="sr-Latn-RS" sz="2000" b="1" dirty="0">
                <a:solidFill>
                  <a:schemeClr val="bg1"/>
                </a:solidFill>
                <a:effectLst>
                  <a:outerShdw blurRad="38100" dist="38100" dir="2700000" algn="tl">
                    <a:srgbClr val="000000"/>
                  </a:outerShdw>
                </a:effectLst>
              </a:rPr>
              <a:t>Jov</a:t>
            </a:r>
            <a:r>
              <a:rPr lang="en-US" sz="2000" b="1" dirty="0">
                <a:solidFill>
                  <a:schemeClr val="bg1"/>
                </a:solidFill>
                <a:effectLst>
                  <a:outerShdw blurRad="38100" dist="38100" dir="2700000" algn="tl">
                    <a:srgbClr val="000000"/>
                  </a:outerShdw>
                </a:effectLst>
              </a:rPr>
              <a:t>an 1</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14), koji se </a:t>
            </a:r>
            <a:r>
              <a:rPr lang="en-US" sz="2000" b="1" dirty="0" err="1">
                <a:solidFill>
                  <a:schemeClr val="bg1"/>
                </a:solidFill>
                <a:effectLst>
                  <a:outerShdw blurRad="38100" dist="38100" dir="2700000" algn="tl">
                    <a:srgbClr val="000000"/>
                  </a:outerShdw>
                </a:effectLst>
              </a:rPr>
              <a:t>otkrio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preuzimajući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ljudsku</a:t>
            </a:r>
            <a:r>
              <a:rPr lang="en-US" sz="2000" b="1" dirty="0">
                <a:solidFill>
                  <a:schemeClr val="bg1"/>
                </a:solidFill>
                <a:effectLst>
                  <a:outerShdw blurRad="38100" dist="38100" dir="2700000" algn="tl">
                    <a:srgbClr val="000000"/>
                  </a:outerShdw>
                </a:effectLst>
              </a:rPr>
              <a:t> </a:t>
            </a:r>
            <a:r>
              <a:rPr lang="sr-Latn-RS" sz="2000" b="1" dirty="0">
                <a:solidFill>
                  <a:schemeClr val="bg1"/>
                </a:solidFill>
                <a:effectLst>
                  <a:outerShdw blurRad="38100" dist="38100" dir="2700000" algn="tl">
                    <a:srgbClr val="000000"/>
                  </a:outerShdw>
                </a:effectLst>
              </a:rPr>
              <a:t>prirodu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kako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bismo</a:t>
            </a:r>
            <a:r>
              <a:rPr lang="en-US" sz="2000" b="1" dirty="0">
                <a:solidFill>
                  <a:schemeClr val="bg1"/>
                </a:solidFill>
                <a:effectLst>
                  <a:outerShdw blurRad="38100" dist="38100" dir="2700000" algn="tl">
                    <a:srgbClr val="000000"/>
                  </a:outerShdw>
                </a:effectLst>
              </a:rPr>
              <a:t> ga </a:t>
            </a:r>
            <a:r>
              <a:rPr lang="en-US" sz="2000" b="1" dirty="0" err="1">
                <a:solidFill>
                  <a:schemeClr val="bg1"/>
                </a:solidFill>
                <a:effectLst>
                  <a:outerShdw blurRad="38100" dist="38100" dir="2700000" algn="tl">
                    <a:srgbClr val="000000"/>
                  </a:outerShdw>
                </a:effectLst>
              </a:rPr>
              <a:t>mogli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videti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čuti</a:t>
            </a:r>
            <a:r>
              <a:rPr lang="en-US" sz="2000" b="1" dirty="0">
                <a:solidFill>
                  <a:schemeClr val="bg1"/>
                </a:solidFill>
                <a:effectLst>
                  <a:outerShdw blurRad="38100" dist="38100" dir="2700000" algn="tl">
                    <a:srgbClr val="000000"/>
                  </a:outerShdw>
                </a:effectLst>
              </a:rPr>
              <a:t> (</a:t>
            </a:r>
            <a:r>
              <a:rPr lang="sr-Latn-RS" sz="2000" b="1" dirty="0">
                <a:solidFill>
                  <a:schemeClr val="bg1"/>
                </a:solidFill>
                <a:effectLst>
                  <a:outerShdw blurRad="38100" dist="38100" dir="2700000" algn="tl">
                    <a:srgbClr val="000000"/>
                  </a:outerShdw>
                </a:effectLst>
              </a:rPr>
              <a:t>Jo</a:t>
            </a:r>
            <a:r>
              <a:rPr lang="en-US" sz="2000" b="1" dirty="0">
                <a:solidFill>
                  <a:schemeClr val="bg1"/>
                </a:solidFill>
                <a:effectLst>
                  <a:outerShdw blurRad="38100" dist="38100" dir="2700000" algn="tl">
                    <a:srgbClr val="000000"/>
                  </a:outerShdw>
                </a:effectLst>
              </a:rPr>
              <a:t>van 1</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18; 14</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9; 1. Ivan</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 5</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20).</a:t>
            </a:r>
            <a:endParaRPr lang="en" sz="2000" b="1" dirty="0">
              <a:solidFill>
                <a:schemeClr val="bg1"/>
              </a:solidFill>
              <a:effectLst>
                <a:outerShdw blurRad="38100" dist="38100" dir="2700000" algn="tl">
                  <a:srgbClr val="000000"/>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1680206680"/>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707886"/>
          </a:xfrm>
          <a:prstGeom prst="rect">
            <a:avLst/>
          </a:prstGeom>
          <a:noFill/>
        </p:spPr>
        <p:txBody>
          <a:bodyPr wrap="square">
            <a:spAutoFit/>
          </a:bodyPr>
          <a:lstStyle/>
          <a:p>
            <a:pPr>
              <a:spcBef>
                <a:spcPts val="600"/>
              </a:spcBef>
            </a:pPr>
            <a:r>
              <a:rPr lang="en-US" sz="2000" b="1" dirty="0" err="1">
                <a:solidFill>
                  <a:schemeClr val="bg1"/>
                </a:solidFill>
                <a:effectLst>
                  <a:outerShdw blurRad="38100" dist="38100" dir="2700000" algn="tl">
                    <a:srgbClr val="000000"/>
                  </a:outerShdw>
                </a:effectLst>
              </a:rPr>
              <a:t>Objavljen</a:t>
            </a:r>
            <a:r>
              <a:rPr lang="en-US" sz="2000" b="1" dirty="0">
                <a:solidFill>
                  <a:schemeClr val="bg1"/>
                </a:solidFill>
                <a:effectLst>
                  <a:outerShdw blurRad="38100" dist="38100" dir="2700000" algn="tl">
                    <a:srgbClr val="000000"/>
                  </a:outerShdw>
                </a:effectLst>
              </a:rPr>
              <a:t> je pod </a:t>
            </a:r>
            <a:r>
              <a:rPr lang="en-US" sz="2000" b="1" dirty="0" err="1">
                <a:solidFill>
                  <a:schemeClr val="bg1"/>
                </a:solidFill>
                <a:effectLst>
                  <a:outerShdw blurRad="38100" dist="38100" dir="2700000" algn="tl">
                    <a:srgbClr val="000000"/>
                  </a:outerShdw>
                </a:effectLst>
              </a:rPr>
              <a:t>proročkim</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imenom</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koje</a:t>
            </a:r>
            <a:r>
              <a:rPr lang="en-US" sz="2000" b="1" dirty="0">
                <a:solidFill>
                  <a:schemeClr val="bg1"/>
                </a:solidFill>
                <a:effectLst>
                  <a:outerShdw blurRad="38100" dist="38100" dir="2700000" algn="tl">
                    <a:srgbClr val="000000"/>
                  </a:outerShdw>
                </a:effectLst>
              </a:rPr>
              <a:t> je </a:t>
            </a:r>
            <a:r>
              <a:rPr lang="en-US" sz="2000" b="1" dirty="0" err="1">
                <a:solidFill>
                  <a:schemeClr val="bg1"/>
                </a:solidFill>
                <a:effectLst>
                  <a:outerShdw blurRad="38100" dist="38100" dir="2700000" algn="tl">
                    <a:srgbClr val="000000"/>
                  </a:outerShdw>
                </a:effectLst>
              </a:rPr>
              <a:t>označavalo</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svrhu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njegova</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života</a:t>
            </a:r>
            <a:r>
              <a:rPr lang="en-US" sz="2000" b="1" dirty="0">
                <a:solidFill>
                  <a:schemeClr val="bg1"/>
                </a:solidFill>
                <a:effectLst>
                  <a:outerShdw blurRad="38100" dist="38100" dir="2700000" algn="tl">
                    <a:srgbClr val="000000"/>
                  </a:outerShdw>
                </a:effectLst>
              </a:rPr>
              <a:t>: Emanuel, Bog s</a:t>
            </a:r>
            <a:r>
              <a:rPr lang="sr-Latn-RS" sz="2000" b="1" dirty="0">
                <a:solidFill>
                  <a:schemeClr val="bg1"/>
                </a:solidFill>
                <a:effectLst>
                  <a:outerShdw blurRad="38100" dist="38100" dir="2700000" algn="tl">
                    <a:srgbClr val="000000"/>
                  </a:outerShdw>
                </a:effectLst>
              </a:rPr>
              <a:t>a</a:t>
            </a:r>
            <a:r>
              <a:rPr lang="en-US" sz="2000" b="1" dirty="0">
                <a:solidFill>
                  <a:schemeClr val="bg1"/>
                </a:solidFill>
                <a:effectLst>
                  <a:outerShdw blurRad="38100" dist="38100" dir="2700000" algn="tl">
                    <a:srgbClr val="000000"/>
                  </a:outerShdw>
                </a:effectLst>
              </a:rPr>
              <a:t> nama (I</a:t>
            </a:r>
            <a:r>
              <a:rPr lang="sr-Latn-RS" sz="2000" b="1" dirty="0">
                <a:solidFill>
                  <a:schemeClr val="bg1"/>
                </a:solidFill>
                <a:effectLst>
                  <a:outerShdw blurRad="38100" dist="38100" dir="2700000" algn="tl">
                    <a:srgbClr val="000000"/>
                  </a:outerShdw>
                </a:effectLst>
              </a:rPr>
              <a:t>s</a:t>
            </a:r>
            <a:r>
              <a:rPr lang="en-US" sz="2000" b="1" dirty="0" err="1">
                <a:solidFill>
                  <a:schemeClr val="bg1"/>
                </a:solidFill>
                <a:effectLst>
                  <a:outerShdw blurRad="38100" dist="38100" dir="2700000" algn="tl">
                    <a:srgbClr val="000000"/>
                  </a:outerShdw>
                </a:effectLst>
              </a:rPr>
              <a:t>aija</a:t>
            </a:r>
            <a:r>
              <a:rPr lang="en-US" sz="2000" b="1" dirty="0">
                <a:solidFill>
                  <a:schemeClr val="bg1"/>
                </a:solidFill>
                <a:effectLst>
                  <a:outerShdw blurRad="38100" dist="38100" dir="2700000" algn="tl">
                    <a:srgbClr val="000000"/>
                  </a:outerShdw>
                </a:effectLst>
              </a:rPr>
              <a:t> 7</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14; Matej 1</a:t>
            </a:r>
            <a:r>
              <a:rPr lang="hr-HR" sz="2000" b="1" dirty="0">
                <a:solidFill>
                  <a:schemeClr val="bg1"/>
                </a:solidFill>
                <a:effectLst>
                  <a:outerShdw blurRad="38100" dist="38100" dir="2700000" algn="tl">
                    <a:srgbClr val="000000"/>
                  </a:outerShdw>
                </a:effectLst>
              </a:rPr>
              <a:t>,</a:t>
            </a:r>
            <a:r>
              <a:rPr lang="en-US" sz="2000" b="1" dirty="0">
                <a:solidFill>
                  <a:schemeClr val="bg1"/>
                </a:solidFill>
                <a:effectLst>
                  <a:outerShdw blurRad="38100" dist="38100" dir="2700000" algn="tl">
                    <a:srgbClr val="000000"/>
                  </a:outerShdw>
                </a:effectLst>
              </a:rPr>
              <a:t>23). Četvorica </a:t>
            </a:r>
            <a:r>
              <a:rPr lang="en-US" sz="2000" b="1" dirty="0" err="1">
                <a:solidFill>
                  <a:schemeClr val="bg1"/>
                </a:solidFill>
                <a:effectLst>
                  <a:outerShdw blurRad="38100" dist="38100" dir="2700000" algn="tl">
                    <a:srgbClr val="000000"/>
                  </a:outerShdw>
                </a:effectLst>
              </a:rPr>
              <a:t>evanđelista</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predstavljaju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nam</a:t>
            </a:r>
            <a:r>
              <a:rPr lang="sr-Latn-RS" sz="2000" b="1" dirty="0">
                <a:solidFill>
                  <a:schemeClr val="bg1"/>
                </a:solidFill>
                <a:effectLst>
                  <a:outerShdw blurRad="38100" dist="38100" dir="2700000" algn="tl">
                    <a:srgbClr val="000000"/>
                  </a:outerShdw>
                </a:effectLst>
              </a:rPr>
              <a:t>G</a:t>
            </a:r>
            <a:r>
              <a:rPr lang="en-US" sz="2000" b="1" dirty="0">
                <a:solidFill>
                  <a:schemeClr val="bg1"/>
                </a:solidFill>
                <a:effectLst>
                  <a:outerShdw blurRad="38100" dist="38100" dir="2700000" algn="tl">
                    <a:srgbClr val="000000"/>
                  </a:outerShdw>
                </a:effectLst>
              </a:rPr>
              <a:t>ga u </a:t>
            </a:r>
            <a:r>
              <a:rPr lang="en-US" sz="2000" b="1" dirty="0" err="1">
                <a:solidFill>
                  <a:schemeClr val="bg1"/>
                </a:solidFill>
                <a:effectLst>
                  <a:outerShdw blurRad="38100" dist="38100" dir="2700000" algn="tl">
                    <a:srgbClr val="000000"/>
                  </a:outerShdw>
                </a:effectLst>
              </a:rPr>
              <a:t>različitim</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aspektima</a:t>
            </a:r>
            <a:r>
              <a:rPr lang="en-US" sz="2000" b="1" dirty="0">
                <a:solidFill>
                  <a:schemeClr val="bg1"/>
                </a:solidFill>
                <a:effectLst>
                  <a:outerShdw blurRad="38100" dist="38100" dir="2700000" algn="tl">
                    <a:srgbClr val="000000"/>
                  </a:outerShdw>
                </a:effectLst>
              </a:rPr>
              <a:t>.</a:t>
            </a:r>
            <a:endParaRPr lang="en" sz="2000" b="1" dirty="0">
              <a:solidFill>
                <a:schemeClr val="bg1"/>
              </a:solidFill>
              <a:effectLst>
                <a:outerShdw blurRad="38100" dist="38100" dir="2700000" algn="tl">
                  <a:srgbClr val="000000"/>
                </a:outerShdw>
              </a:effectLst>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sr-Latn-RS" sz="2800" b="1" dirty="0">
                <a:latin typeface="Constantia" panose="02030602050306030303" pitchFamily="18" charset="0"/>
              </a:rPr>
              <a:t>Hiljad</a:t>
            </a:r>
            <a:r>
              <a:rPr lang="en-US" sz="2800" b="1" dirty="0">
                <a:latin typeface="Constantia" panose="02030602050306030303" pitchFamily="18" charset="0"/>
              </a:rPr>
              <a:t>e </a:t>
            </a:r>
            <a:r>
              <a:rPr lang="en-US" sz="2800" b="1" dirty="0" err="1">
                <a:latin typeface="Constantia" panose="02030602050306030303" pitchFamily="18" charset="0"/>
              </a:rPr>
              <a:t>ljudi</a:t>
            </a:r>
            <a:r>
              <a:rPr lang="en-US" sz="2800" b="1" dirty="0">
                <a:latin typeface="Constantia" panose="02030602050306030303" pitchFamily="18" charset="0"/>
              </a:rPr>
              <a:t> </a:t>
            </a:r>
            <a:r>
              <a:rPr lang="en-US" sz="2800" b="1" dirty="0" err="1">
                <a:latin typeface="Constantia" panose="02030602050306030303" pitchFamily="18" charset="0"/>
              </a:rPr>
              <a:t>imaju</a:t>
            </a:r>
            <a:r>
              <a:rPr lang="en-US" sz="2800" b="1" dirty="0">
                <a:latin typeface="Constantia" panose="02030602050306030303" pitchFamily="18" charset="0"/>
              </a:rPr>
              <a:t> </a:t>
            </a:r>
            <a:r>
              <a:rPr lang="en-US" sz="2800" b="1" dirty="0" err="1">
                <a:latin typeface="Constantia" panose="02030602050306030303" pitchFamily="18" charset="0"/>
              </a:rPr>
              <a:t>pogrešnu</a:t>
            </a:r>
            <a:r>
              <a:rPr lang="en-US" sz="2800" b="1" dirty="0">
                <a:latin typeface="Constantia" panose="02030602050306030303" pitchFamily="18" charset="0"/>
              </a:rPr>
              <a:t> </a:t>
            </a:r>
            <a:r>
              <a:rPr lang="en-US" sz="2800" b="1" dirty="0" err="1">
                <a:latin typeface="Constantia" panose="02030602050306030303" pitchFamily="18" charset="0"/>
              </a:rPr>
              <a:t>predodžbu</a:t>
            </a:r>
            <a:r>
              <a:rPr lang="en-US" sz="2800" b="1" dirty="0">
                <a:latin typeface="Constantia" panose="02030602050306030303" pitchFamily="18" charset="0"/>
              </a:rPr>
              <a:t> o </a:t>
            </a:r>
            <a:r>
              <a:rPr lang="en-US" sz="2800" b="1" dirty="0" err="1">
                <a:latin typeface="Constantia" panose="02030602050306030303" pitchFamily="18" charset="0"/>
              </a:rPr>
              <a:t>Bogu</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Njegovim</a:t>
            </a:r>
            <a:r>
              <a:rPr lang="en-US" sz="2800" b="1" dirty="0">
                <a:latin typeface="Constantia" panose="02030602050306030303" pitchFamily="18" charset="0"/>
              </a:rPr>
              <a:t> </a:t>
            </a:r>
            <a:r>
              <a:rPr lang="en-US" sz="2800" b="1" dirty="0" err="1">
                <a:latin typeface="Constantia" panose="02030602050306030303" pitchFamily="18" charset="0"/>
              </a:rPr>
              <a:t>osobinama</a:t>
            </a:r>
            <a:r>
              <a:rPr lang="en-US" sz="2800" b="1" dirty="0">
                <a:latin typeface="Constantia" panose="02030602050306030303" pitchFamily="18" charset="0"/>
              </a:rPr>
              <a:t>... Bog je Bog </a:t>
            </a:r>
            <a:r>
              <a:rPr lang="en-US" sz="2800" b="1" dirty="0" err="1">
                <a:latin typeface="Constantia" panose="02030602050306030303" pitchFamily="18" charset="0"/>
              </a:rPr>
              <a:t>istine</a:t>
            </a:r>
            <a:r>
              <a:rPr lang="en-US" sz="2800" b="1" dirty="0">
                <a:latin typeface="Constantia" panose="02030602050306030303" pitchFamily="18" charset="0"/>
              </a:rPr>
              <a:t>. Pravda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milosrđe</a:t>
            </a:r>
            <a:r>
              <a:rPr lang="en-US" sz="2800" b="1" dirty="0">
                <a:latin typeface="Constantia" panose="02030602050306030303" pitchFamily="18" charset="0"/>
              </a:rPr>
              <a:t> </a:t>
            </a:r>
            <a:r>
              <a:rPr lang="en-US" sz="2800" b="1" dirty="0" err="1">
                <a:latin typeface="Constantia" panose="02030602050306030303" pitchFamily="18" charset="0"/>
              </a:rPr>
              <a:t>su</a:t>
            </a:r>
            <a:r>
              <a:rPr lang="en-US" sz="2800" b="1" dirty="0">
                <a:latin typeface="Constantia" panose="02030602050306030303" pitchFamily="18" charset="0"/>
              </a:rPr>
              <a:t> </a:t>
            </a:r>
            <a:r>
              <a:rPr lang="en-US" sz="2800" b="1" dirty="0" err="1">
                <a:latin typeface="Constantia" panose="02030602050306030303" pitchFamily="18" charset="0"/>
              </a:rPr>
              <a:t>atributi</a:t>
            </a:r>
            <a:r>
              <a:rPr lang="en-US" sz="2800" b="1" dirty="0">
                <a:latin typeface="Constantia" panose="02030602050306030303" pitchFamily="18" charset="0"/>
              </a:rPr>
              <a:t> </a:t>
            </a:r>
            <a:r>
              <a:rPr lang="en-US" sz="2800" b="1" dirty="0" err="1">
                <a:latin typeface="Constantia" panose="02030602050306030303" pitchFamily="18" charset="0"/>
              </a:rPr>
              <a:t>Njegova</a:t>
            </a:r>
            <a:r>
              <a:rPr lang="en-US" sz="2800" b="1" dirty="0">
                <a:latin typeface="Constantia" panose="02030602050306030303" pitchFamily="18" charset="0"/>
              </a:rPr>
              <a:t> </a:t>
            </a:r>
            <a:r>
              <a:rPr lang="en-US" sz="2800" b="1" dirty="0" err="1">
                <a:latin typeface="Constantia" panose="02030602050306030303" pitchFamily="18" charset="0"/>
              </a:rPr>
              <a:t>prestola</a:t>
            </a:r>
            <a:r>
              <a:rPr lang="en-US" sz="2800" b="1" dirty="0">
                <a:latin typeface="Constantia" panose="02030602050306030303" pitchFamily="18" charset="0"/>
              </a:rPr>
              <a:t>. On je Bog </a:t>
            </a:r>
            <a:r>
              <a:rPr lang="en-US" sz="2800" b="1" dirty="0" err="1">
                <a:latin typeface="Constantia" panose="02030602050306030303" pitchFamily="18" charset="0"/>
              </a:rPr>
              <a:t>ljubavi</a:t>
            </a:r>
            <a:r>
              <a:rPr lang="en-US" sz="2800" b="1" dirty="0">
                <a:latin typeface="Constantia" panose="02030602050306030303" pitchFamily="18" charset="0"/>
              </a:rPr>
              <a:t>, </a:t>
            </a:r>
            <a:r>
              <a:rPr lang="en-US" sz="2800" b="1" dirty="0" err="1">
                <a:latin typeface="Constantia" panose="02030602050306030303" pitchFamily="18" charset="0"/>
              </a:rPr>
              <a:t>sažaljenja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nežne</a:t>
            </a:r>
            <a:r>
              <a:rPr lang="en-US" sz="2800" b="1" dirty="0">
                <a:latin typeface="Constantia" panose="02030602050306030303" pitchFamily="18" charset="0"/>
              </a:rPr>
              <a:t> s</a:t>
            </a:r>
            <a:r>
              <a:rPr lang="sr-Latn-RS" sz="2800" b="1" dirty="0">
                <a:latin typeface="Constantia" panose="02030602050306030303" pitchFamily="18" charset="0"/>
              </a:rPr>
              <a:t>a</a:t>
            </a:r>
            <a:r>
              <a:rPr lang="en-US" sz="2800" b="1" dirty="0" err="1">
                <a:latin typeface="Constantia" panose="02030602050306030303" pitchFamily="18" charset="0"/>
              </a:rPr>
              <a:t>osećajnosti</a:t>
            </a:r>
            <a:r>
              <a:rPr lang="en-US" sz="2800" b="1" dirty="0">
                <a:latin typeface="Constantia" panose="02030602050306030303" pitchFamily="18" charset="0"/>
              </a:rPr>
              <a:t>. Tako je </a:t>
            </a:r>
            <a:r>
              <a:rPr lang="en-US" sz="2800" b="1" dirty="0" err="1">
                <a:latin typeface="Constantia" panose="02030602050306030303" pitchFamily="18" charset="0"/>
              </a:rPr>
              <a:t>predstavljen</a:t>
            </a:r>
            <a:r>
              <a:rPr lang="en-US" sz="2800" b="1" dirty="0">
                <a:latin typeface="Constantia" panose="02030602050306030303" pitchFamily="18" charset="0"/>
              </a:rPr>
              <a:t> u Sinu, </a:t>
            </a:r>
            <a:r>
              <a:rPr lang="en-US" sz="2800" b="1" dirty="0" err="1">
                <a:latin typeface="Constantia" panose="02030602050306030303" pitchFamily="18" charset="0"/>
              </a:rPr>
              <a:t>našem</a:t>
            </a:r>
            <a:r>
              <a:rPr lang="en-US" sz="2800" b="1" dirty="0">
                <a:latin typeface="Constantia" panose="02030602050306030303" pitchFamily="18" charset="0"/>
              </a:rPr>
              <a:t> </a:t>
            </a:r>
            <a:r>
              <a:rPr lang="en-US" sz="2800" b="1" dirty="0" err="1">
                <a:latin typeface="Constantia" panose="02030602050306030303" pitchFamily="18" charset="0"/>
              </a:rPr>
              <a:t>Spasitelju</a:t>
            </a:r>
            <a:r>
              <a:rPr lang="en-US" sz="2800" b="1" dirty="0">
                <a:latin typeface="Constantia" panose="02030602050306030303" pitchFamily="18" charset="0"/>
              </a:rPr>
              <a:t>. On je Bog </a:t>
            </a:r>
            <a:r>
              <a:rPr lang="en-US" sz="2800" b="1" dirty="0" err="1">
                <a:latin typeface="Constantia" panose="02030602050306030303" pitchFamily="18" charset="0"/>
              </a:rPr>
              <a:t>strpljenja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dugotrajnosti</a:t>
            </a:r>
            <a:r>
              <a:rPr lang="en-US" sz="2800" b="1" dirty="0">
                <a:latin typeface="Constantia" panose="02030602050306030303" pitchFamily="18" charset="0"/>
              </a:rPr>
              <a:t>. Ako je to </a:t>
            </a:r>
            <a:r>
              <a:rPr lang="en-US" sz="2800" b="1" dirty="0" err="1">
                <a:latin typeface="Constantia" panose="02030602050306030303" pitchFamily="18" charset="0"/>
              </a:rPr>
              <a:t>biće</a:t>
            </a:r>
            <a:r>
              <a:rPr lang="en-US" sz="2800" b="1" dirty="0">
                <a:latin typeface="Constantia" panose="02030602050306030303" pitchFamily="18" charset="0"/>
              </a:rPr>
              <a:t> </a:t>
            </a:r>
            <a:r>
              <a:rPr lang="en-US" sz="2800" b="1" dirty="0" err="1">
                <a:latin typeface="Constantia" panose="02030602050306030303" pitchFamily="18" charset="0"/>
              </a:rPr>
              <a:t>koje</a:t>
            </a:r>
            <a:r>
              <a:rPr lang="en-US" sz="2800" b="1" dirty="0">
                <a:latin typeface="Constantia" panose="02030602050306030303" pitchFamily="18" charset="0"/>
              </a:rPr>
              <a:t> </a:t>
            </a:r>
            <a:r>
              <a:rPr lang="en-US" sz="2800" b="1" dirty="0" err="1">
                <a:latin typeface="Constantia" panose="02030602050306030303" pitchFamily="18" charset="0"/>
              </a:rPr>
              <a:t>obožavamo</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čijem</a:t>
            </a:r>
            <a:r>
              <a:rPr lang="en-US" sz="2800" b="1" dirty="0">
                <a:latin typeface="Constantia" panose="02030602050306030303" pitchFamily="18" charset="0"/>
              </a:rPr>
              <a:t> </a:t>
            </a:r>
            <a:r>
              <a:rPr lang="hr-HR" sz="2800" b="1" dirty="0">
                <a:latin typeface="Constantia" panose="02030602050306030303" pitchFamily="18" charset="0"/>
              </a:rPr>
              <a:t>se </a:t>
            </a:r>
            <a:r>
              <a:rPr lang="en-US" sz="2800" b="1" dirty="0" err="1">
                <a:latin typeface="Constantia" panose="02030602050306030303" pitchFamily="18" charset="0"/>
              </a:rPr>
              <a:t>karakteru</a:t>
            </a:r>
            <a:r>
              <a:rPr lang="en-US" sz="2800" b="1" dirty="0">
                <a:latin typeface="Constantia" panose="02030602050306030303" pitchFamily="18" charset="0"/>
              </a:rPr>
              <a:t> </a:t>
            </a:r>
            <a:r>
              <a:rPr lang="en-US" sz="2800" b="1" dirty="0" err="1">
                <a:latin typeface="Constantia" panose="02030602050306030303" pitchFamily="18" charset="0"/>
              </a:rPr>
              <a:t>nastojimo</a:t>
            </a:r>
            <a:r>
              <a:rPr lang="en-US" sz="2800" b="1" dirty="0">
                <a:latin typeface="Constantia" panose="02030602050306030303" pitchFamily="18" charset="0"/>
              </a:rPr>
              <a:t> </a:t>
            </a:r>
            <a:r>
              <a:rPr lang="en-US" sz="2800" b="1" dirty="0" err="1">
                <a:latin typeface="Constantia" panose="02030602050306030303" pitchFamily="18" charset="0"/>
              </a:rPr>
              <a:t>prilagoditi</a:t>
            </a:r>
            <a:r>
              <a:rPr lang="en-US" sz="2800" b="1" dirty="0">
                <a:latin typeface="Constantia" panose="02030602050306030303" pitchFamily="18" charset="0"/>
              </a:rPr>
              <a:t>, </a:t>
            </a:r>
            <a:r>
              <a:rPr lang="en-US" sz="2800" b="1" dirty="0" err="1">
                <a:latin typeface="Constantia" panose="02030602050306030303" pitchFamily="18" charset="0"/>
              </a:rPr>
              <a:t>onda</a:t>
            </a:r>
            <a:r>
              <a:rPr lang="en-US" sz="2800" b="1" dirty="0">
                <a:latin typeface="Constantia" panose="02030602050306030303" pitchFamily="18" charset="0"/>
              </a:rPr>
              <a:t> </a:t>
            </a:r>
            <a:r>
              <a:rPr lang="sr-Latn-RS" sz="2800" b="1" dirty="0">
                <a:latin typeface="Constantia" panose="02030602050306030303" pitchFamily="18" charset="0"/>
              </a:rPr>
              <a:t>po</a:t>
            </a:r>
            <a:r>
              <a:rPr lang="en-US" sz="2800" b="1" dirty="0" err="1">
                <a:latin typeface="Constantia" panose="02030602050306030303" pitchFamily="18" charset="0"/>
              </a:rPr>
              <a:t>štujemo</a:t>
            </a:r>
            <a:r>
              <a:rPr lang="en-US" sz="2800" b="1" dirty="0">
                <a:latin typeface="Constantia" panose="02030602050306030303" pitchFamily="18" charset="0"/>
              </a:rPr>
              <a:t> </a:t>
            </a:r>
            <a:r>
              <a:rPr lang="en-US" sz="2800" b="1" dirty="0" err="1">
                <a:latin typeface="Constantia" panose="02030602050306030303" pitchFamily="18" charset="0"/>
              </a:rPr>
              <a:t>pravog</a:t>
            </a:r>
            <a:r>
              <a:rPr lang="en-US" sz="2800" b="1" dirty="0">
                <a:latin typeface="Constantia" panose="02030602050306030303" pitchFamily="18" charset="0"/>
              </a:rPr>
              <a:t> Boga."</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7189868" y="5476309"/>
            <a:ext cx="3963906" cy="338554"/>
          </a:xfrm>
          <a:prstGeom prst="rect">
            <a:avLst/>
          </a:prstGeom>
          <a:noFill/>
        </p:spPr>
        <p:txBody>
          <a:bodyPr wrap="none" rtlCol="0">
            <a:spAutoFit/>
          </a:bodyPr>
          <a:lstStyle/>
          <a:p>
            <a:pPr algn="r"/>
            <a:r>
              <a:rPr lang="en" sz="1600" b="1" dirty="0"/>
              <a:t>E</a:t>
            </a:r>
            <a:r>
              <a:rPr lang="hr-HR" sz="1600" b="1" dirty="0"/>
              <a:t>len G. Vajt, </a:t>
            </a:r>
            <a:r>
              <a:rPr lang="da-DK" sz="1600" i="1" dirty="0"/>
              <a:t>Bog se brine za nas</a:t>
            </a:r>
            <a:r>
              <a:rPr lang="en" sz="1600" b="1" dirty="0"/>
              <a:t>, </a:t>
            </a:r>
            <a:r>
              <a:rPr lang="hr-HR" sz="1600" b="1" dirty="0"/>
              <a:t>8. avgust</a:t>
            </a:r>
            <a:endParaRPr lang="en" sz="1600" b="1" dirty="0"/>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119743" y="3150916"/>
            <a:ext cx="12046273" cy="5262979"/>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Zav</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rš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ne re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apostola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Pavla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Poslanici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Kolo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š</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anima pro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ž</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ete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ljubavlju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iskrenom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brigom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crkvu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Tihik</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Onezim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ljubljena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bra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 (Kol</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4,7.9). Luka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ljubljeni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l</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ekah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(Kol</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4,14).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Pavlovo</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srce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ispunjeno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ljubavlju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ova želja u vezi 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članovima crkve u Kolosima jest da budu “zreli i puni svega” (Kol. 4,12). Zbog toga on okuplja “tim iz snova” koji će raditi s</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njim.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Za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ista,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odlom</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ak u Kol. 4,7-14 iznosi opis hrabrih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i</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šćanskih vojnika koji su uključeni u najvažniju od svih borbi — duhovni rat. Pav</a:t>
            </a:r>
            <a:r>
              <a:rPr lang="sr-Latn-RS" sz="2400" b="1" dirty="0">
                <a:solidFill>
                  <a:srgbClr val="FFFFFF"/>
                </a:solidFill>
                <a:latin typeface="Arial"/>
                <a:cs typeface="Arial" charset="0"/>
              </a:rPr>
              <a:t>le</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nas uči da je misija timski rad. U svojem radu za crkvu u Kolosima, Tihik i Onezim su na čelu, poslani od strane Pavla da donesu i prikupe vesti (Kol. 4,7-9). Međutim, i drugi Pavlovi saradnici bili su duboko posvećeni vernicima crkve u Kolosima (Kol. 4,10-14).</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”Poznavati Boga”,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582920" cy="1131888"/>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42975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Koji biblijski princip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Poznavati Boga</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en-US" sz="1200" i="1" dirty="0">
                <a:solidFill>
                  <a:srgbClr val="FFFFFF"/>
                </a:solidFill>
                <a:latin typeface="Arial"/>
                <a:cs typeface="Arial" charset="0"/>
              </a:rPr>
              <a:t>Post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en-US" sz="1200" i="1" dirty="0">
                <a:solidFill>
                  <a:srgbClr val="FFFFFF"/>
                </a:solidFill>
                <a:latin typeface="Arial"/>
                <a:cs typeface="Arial" charset="0"/>
              </a:rPr>
              <a:t>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lang="hr-HR" sz="1200" i="1" dirty="0">
                <a:solidFill>
                  <a:srgbClr val="FFFFFF"/>
                </a:solidFill>
                <a:latin typeface="Arial"/>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a:t>
            </a:r>
            <a:r>
              <a:rPr kumimoji="0" lang="sr-Latn-RS" sz="1400" b="1" i="0" u="none" strike="noStrike" kern="1200" cap="none" spc="0" normalizeH="0" noProof="0" dirty="0">
                <a:ln>
                  <a:noFill/>
                </a:ln>
                <a:solidFill>
                  <a:srgbClr val="FFFFFF"/>
                </a:solidFill>
                <a:effectLst/>
                <a:uLnTx/>
                <a:uFillTx/>
                <a:latin typeface="Arial"/>
                <a:ea typeface="+mn-ea"/>
                <a:cs typeface="Arial" charset="0"/>
              </a:rPr>
              <a:t> je cilj imao Lucifer u razgovoru s Evom? Koje je laži o Božjem karakteru izgovorio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Lev</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20,26; 1. Sam. 2,2; Iza. 57,15; Ez. 38,23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Kako ovi redci opisuju Boga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Otk</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4,8.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a:t>
            </a:r>
            <a:r>
              <a:rPr kumimoji="0" lang="hr-HR" sz="1400" b="1" i="0" u="none" strike="noStrike" kern="1200" cap="none" spc="0" normalizeH="0" noProof="0" dirty="0">
                <a:ln>
                  <a:noFill/>
                </a:ln>
                <a:solidFill>
                  <a:srgbClr val="FFFFFF"/>
                </a:solidFill>
                <a:effectLst/>
                <a:uLnTx/>
                <a:uFillTx/>
                <a:latin typeface="Arial"/>
                <a:ea typeface="+mn-ea"/>
                <a:cs typeface="Arial" charset="0"/>
              </a:rPr>
              <a:t> riječi izgovaraju četiri živa bića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1. Ivan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4,7-19. </a:t>
            </a:r>
            <a:r>
              <a:rPr lang="hr-HR" sz="1200" i="1" dirty="0">
                <a:solidFill>
                  <a:srgbClr val="FFFFFF"/>
                </a:solidFill>
                <a:latin typeface="Arial"/>
                <a:cs typeface="Arial" charset="0"/>
              </a:rPr>
              <a:t> </a:t>
            </a:r>
            <a:r>
              <a:rPr lang="hr-HR" sz="1400" b="1" dirty="0">
                <a:solidFill>
                  <a:srgbClr val="FFFFFF"/>
                </a:solidFill>
                <a:latin typeface="Arial"/>
                <a:cs typeface="Arial" charset="0"/>
              </a:rPr>
              <a:t>Što ovaj tekst objašnjava u vezi s ljubavlju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 Kor.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13,4-8</a:t>
            </a:r>
            <a:r>
              <a:rPr lang="hr-HR" sz="1200" i="1" dirty="0">
                <a:solidFill>
                  <a:srgbClr val="FFFFFF"/>
                </a:solidFill>
                <a:latin typeface="Arial"/>
                <a:cs typeface="Arial" charset="0"/>
              </a:rPr>
              <a: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Gdje piše ljubav napišite Bog. Kako to proširuje tvoje razumijevanje Božjeg karaktera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?Sada zamijeni</a:t>
            </a:r>
            <a:r>
              <a:rPr lang="hr-HR" sz="1400" b="1" dirty="0">
                <a:solidFill>
                  <a:srgbClr val="FFFFFF"/>
                </a:solidFill>
                <a:latin typeface="Arial"/>
                <a:cs typeface="Arial" charset="0"/>
              </a:rPr>
              <a:t>                                                 riječ ljubav sa svojim imenom, koliko se bolje u to uklapaš?</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noProof="0" dirty="0">
                <a:solidFill>
                  <a:srgbClr val="FFFFFF"/>
                </a:solidFill>
                <a:latin typeface="Arial"/>
                <a:cs typeface="Arial" charset="0"/>
              </a:rPr>
              <a:t>Post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a:t>
            </a:r>
            <a:r>
              <a:rPr lang="hr-HR" sz="1200" i="1" dirty="0">
                <a:solidFill>
                  <a:srgbClr val="FFFFFF"/>
                </a:solidFill>
                <a:latin typeface="Arial"/>
                <a:cs typeface="Arial" charset="0"/>
              </a:rPr>
              <a:t> i</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Usporedi opis Boga u ovim redcima. Što primjećuješ</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Job</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36</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,24</a:t>
            </a:r>
            <a:r>
              <a:rPr lang="sr-Latn-ME" sz="1200" i="1" dirty="0">
                <a:solidFill>
                  <a:srgbClr val="FFFFFF"/>
                </a:solidFill>
                <a:latin typeface="Arial"/>
                <a:cs typeface="Arial" charset="0"/>
              </a:rPr>
              <a:t>-3</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3 i 37.</a:t>
            </a:r>
            <a:r>
              <a:rPr kumimoji="0" lang="sr-Latn-ME" sz="1200" b="0" i="1" u="none" strike="noStrike" kern="1200" cap="none" spc="0" normalizeH="0" noProof="0" dirty="0">
                <a:ln>
                  <a:noFill/>
                </a:ln>
                <a:solidFill>
                  <a:srgbClr val="FFFFFF"/>
                </a:solidFill>
                <a:effectLst/>
                <a:uLnTx/>
                <a:uFillTx/>
                <a:latin typeface="Arial"/>
                <a:ea typeface="+mn-ea"/>
                <a:cs typeface="Arial" charset="0"/>
              </a:rPr>
              <a:t> pog. I pročitaj Božju objavu o Njegovoj </a:t>
            </a:r>
            <a:r>
              <a:rPr lang="sr-Latn-ME" sz="1200" i="1" dirty="0">
                <a:solidFill>
                  <a:srgbClr val="FFFFFF"/>
                </a:solidFill>
                <a:latin typeface="Arial"/>
                <a:cs typeface="Arial" charset="0"/>
              </a:rPr>
              <a:t>s</a:t>
            </a:r>
            <a:r>
              <a:rPr kumimoji="0" lang="sr-Latn-ME" sz="1200" b="0" i="1" u="none" strike="noStrike" kern="1200" cap="none" spc="0" normalizeH="0" noProof="0" dirty="0">
                <a:ln>
                  <a:noFill/>
                </a:ln>
                <a:solidFill>
                  <a:srgbClr val="FFFFFF"/>
                </a:solidFill>
                <a:effectLst/>
                <a:uLnTx/>
                <a:uFillTx/>
                <a:latin typeface="Arial"/>
                <a:ea typeface="+mn-ea"/>
                <a:cs typeface="Arial" charset="0"/>
              </a:rPr>
              <a:t>vemoći </a:t>
            </a:r>
            <a:r>
              <a:rPr lang="sr-Latn-ME" sz="1200" i="1" dirty="0">
                <a:solidFill>
                  <a:srgbClr val="FFFFFF"/>
                </a:solidFill>
                <a:latin typeface="Arial"/>
                <a:cs typeface="Arial" charset="0"/>
              </a:rPr>
              <a:t>u</a:t>
            </a:r>
            <a:r>
              <a:rPr kumimoji="0" lang="sr-Latn-ME" sz="1200" b="0" i="1" u="none" strike="noStrike" kern="1200" cap="none" spc="0" normalizeH="0" noProof="0" dirty="0">
                <a:ln>
                  <a:noFill/>
                </a:ln>
                <a:solidFill>
                  <a:srgbClr val="FFFFFF"/>
                </a:solidFill>
                <a:effectLst/>
                <a:uLnTx/>
                <a:uFillTx/>
                <a:latin typeface="Arial"/>
                <a:ea typeface="+mn-ea"/>
                <a:cs typeface="Arial" charset="0"/>
              </a:rPr>
              <a:t> 38. i 39. pog.</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a:t>
            </a:r>
            <a:r>
              <a:rPr lang="hr-HR" sz="1400" b="1" dirty="0">
                <a:solidFill>
                  <a:srgbClr val="FFFFFF"/>
                </a:solidFill>
                <a:latin typeface="Arial"/>
                <a:cs typeface="Arial" charset="0"/>
              </a:rPr>
              <a:t> Što nam ti odlomci otkrivaju o Bogu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Mat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a:t>
            </a:r>
            <a:r>
              <a:rPr lang="sr-Latn-RS" sz="1200" i="1" dirty="0">
                <a:solidFill>
                  <a:srgbClr val="FFFFFF"/>
                </a:solidFill>
                <a:latin typeface="Arial"/>
                <a:cs typeface="Arial" charset="0"/>
              </a:rPr>
              <a:t>23 i  usdsporedi s 28,20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Zašto j to tako značajno za razumijeevanje Božjeg karaktera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Što primiječuješ?</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sr-Latn-RS" sz="1200" i="1" dirty="0">
                <a:solidFill>
                  <a:srgbClr val="FFFFFF"/>
                </a:solidFill>
                <a:latin typeface="Arial"/>
                <a:cs typeface="Arial" charset="0"/>
              </a:rPr>
              <a:t>1. Pet.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.1,1</a:t>
            </a:r>
            <a:r>
              <a:rPr lang="sr-Latn-RS" sz="1200" i="1" dirty="0">
                <a:solidFill>
                  <a:srgbClr val="FFFFFF"/>
                </a:solidFill>
                <a:latin typeface="Arial"/>
                <a:cs typeface="Arial" charset="0"/>
              </a:rPr>
              <a:t>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16</a:t>
            </a:r>
            <a:r>
              <a:rPr lang="sr-Latn-RS" sz="1200" i="1" dirty="0">
                <a:solidFill>
                  <a:srgbClr val="FFFFFF"/>
                </a:solidFill>
                <a:latin typeface="Arial"/>
                <a:cs typeface="Arial" charset="0"/>
              </a:rPr>
              <a:t>; Rim. 6,22; Heb. 12,14.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Bog je svet i traži da budemo sveti. Ali što zapravo znači živjeti svetim životom</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p:cNvGrpSpPr>
            <a:grpSpLocks/>
          </p:cNvGrpSpPr>
          <p:nvPr/>
        </p:nvGrpSpPr>
        <p:grpSpPr bwMode="auto">
          <a:xfrm>
            <a:off x="5816561" y="3967661"/>
            <a:ext cx="1860813"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383590" cy="2851585"/>
            <a:chOff x="1248" y="2437"/>
            <a:chExt cx="1392" cy="1611"/>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lang="sr-Latn-RS" sz="1100" b="1" dirty="0">
                  <a:solidFill>
                    <a:srgbClr val="000000"/>
                  </a:solidFill>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a:t>
              </a:r>
              <a:r>
                <a:rPr lang="hr-HR" sz="1100" b="1" dirty="0">
                  <a:solidFill>
                    <a:srgbClr val="000000"/>
                  </a:solidFill>
                </a:rPr>
                <a:t>Ma k</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akav </a:t>
              </a:r>
              <a:r>
                <a:rPr lang="hr-HR" sz="1100" b="1" dirty="0">
                  <a:solidFill>
                    <a:srgbClr val="000000"/>
                  </a:solidFill>
                </a:rPr>
                <a:t>je</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a:t>
              </a:r>
              <a:r>
                <a:rPr lang="hr-HR" sz="1100" b="1" dirty="0">
                  <a:solidFill>
                    <a:srgbClr val="000000"/>
                  </a:solidFill>
                </a:rPr>
                <a:t>Ima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i drugi koji vole Isusa i Njegovu Reč. Prenesi tu poruku nekome i pozovi ih na trku!</a:t>
              </a:r>
            </a:p>
          </p:txBody>
        </p:sp>
      </p:grpSp>
      <p:grpSp>
        <p:nvGrpSpPr>
          <p:cNvPr id="65" name="Group 13"/>
          <p:cNvGrpSpPr>
            <a:grpSpLocks/>
          </p:cNvGrpSpPr>
          <p:nvPr/>
        </p:nvGrpSpPr>
        <p:grpSpPr bwMode="auto">
          <a:xfrm>
            <a:off x="7704876" y="3782200"/>
            <a:ext cx="3123178" cy="2612391"/>
            <a:chOff x="3595" y="2256"/>
            <a:chExt cx="1739" cy="8865"/>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165858"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noProof="0" dirty="0">
                <a:solidFill>
                  <a:srgbClr val="FFFF99"/>
                </a:solidFill>
                <a:latin typeface="Impact" pitchFamily="34" charset="0"/>
              </a:rPr>
              <a:t>JO</a:t>
            </a:r>
            <a:r>
              <a:rPr lang="hr-HR" sz="4800" dirty="0">
                <a:solidFill>
                  <a:srgbClr val="FFFF99"/>
                </a:solidFill>
                <a:latin typeface="Impact" pitchFamily="34" charset="0"/>
              </a:rPr>
              <a:t>VAN</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dirty="0">
                <a:solidFill>
                  <a:srgbClr val="FFFF99"/>
                </a:solidFill>
                <a:latin typeface="Impact" pitchFamily="34" charset="0"/>
              </a:rPr>
              <a:t>17</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lang="hr-HR" sz="4800" dirty="0">
                <a:solidFill>
                  <a:srgbClr val="FFFF99"/>
                </a:solidFill>
                <a:latin typeface="Impact" pitchFamily="34" charset="0"/>
              </a:rPr>
              <a:t>3</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398408" cy="1243965"/>
          </a:xfrm>
        </p:spPr>
        <p:txBody>
          <a:bodyPr/>
          <a:lstStyle/>
          <a:p>
            <a:pPr marL="0" indent="0">
              <a:buNone/>
            </a:pPr>
            <a:r>
              <a:rPr lang="en-US" dirty="0"/>
              <a:t>“</a:t>
            </a:r>
            <a:r>
              <a:rPr lang="hr-HR" dirty="0"/>
              <a:t>A ovo je život večni da poznaju tebe jedinoga istinitoga Boga, i</a:t>
            </a:r>
          </a:p>
          <a:p>
            <a:pPr marL="0" indent="0">
              <a:buNone/>
            </a:pPr>
            <a:r>
              <a:rPr lang="hr-HR" dirty="0"/>
              <a:t>koga si poslao, Isusa</a:t>
            </a:r>
            <a:r>
              <a:rPr lang="sr-Latn-RS" dirty="0"/>
              <a:t> Hrista.“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3"/>
          <a:stretch>
            <a:fillRect/>
          </a:stretch>
        </p:blipFill>
        <p:spPr>
          <a:xfrm>
            <a:off x="7680960" y="254000"/>
            <a:ext cx="451104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72736" y="3875314"/>
            <a:ext cx="12119263" cy="4154984"/>
          </a:xfrm>
          <a:prstGeom prst="rect">
            <a:avLst/>
          </a:prstGeom>
          <a:noFill/>
        </p:spPr>
        <p:txBody>
          <a:bodyPr wrap="square" rtlCol="0">
            <a:spAutoFit/>
          </a:bodyPr>
          <a:lstStyle/>
          <a:p>
            <a:pPr lvl="0" algn="ctr" defTabSz="914354" fontAlgn="base">
              <a:spcBef>
                <a:spcPct val="0"/>
              </a:spcBef>
              <a:spcAft>
                <a:spcPct val="0"/>
              </a:spcAft>
              <a:defRPr/>
            </a:pPr>
            <a:r>
              <a:rPr lang="hr-HR" sz="2400" b="1" dirty="0">
                <a:solidFill>
                  <a:srgbClr val="FFFFFF"/>
                </a:solidFill>
                <a:latin typeface="Arial"/>
                <a:cs typeface="Arial" charset="0"/>
              </a:rPr>
              <a:t>Ne možemo u potpunosti shvatiti Boga u svoj Njegovoj slavi ili veličanstvu. Božji putevi i misli nadilaze naše razumevanje (Isa. 55,9; Rim. 11,33). Zaista, oni su jednako daleko od našeg konačnog shvatanja kao što su nebesa udaljena od zemlje. Ipak, čudo nad čudima, Biblija </a:t>
            </a:r>
            <a:r>
              <a:rPr lang="en-US" sz="2400" b="1" dirty="0" err="1">
                <a:solidFill>
                  <a:srgbClr val="FFFFFF"/>
                </a:solidFill>
                <a:latin typeface="Arial"/>
                <a:cs typeface="Arial" charset="0"/>
              </a:rPr>
              <a:t>uka</a:t>
            </a:r>
            <a:r>
              <a:rPr lang="sr-Latn-RS" sz="2400" b="1" dirty="0">
                <a:solidFill>
                  <a:srgbClr val="FFFFFF"/>
                </a:solidFill>
                <a:latin typeface="Arial"/>
                <a:cs typeface="Arial" charset="0"/>
              </a:rPr>
              <a:t>z</a:t>
            </a:r>
            <a:r>
              <a:rPr lang="en-US" sz="2400" b="1" dirty="0" err="1">
                <a:solidFill>
                  <a:srgbClr val="FFFFFF"/>
                </a:solidFill>
                <a:latin typeface="Arial"/>
                <a:cs typeface="Arial" charset="0"/>
              </a:rPr>
              <a:t>uje</a:t>
            </a:r>
            <a:r>
              <a:rPr lang="hr-HR" sz="2400" b="1" dirty="0">
                <a:solidFill>
                  <a:srgbClr val="FFFFFF"/>
                </a:solidFill>
                <a:latin typeface="Arial"/>
                <a:cs typeface="Arial" charset="0"/>
              </a:rPr>
              <a:t> da smemo, i trebamo, poznavati Boga lično (Jer. 9,23.24).</a:t>
            </a:r>
            <a:r>
              <a:rPr lang="en-US" sz="2400" b="1" dirty="0">
                <a:solidFill>
                  <a:srgbClr val="FFFFFF"/>
                </a:solidFill>
                <a:cs typeface="Arial" charset="0"/>
              </a:rPr>
              <a:t> </a:t>
            </a:r>
            <a:r>
              <a:rPr lang="sr-Latn-RS" sz="2400" b="1" dirty="0">
                <a:solidFill>
                  <a:srgbClr val="FFFFFF"/>
                </a:solidFill>
                <a:cs typeface="Arial" charset="0"/>
              </a:rPr>
              <a:t>V</a:t>
            </a:r>
            <a:r>
              <a:rPr lang="en-US" sz="2400" b="1" dirty="0">
                <a:solidFill>
                  <a:srgbClr val="FFFFFF"/>
                </a:solidFill>
                <a:cs typeface="Arial" charset="0"/>
              </a:rPr>
              <a:t>a</a:t>
            </a:r>
            <a:r>
              <a:rPr lang="sr-Latn-RS" sz="2400" b="1" dirty="0">
                <a:solidFill>
                  <a:srgbClr val="FFFFFF"/>
                </a:solidFill>
                <a:cs typeface="Arial" charset="0"/>
              </a:rPr>
              <a:t>v</a:t>
            </a:r>
            <a:r>
              <a:rPr lang="en-US" sz="2400" b="1" dirty="0" err="1">
                <a:solidFill>
                  <a:srgbClr val="FFFFFF"/>
                </a:solidFill>
                <a:cs typeface="Arial" charset="0"/>
              </a:rPr>
              <a:t>ilonski</a:t>
            </a:r>
            <a:r>
              <a:rPr lang="en-US" sz="2400" b="1" dirty="0">
                <a:solidFill>
                  <a:srgbClr val="FFFFFF"/>
                </a:solidFill>
                <a:cs typeface="Arial" charset="0"/>
              </a:rPr>
              <a:t> </a:t>
            </a:r>
            <a:r>
              <a:rPr lang="sr-Latn-RS" sz="2400" b="1" dirty="0">
                <a:solidFill>
                  <a:srgbClr val="FFFFFF"/>
                </a:solidFill>
                <a:cs typeface="Arial" charset="0"/>
              </a:rPr>
              <a:t>car</a:t>
            </a:r>
            <a:r>
              <a:rPr lang="en-US" sz="2400" b="1" dirty="0">
                <a:solidFill>
                  <a:srgbClr val="FFFFFF"/>
                </a:solidFill>
                <a:cs typeface="Arial" charset="0"/>
              </a:rPr>
              <a:t> koji je </a:t>
            </a:r>
            <a:r>
              <a:rPr lang="en-US" sz="2400" b="1" dirty="0" err="1">
                <a:solidFill>
                  <a:srgbClr val="FFFFFF"/>
                </a:solidFill>
                <a:cs typeface="Arial" charset="0"/>
              </a:rPr>
              <a:t>verovao</a:t>
            </a:r>
            <a:r>
              <a:rPr lang="en-US" sz="2400" b="1" dirty="0">
                <a:solidFill>
                  <a:srgbClr val="FFFFFF"/>
                </a:solidFill>
                <a:cs typeface="Arial" charset="0"/>
              </a:rPr>
              <a:t> da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bogovi</a:t>
            </a:r>
            <a:r>
              <a:rPr lang="en-US" sz="2400" b="1" dirty="0">
                <a:solidFill>
                  <a:srgbClr val="FFFFFF"/>
                </a:solidFill>
                <a:cs typeface="Arial" charset="0"/>
              </a:rPr>
              <a:t> </a:t>
            </a:r>
            <a:r>
              <a:rPr lang="en-US" sz="2400" b="1" dirty="0" err="1">
                <a:solidFill>
                  <a:srgbClr val="FFFFFF"/>
                </a:solidFill>
                <a:cs typeface="Arial" charset="0"/>
              </a:rPr>
              <a:t>nedostižni</a:t>
            </a:r>
            <a:r>
              <a:rPr lang="en-US" sz="2400" b="1" dirty="0">
                <a:solidFill>
                  <a:srgbClr val="FFFFFF"/>
                </a:solidFill>
                <a:cs typeface="Arial" charset="0"/>
              </a:rPr>
              <a:t> </a:t>
            </a:r>
            <a:r>
              <a:rPr lang="en-US" sz="2400" b="1" dirty="0" err="1">
                <a:solidFill>
                  <a:srgbClr val="FFFFFF"/>
                </a:solidFill>
                <a:cs typeface="Arial" charset="0"/>
              </a:rPr>
              <a:t>jer</a:t>
            </a:r>
            <a:r>
              <a:rPr lang="en-US" sz="2400" b="1" dirty="0">
                <a:solidFill>
                  <a:srgbClr val="FFFFFF"/>
                </a:solidFill>
                <a:cs typeface="Arial" charset="0"/>
              </a:rPr>
              <a:t>, </a:t>
            </a:r>
            <a:r>
              <a:rPr lang="en-US" sz="2400" b="1" dirty="0" err="1">
                <a:solidFill>
                  <a:srgbClr val="FFFFFF"/>
                </a:solidFill>
                <a:cs typeface="Arial" charset="0"/>
              </a:rPr>
              <a:t>kako</a:t>
            </a:r>
            <a:r>
              <a:rPr lang="en-US" sz="2400" b="1" dirty="0">
                <a:solidFill>
                  <a:srgbClr val="FFFFFF"/>
                </a:solidFill>
                <a:cs typeface="Arial" charset="0"/>
              </a:rPr>
              <a:t> </a:t>
            </a:r>
            <a:r>
              <a:rPr lang="en-US" sz="2400" b="1" dirty="0" err="1">
                <a:solidFill>
                  <a:srgbClr val="FFFFFF"/>
                </a:solidFill>
                <a:cs typeface="Arial" charset="0"/>
              </a:rPr>
              <a:t>su</a:t>
            </a:r>
            <a:r>
              <a:rPr lang="en-US" sz="2400" b="1" dirty="0">
                <a:solidFill>
                  <a:srgbClr val="FFFFFF"/>
                </a:solidFill>
                <a:cs typeface="Arial" charset="0"/>
              </a:rPr>
              <a:t> </a:t>
            </a:r>
            <a:r>
              <a:rPr lang="en-US" sz="2400" b="1" dirty="0" err="1">
                <a:solidFill>
                  <a:srgbClr val="FFFFFF"/>
                </a:solidFill>
                <a:cs typeface="Arial" charset="0"/>
              </a:rPr>
              <a:t>njegovi</a:t>
            </a:r>
            <a:r>
              <a:rPr lang="en-US" sz="2400" b="1" dirty="0">
                <a:solidFill>
                  <a:srgbClr val="FFFFFF"/>
                </a:solidFill>
                <a:cs typeface="Arial" charset="0"/>
              </a:rPr>
              <a:t> </a:t>
            </a:r>
            <a:r>
              <a:rPr lang="en-US" sz="2400" b="1" dirty="0" err="1">
                <a:solidFill>
                  <a:srgbClr val="FFFFFF"/>
                </a:solidFill>
                <a:cs typeface="Arial" charset="0"/>
              </a:rPr>
              <a:t>mudraci</a:t>
            </a:r>
            <a:r>
              <a:rPr lang="en-US" sz="2400" b="1" dirty="0">
                <a:solidFill>
                  <a:srgbClr val="FFFFFF"/>
                </a:solidFill>
                <a:cs typeface="Arial" charset="0"/>
              </a:rPr>
              <a:t> in</a:t>
            </a:r>
            <a:r>
              <a:rPr lang="sr-Latn-RS" sz="2400" b="1" dirty="0">
                <a:solidFill>
                  <a:srgbClr val="FFFFFF"/>
                </a:solidFill>
                <a:cs typeface="Arial" charset="0"/>
              </a:rPr>
              <a:t>s</a:t>
            </a:r>
            <a:r>
              <a:rPr lang="en-US" sz="2400" b="1" dirty="0" err="1">
                <a:solidFill>
                  <a:srgbClr val="FFFFFF"/>
                </a:solidFill>
                <a:cs typeface="Arial" charset="0"/>
              </a:rPr>
              <a:t>istirali</a:t>
            </a:r>
            <a:r>
              <a:rPr lang="en-US" sz="2400" b="1" dirty="0">
                <a:solidFill>
                  <a:srgbClr val="FFFFFF"/>
                </a:solidFill>
                <a:cs typeface="Arial" charset="0"/>
              </a:rPr>
              <a:t>, </a:t>
            </a:r>
            <a:r>
              <a:rPr lang="en-US" sz="2400" b="1" dirty="0" err="1">
                <a:solidFill>
                  <a:srgbClr val="FFFFFF"/>
                </a:solidFill>
                <a:cs typeface="Arial" charset="0"/>
              </a:rPr>
              <a:t>njihovo</a:t>
            </a:r>
            <a:r>
              <a:rPr lang="en-US" sz="2400" b="1" dirty="0">
                <a:solidFill>
                  <a:srgbClr val="FFFFFF"/>
                </a:solidFill>
                <a:cs typeface="Arial" charset="0"/>
              </a:rPr>
              <a:t> "</a:t>
            </a:r>
            <a:r>
              <a:rPr lang="en-US" sz="2400" b="1" dirty="0" err="1">
                <a:solidFill>
                  <a:srgbClr val="FFFFFF"/>
                </a:solidFill>
                <a:cs typeface="Arial" charset="0"/>
              </a:rPr>
              <a:t>prebivalište</a:t>
            </a:r>
            <a:r>
              <a:rPr lang="en-US" sz="2400" b="1" dirty="0">
                <a:solidFill>
                  <a:srgbClr val="FFFFFF"/>
                </a:solidFill>
                <a:cs typeface="Arial" charset="0"/>
              </a:rPr>
              <a:t> </a:t>
            </a:r>
            <a:r>
              <a:rPr lang="en-US" sz="2400" b="1" dirty="0" err="1">
                <a:solidFill>
                  <a:srgbClr val="FFFFFF"/>
                </a:solidFill>
                <a:cs typeface="Arial" charset="0"/>
              </a:rPr>
              <a:t>nije</a:t>
            </a:r>
            <a:r>
              <a:rPr lang="en-US" sz="2400" b="1" dirty="0">
                <a:solidFill>
                  <a:srgbClr val="FFFFFF"/>
                </a:solidFill>
                <a:cs typeface="Arial" charset="0"/>
              </a:rPr>
              <a:t> u </a:t>
            </a:r>
            <a:r>
              <a:rPr lang="en-US" sz="2400" b="1" dirty="0" err="1">
                <a:solidFill>
                  <a:srgbClr val="FFFFFF"/>
                </a:solidFill>
                <a:cs typeface="Arial" charset="0"/>
              </a:rPr>
              <a:t>telu</a:t>
            </a:r>
            <a:r>
              <a:rPr lang="en-US" sz="2400" b="1" dirty="0">
                <a:solidFill>
                  <a:srgbClr val="FFFFFF"/>
                </a:solidFill>
                <a:cs typeface="Arial" charset="0"/>
              </a:rPr>
              <a:t>" (Dan. 2,11), Danil</a:t>
            </a:r>
            <a:r>
              <a:rPr lang="sr-Latn-RS" sz="2400" b="1" dirty="0">
                <a:solidFill>
                  <a:srgbClr val="FFFFFF"/>
                </a:solidFill>
                <a:cs typeface="Arial" charset="0"/>
              </a:rPr>
              <a:t>o</a:t>
            </a:r>
            <a:r>
              <a:rPr lang="en-US" sz="2400" b="1" dirty="0">
                <a:solidFill>
                  <a:srgbClr val="FFFFFF"/>
                </a:solidFill>
                <a:cs typeface="Arial" charset="0"/>
              </a:rPr>
              <a:t> </a:t>
            </a:r>
            <a:r>
              <a:rPr lang="en-US" sz="2400" b="1" dirty="0" err="1">
                <a:solidFill>
                  <a:srgbClr val="FFFFFF"/>
                </a:solidFill>
                <a:cs typeface="Arial" charset="0"/>
              </a:rPr>
              <a:t>odgovara</a:t>
            </a:r>
            <a:r>
              <a:rPr lang="en-US" sz="2400" b="1" dirty="0">
                <a:solidFill>
                  <a:srgbClr val="FFFFFF"/>
                </a:solidFill>
                <a:cs typeface="Arial" charset="0"/>
              </a:rPr>
              <a:t> </a:t>
            </a:r>
            <a:r>
              <a:rPr lang="en-US" sz="2400" b="1" dirty="0" err="1">
                <a:solidFill>
                  <a:srgbClr val="FFFFFF"/>
                </a:solidFill>
                <a:cs typeface="Arial" charset="0"/>
              </a:rPr>
              <a:t>suprotno</a:t>
            </a:r>
            <a:r>
              <a:rPr lang="en-US" sz="2400" b="1" dirty="0">
                <a:solidFill>
                  <a:srgbClr val="FFFFFF"/>
                </a:solidFill>
                <a:cs typeface="Arial" charset="0"/>
              </a:rPr>
              <a:t>. </a:t>
            </a:r>
            <a:r>
              <a:rPr lang="en-US" sz="2400" b="1" dirty="0" err="1">
                <a:solidFill>
                  <a:srgbClr val="FFFFFF"/>
                </a:solidFill>
                <a:cs typeface="Arial" charset="0"/>
              </a:rPr>
              <a:t>Iako</a:t>
            </a:r>
            <a:r>
              <a:rPr lang="en-US" sz="2400" b="1" dirty="0">
                <a:solidFill>
                  <a:srgbClr val="FFFFFF"/>
                </a:solidFill>
                <a:cs typeface="Arial" charset="0"/>
              </a:rPr>
              <a:t> je Bog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nebu</a:t>
            </a:r>
            <a:r>
              <a:rPr lang="en-US" sz="2400" b="1" dirty="0">
                <a:solidFill>
                  <a:srgbClr val="FFFFFF"/>
                </a:solidFill>
                <a:cs typeface="Arial" charset="0"/>
              </a:rPr>
              <a:t>, Danil</a:t>
            </a:r>
            <a:r>
              <a:rPr lang="sr-Latn-RS" sz="2400" b="1" dirty="0">
                <a:solidFill>
                  <a:srgbClr val="FFFFFF"/>
                </a:solidFill>
                <a:cs typeface="Arial" charset="0"/>
              </a:rPr>
              <a:t>o</a:t>
            </a:r>
            <a:r>
              <a:rPr lang="en-US" sz="2400" b="1" dirty="0">
                <a:solidFill>
                  <a:srgbClr val="FFFFFF"/>
                </a:solidFill>
                <a:cs typeface="Arial" charset="0"/>
              </a:rPr>
              <a:t> </a:t>
            </a:r>
            <a:r>
              <a:rPr lang="hr-HR" sz="2400" b="1" dirty="0">
                <a:solidFill>
                  <a:srgbClr val="FFFFFF"/>
                </a:solidFill>
                <a:cs typeface="Arial" charset="0"/>
              </a:rPr>
              <a:t> </a:t>
            </a:r>
            <a:r>
              <a:rPr lang="en-US" sz="2400" b="1" dirty="0" err="1">
                <a:solidFill>
                  <a:srgbClr val="FFFFFF"/>
                </a:solidFill>
                <a:cs typeface="Arial" charset="0"/>
              </a:rPr>
              <a:t>tvrdi</a:t>
            </a:r>
            <a:r>
              <a:rPr lang="en-US" sz="2400" b="1" dirty="0">
                <a:solidFill>
                  <a:srgbClr val="FFFFFF"/>
                </a:solidFill>
                <a:cs typeface="Arial" charset="0"/>
              </a:rPr>
              <a:t> da Bog </a:t>
            </a:r>
            <a:r>
              <a:rPr lang="en-US" sz="2400" b="1" dirty="0" err="1">
                <a:solidFill>
                  <a:srgbClr val="FFFFFF"/>
                </a:solidFill>
                <a:cs typeface="Arial" charset="0"/>
              </a:rPr>
              <a:t>otkriva</a:t>
            </a:r>
            <a:r>
              <a:rPr lang="en-US" sz="2400" b="1" dirty="0">
                <a:solidFill>
                  <a:srgbClr val="FFFFFF"/>
                </a:solidFill>
                <a:cs typeface="Arial" charset="0"/>
              </a:rPr>
              <a:t> </a:t>
            </a:r>
            <a:r>
              <a:rPr lang="en-US" sz="2400" b="1" dirty="0" err="1">
                <a:solidFill>
                  <a:srgbClr val="FFFFFF"/>
                </a:solidFill>
                <a:cs typeface="Arial" charset="0"/>
              </a:rPr>
              <a:t>tajne</a:t>
            </a:r>
            <a:r>
              <a:rPr lang="en-US" sz="2400" b="1" dirty="0">
                <a:solidFill>
                  <a:srgbClr val="FFFFFF"/>
                </a:solidFill>
                <a:cs typeface="Arial" charset="0"/>
              </a:rPr>
              <a:t> (Dan. 2,28). </a:t>
            </a:r>
            <a:endParaRPr lang="hr-HR" sz="2400" b="1" dirty="0">
              <a:solidFill>
                <a:srgbClr val="FFFFFF"/>
              </a:solidFill>
              <a:latin typeface="Arial"/>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lang="hr-HR" sz="2400" b="1" dirty="0">
              <a:solidFill>
                <a:srgbClr val="FFFFFF"/>
              </a:solidFill>
              <a:latin typeface="Arial"/>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373513" y="332268"/>
            <a:ext cx="3972485" cy="609397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hr-HR" sz="44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 večni  život je ovo: da upoznaju tebe, jedinog i pravog Boga i Isusa Hrista koga si ti poslao</a:t>
            </a:r>
            <a:r>
              <a:rPr kumimoji="0" lang="en" sz="44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kumimoji="0" lang="hr-HR"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Jo</a:t>
            </a:r>
            <a:r>
              <a:rPr lang="hr-HR" sz="2800" b="1" dirty="0">
                <a:ln/>
                <a:solidFill>
                  <a:srgbClr val="60497B"/>
                </a:solidFill>
                <a:latin typeface="Comic Sans MS" panose="030F0702030302020204" pitchFamily="66" charset="0"/>
              </a:rPr>
              <a:t>van</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 17</a:t>
            </a:r>
            <a:r>
              <a:rPr kumimoji="0" lang="hr-HR"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3</a:t>
            </a:r>
            <a:r>
              <a:rPr lang="en" sz="2800" b="1" dirty="0">
                <a:ln/>
                <a:solidFill>
                  <a:srgbClr val="60497B"/>
                </a:solidFill>
                <a:latin typeface="Comic Sans MS" panose="030F0702030302020204" pitchFamily="66" charset="0"/>
              </a:rPr>
              <a:t> </a:t>
            </a:r>
            <a:r>
              <a:rPr lang="hr-HR" sz="2000" b="1" dirty="0">
                <a:ln/>
                <a:solidFill>
                  <a:srgbClr val="60497B"/>
                </a:solidFill>
                <a:latin typeface="Comic Sans MS" panose="030F0702030302020204" pitchFamily="66" charset="0"/>
              </a:rPr>
              <a:t>NSP</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r-HR" sz="2000" b="1" dirty="0">
                <a:solidFill>
                  <a:srgbClr val="C85059"/>
                </a:solidFill>
              </a:rPr>
              <a:t>Božje osobine</a:t>
            </a:r>
            <a:r>
              <a:rPr lang="en" sz="2000" b="1" dirty="0">
                <a:solidFill>
                  <a:srgbClr val="C85059"/>
                </a:solidFill>
              </a:rPr>
              <a:t>.</a:t>
            </a:r>
          </a:p>
          <a:p>
            <a:pPr>
              <a:spcBef>
                <a:spcPts val="1200"/>
              </a:spcBef>
            </a:pPr>
            <a:r>
              <a:rPr lang="hr-HR" sz="2000" b="1" dirty="0">
                <a:solidFill>
                  <a:srgbClr val="B14DC1"/>
                </a:solidFill>
              </a:rPr>
              <a:t>Božji karakter</a:t>
            </a:r>
            <a:r>
              <a:rPr lang="en" sz="2000" b="1" dirty="0">
                <a:solidFill>
                  <a:srgbClr val="B14DC1"/>
                </a:solidFill>
              </a:rPr>
              <a:t>:</a:t>
            </a:r>
          </a:p>
          <a:p>
            <a:pPr lvl="1">
              <a:spcBef>
                <a:spcPts val="600"/>
              </a:spcBef>
            </a:pPr>
            <a:r>
              <a:rPr lang="hr-HR" sz="2000" b="1" dirty="0"/>
              <a:t>Bog je svet.</a:t>
            </a:r>
            <a:endParaRPr lang="en" sz="2000" b="1" dirty="0"/>
          </a:p>
          <a:p>
            <a:pPr lvl="1">
              <a:spcBef>
                <a:spcPts val="600"/>
              </a:spcBef>
            </a:pPr>
            <a:r>
              <a:rPr lang="hr-HR" sz="2000" b="1" dirty="0"/>
              <a:t>Bog je ljubav.</a:t>
            </a:r>
            <a:endParaRPr lang="en" sz="2000" b="1" dirty="0"/>
          </a:p>
          <a:p>
            <a:pPr>
              <a:spcBef>
                <a:spcPts val="1200"/>
              </a:spcBef>
            </a:pPr>
            <a:r>
              <a:rPr lang="hr-HR" sz="2000" b="1" dirty="0">
                <a:solidFill>
                  <a:srgbClr val="515FC3"/>
                </a:solidFill>
              </a:rPr>
              <a:t>Poznavati Boga</a:t>
            </a:r>
            <a:r>
              <a:rPr lang="en" sz="2000" b="1" dirty="0">
                <a:solidFill>
                  <a:srgbClr val="515FC3"/>
                </a:solidFill>
              </a:rPr>
              <a:t>:</a:t>
            </a:r>
          </a:p>
          <a:p>
            <a:pPr lvl="1">
              <a:spcBef>
                <a:spcPts val="600"/>
              </a:spcBef>
            </a:pPr>
            <a:r>
              <a:rPr lang="hr-HR" sz="2000" b="1" dirty="0"/>
              <a:t>Bog je otkriven u stvaranju.</a:t>
            </a:r>
            <a:endParaRPr lang="en" sz="2000" b="1" dirty="0"/>
          </a:p>
          <a:p>
            <a:pPr lvl="1">
              <a:spcBef>
                <a:spcPts val="600"/>
              </a:spcBef>
            </a:pPr>
            <a:r>
              <a:rPr lang="hr-HR" sz="2000" b="1" dirty="0"/>
              <a:t>Bog se objavio u Isusu</a:t>
            </a:r>
            <a:r>
              <a:rPr lang="en" sz="2000" b="1" dirty="0"/>
              <a:t> (Emmanuel)</a:t>
            </a:r>
            <a:r>
              <a:rPr lang="hr-HR" sz="2000" b="1" dirty="0"/>
              <a:t>.</a:t>
            </a:r>
            <a:endParaRPr lang="en" sz="2000" b="1" dirty="0"/>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323439"/>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razumevanje</a:t>
            </a:r>
            <a:r>
              <a:rPr lang="en-US" sz="2000" b="1" dirty="0"/>
              <a:t> Boga </a:t>
            </a:r>
            <a:r>
              <a:rPr lang="en-US" sz="2000" b="1" dirty="0" err="1"/>
              <a:t>iskvareno</a:t>
            </a:r>
            <a:r>
              <a:rPr lang="en-US" sz="2000" b="1" dirty="0"/>
              <a:t> je </a:t>
            </a:r>
            <a:r>
              <a:rPr lang="en-US" sz="2000" b="1" dirty="0" err="1"/>
              <a:t>grehom</a:t>
            </a:r>
            <a:r>
              <a:rPr lang="en-US" sz="2000" b="1" dirty="0"/>
              <a:t>. </a:t>
            </a:r>
            <a:r>
              <a:rPr lang="en-US" sz="2000" b="1" dirty="0" err="1"/>
              <a:t>Pokušali</a:t>
            </a:r>
            <a:r>
              <a:rPr lang="en-US" sz="2000" b="1" dirty="0"/>
              <a:t> </a:t>
            </a:r>
            <a:r>
              <a:rPr lang="en-US" sz="2000" b="1" dirty="0" err="1"/>
              <a:t>smo</a:t>
            </a:r>
            <a:r>
              <a:rPr lang="en-US" sz="2000" b="1" dirty="0"/>
              <a:t> ga </a:t>
            </a:r>
            <a:r>
              <a:rPr lang="en-US" sz="2000" b="1" dirty="0" err="1"/>
              <a:t>prikazati</a:t>
            </a:r>
            <a:r>
              <a:rPr lang="en-US" sz="2000" b="1" dirty="0"/>
              <a:t> u </a:t>
            </a:r>
            <a:r>
              <a:rPr lang="en-US" sz="2000" b="1" dirty="0" err="1"/>
              <a:t>idolima</a:t>
            </a:r>
            <a:r>
              <a:rPr lang="en-US" sz="2000" b="1" dirty="0"/>
              <a:t> u </a:t>
            </a:r>
            <a:r>
              <a:rPr lang="en-US" sz="2000" b="1" dirty="0" err="1"/>
              <a:t>obliku</a:t>
            </a:r>
            <a:r>
              <a:rPr lang="en-US" sz="2000" b="1" dirty="0"/>
              <a:t> </a:t>
            </a:r>
            <a:r>
              <a:rPr lang="en-US" sz="2000" b="1" dirty="0" err="1"/>
              <a:t>životinja</a:t>
            </a:r>
            <a:r>
              <a:rPr lang="en-US" sz="2000" b="1" dirty="0"/>
              <a:t> </a:t>
            </a:r>
            <a:r>
              <a:rPr lang="en-US" sz="2000" b="1" dirty="0" err="1"/>
              <a:t>ili</a:t>
            </a:r>
            <a:r>
              <a:rPr lang="en-US" sz="2000" b="1" dirty="0"/>
              <a:t> </a:t>
            </a:r>
            <a:r>
              <a:rPr lang="en-US" sz="2000" b="1" dirty="0" err="1"/>
              <a:t>ljudi</a:t>
            </a:r>
            <a:r>
              <a:rPr lang="en-US" sz="2000" b="1" dirty="0"/>
              <a:t>. </a:t>
            </a:r>
            <a:r>
              <a:rPr lang="en-US" sz="2000" b="1" dirty="0" err="1"/>
              <a:t>Prikazivan</a:t>
            </a:r>
            <a:r>
              <a:rPr lang="en-US" sz="2000" b="1" dirty="0"/>
              <a:t> je </a:t>
            </a:r>
            <a:r>
              <a:rPr lang="en-US" sz="2000" b="1" dirty="0" err="1"/>
              <a:t>kao</a:t>
            </a:r>
            <a:r>
              <a:rPr lang="en-US" sz="2000" b="1" dirty="0"/>
              <a:t> </a:t>
            </a:r>
            <a:r>
              <a:rPr lang="en-US" sz="2000" b="1" dirty="0" err="1"/>
              <a:t>hirovit</a:t>
            </a:r>
            <a:r>
              <a:rPr lang="en-US" sz="2000" b="1" dirty="0"/>
              <a:t> </a:t>
            </a:r>
            <a:r>
              <a:rPr lang="en-US" sz="2000" b="1" dirty="0" err="1"/>
              <a:t>ili</a:t>
            </a:r>
            <a:r>
              <a:rPr lang="en-US" sz="2000" b="1" dirty="0"/>
              <a:t> </a:t>
            </a:r>
            <a:r>
              <a:rPr lang="en-US" sz="2000" b="1" dirty="0" err="1"/>
              <a:t>tiran</a:t>
            </a:r>
            <a:r>
              <a:rPr lang="sr-Latn-RS" sz="2000" b="1" dirty="0"/>
              <a:t>in</a:t>
            </a:r>
            <a:r>
              <a:rPr lang="en-US" sz="2000" b="1" dirty="0"/>
              <a:t>. </a:t>
            </a:r>
            <a:r>
              <a:rPr lang="sr-Latn-RS" sz="2000" b="1" dirty="0"/>
              <a:t>Na kraju</a:t>
            </a:r>
            <a:r>
              <a:rPr lang="en-US" sz="2000" b="1" dirty="0"/>
              <a:t>, </a:t>
            </a:r>
            <a:r>
              <a:rPr lang="en-US" sz="2000" b="1" dirty="0" err="1"/>
              <a:t>čovečanstvo</a:t>
            </a:r>
            <a:r>
              <a:rPr lang="en-US" sz="2000" b="1" dirty="0"/>
              <a:t> je </a:t>
            </a:r>
            <a:r>
              <a:rPr lang="en-US" sz="2000" b="1" dirty="0" err="1"/>
              <a:t>stvorilo</a:t>
            </a:r>
            <a:r>
              <a:rPr lang="en-US" sz="2000" b="1" dirty="0"/>
              <a:t> </a:t>
            </a:r>
            <a:r>
              <a:rPr lang="en-US" sz="2000" b="1" dirty="0" err="1"/>
              <a:t>sliku</a:t>
            </a:r>
            <a:r>
              <a:rPr lang="en-US" sz="2000" b="1" dirty="0"/>
              <a:t> Boga u </a:t>
            </a:r>
            <a:r>
              <a:rPr lang="en-US" sz="2000" b="1" dirty="0" err="1"/>
              <a:t>vlastitom</a:t>
            </a:r>
            <a:r>
              <a:rPr lang="en-US" sz="2000" b="1" dirty="0"/>
              <a:t> </a:t>
            </a:r>
            <a:r>
              <a:rPr lang="en-US" sz="2000" b="1" dirty="0" err="1"/>
              <a:t>liku</a:t>
            </a:r>
            <a:r>
              <a:rPr lang="en-US" sz="2000" b="1" dirty="0"/>
              <a:t>.</a:t>
            </a:r>
            <a:endParaRPr lang="en" sz="20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707886"/>
          </a:xfrm>
          <a:prstGeom prst="rect">
            <a:avLst/>
          </a:prstGeom>
          <a:noFill/>
        </p:spPr>
        <p:txBody>
          <a:bodyPr wrap="square">
            <a:spAutoFit/>
          </a:bodyPr>
          <a:lstStyle/>
          <a:p>
            <a:pPr>
              <a:spcBef>
                <a:spcPts val="600"/>
              </a:spcBef>
            </a:pPr>
            <a:r>
              <a:rPr lang="hr-HR" sz="2000" b="1" dirty="0"/>
              <a:t>P</a:t>
            </a:r>
            <a:r>
              <a:rPr lang="en-US" sz="2000" b="1" dirty="0" err="1"/>
              <a:t>omoć</a:t>
            </a:r>
            <a:r>
              <a:rPr lang="en-US" sz="2000" b="1" dirty="0"/>
              <a:t> je </a:t>
            </a:r>
            <a:r>
              <a:rPr lang="en-US" sz="2000" b="1" dirty="0" err="1"/>
              <a:t>stigla</a:t>
            </a:r>
            <a:r>
              <a:rPr lang="en-US" sz="2000" b="1" dirty="0"/>
              <a:t>. </a:t>
            </a:r>
            <a:r>
              <a:rPr lang="en-US" sz="2000" b="1" dirty="0" err="1"/>
              <a:t>Želiš</a:t>
            </a:r>
            <a:r>
              <a:rPr lang="en-US" sz="2000" b="1" dirty="0"/>
              <a:t> li </a:t>
            </a:r>
            <a:r>
              <a:rPr lang="en-US" sz="2000" b="1" dirty="0" err="1"/>
              <a:t>znati</a:t>
            </a:r>
            <a:r>
              <a:rPr lang="en-US" sz="2000" b="1" dirty="0"/>
              <a:t> </a:t>
            </a:r>
            <a:r>
              <a:rPr lang="en-US" sz="2000" b="1" dirty="0" err="1"/>
              <a:t>kakav</a:t>
            </a:r>
            <a:r>
              <a:rPr lang="en-US" sz="2000" b="1" dirty="0"/>
              <a:t> je On? U </a:t>
            </a:r>
            <a:r>
              <a:rPr lang="en-US" sz="2000" b="1" dirty="0" err="1"/>
              <a:t>Bibliji</a:t>
            </a:r>
            <a:r>
              <a:rPr lang="en-US" sz="2000" b="1" dirty="0"/>
              <a:t> </a:t>
            </a:r>
            <a:r>
              <a:rPr lang="en-US" sz="2000" b="1" dirty="0" err="1"/>
              <a:t>imamo</a:t>
            </a:r>
            <a:r>
              <a:rPr lang="en-US" sz="2000" b="1" dirty="0"/>
              <a:t> </a:t>
            </a:r>
            <a:r>
              <a:rPr lang="en-US" sz="2000" b="1" dirty="0" err="1"/>
              <a:t>istinsko</a:t>
            </a:r>
            <a:r>
              <a:rPr lang="en-US" sz="2000" b="1" dirty="0"/>
              <a:t> </a:t>
            </a:r>
            <a:r>
              <a:rPr lang="en-US" sz="2000" b="1" dirty="0" err="1"/>
              <a:t>otkrivenje</a:t>
            </a:r>
            <a:r>
              <a:rPr lang="en-US" sz="2000" b="1" dirty="0"/>
              <a:t> </a:t>
            </a:r>
            <a:r>
              <a:rPr lang="en-US" sz="2000" b="1" dirty="0" err="1"/>
              <a:t>Božje</a:t>
            </a:r>
            <a:r>
              <a:rPr lang="en-US" sz="2000" b="1" dirty="0"/>
              <a:t> </a:t>
            </a:r>
            <a:r>
              <a:rPr lang="hr-HR" sz="2000" b="1" dirty="0"/>
              <a:t>prirode</a:t>
            </a:r>
            <a:r>
              <a:rPr lang="en-US" sz="2000" b="1" dirty="0"/>
              <a:t>.</a:t>
            </a:r>
            <a:endParaRPr lang="en" sz="20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1015663"/>
          </a:xfrm>
          <a:prstGeom prst="rect">
            <a:avLst/>
          </a:prstGeom>
          <a:noFill/>
        </p:spPr>
        <p:txBody>
          <a:bodyPr wrap="square">
            <a:spAutoFit/>
          </a:bodyPr>
          <a:lstStyle/>
          <a:p>
            <a:pPr lvl="0">
              <a:spcBef>
                <a:spcPts val="600"/>
              </a:spcBef>
              <a:defRPr/>
            </a:pPr>
            <a:r>
              <a:rPr lang="en-US" sz="2000" b="1" dirty="0">
                <a:solidFill>
                  <a:prstClr val="black"/>
                </a:solidFill>
              </a:rPr>
              <a:t>Ali</a:t>
            </a:r>
            <a:r>
              <a:rPr lang="sr-Latn-RS" sz="2000" b="1" dirty="0">
                <a:solidFill>
                  <a:prstClr val="black"/>
                </a:solidFill>
              </a:rPr>
              <a:t> k</a:t>
            </a:r>
            <a:r>
              <a:rPr lang="en-US" sz="2000" b="1" dirty="0" err="1">
                <a:solidFill>
                  <a:prstClr val="black"/>
                </a:solidFill>
              </a:rPr>
              <a:t>akav</a:t>
            </a:r>
            <a:r>
              <a:rPr lang="en-US" sz="2000" b="1" dirty="0">
                <a:solidFill>
                  <a:prstClr val="black"/>
                </a:solidFill>
              </a:rPr>
              <a:t> je Bog </a:t>
            </a:r>
            <a:r>
              <a:rPr lang="en-US" sz="2000" b="1" dirty="0" err="1">
                <a:solidFill>
                  <a:prstClr val="black"/>
                </a:solidFill>
              </a:rPr>
              <a:t>zapravo</a:t>
            </a:r>
            <a:r>
              <a:rPr lang="en-US" sz="2000" b="1" dirty="0">
                <a:solidFill>
                  <a:prstClr val="black"/>
                </a:solidFill>
              </a:rPr>
              <a:t>? </a:t>
            </a:r>
            <a:r>
              <a:rPr lang="sr-Latn-RS" sz="2000" b="1" dirty="0">
                <a:solidFill>
                  <a:prstClr val="black"/>
                </a:solidFill>
              </a:rPr>
              <a:t>Da</a:t>
            </a:r>
            <a:r>
              <a:rPr lang="en-US" sz="2000" b="1" dirty="0">
                <a:solidFill>
                  <a:prstClr val="black"/>
                </a:solidFill>
              </a:rPr>
              <a:t> li </a:t>
            </a:r>
            <a:r>
              <a:rPr lang="sr-Latn-RS" sz="2000" b="1" dirty="0">
                <a:solidFill>
                  <a:prstClr val="black"/>
                </a:solidFill>
              </a:rPr>
              <a:t>je </a:t>
            </a:r>
            <a:r>
              <a:rPr lang="en-US" sz="2000" b="1" dirty="0">
                <a:solidFill>
                  <a:prstClr val="black"/>
                </a:solidFill>
              </a:rPr>
              <a:t>On </a:t>
            </a:r>
            <a:r>
              <a:rPr lang="en-US" sz="2000" b="1" dirty="0" err="1">
                <a:solidFill>
                  <a:prstClr val="black"/>
                </a:solidFill>
              </a:rPr>
              <a:t>toliko</a:t>
            </a:r>
            <a:r>
              <a:rPr lang="en-US" sz="2000" b="1" dirty="0">
                <a:solidFill>
                  <a:prstClr val="black"/>
                </a:solidFill>
              </a:rPr>
              <a:t> </a:t>
            </a:r>
            <a:r>
              <a:rPr lang="en-US" sz="2000" b="1" dirty="0" err="1">
                <a:solidFill>
                  <a:prstClr val="black"/>
                </a:solidFill>
              </a:rPr>
              <a:t>velik</a:t>
            </a:r>
            <a:r>
              <a:rPr lang="en-US" sz="2000" b="1" dirty="0">
                <a:solidFill>
                  <a:prstClr val="black"/>
                </a:solidFill>
              </a:rPr>
              <a:t> da je </a:t>
            </a:r>
            <a:r>
              <a:rPr lang="en-US" sz="2000" b="1" dirty="0" err="1">
                <a:solidFill>
                  <a:prstClr val="black"/>
                </a:solidFill>
              </a:rPr>
              <a:t>Njegovo</a:t>
            </a:r>
            <a:r>
              <a:rPr lang="en-US" sz="2000" b="1" dirty="0">
                <a:solidFill>
                  <a:prstClr val="black"/>
                </a:solidFill>
              </a:rPr>
              <a:t> </a:t>
            </a:r>
            <a:r>
              <a:rPr lang="en-US" sz="2000" b="1" dirty="0" err="1">
                <a:solidFill>
                  <a:prstClr val="black"/>
                </a:solidFill>
              </a:rPr>
              <a:t>razumevanje</a:t>
            </a:r>
            <a:r>
              <a:rPr lang="en-US" sz="2000" b="1" dirty="0">
                <a:solidFill>
                  <a:prstClr val="black"/>
                </a:solidFill>
              </a:rPr>
              <a:t> </a:t>
            </a:r>
            <a:r>
              <a:rPr lang="en-US" sz="2000" b="1" dirty="0" err="1">
                <a:solidFill>
                  <a:prstClr val="black"/>
                </a:solidFill>
              </a:rPr>
              <a:t>izvan</a:t>
            </a:r>
            <a:r>
              <a:rPr lang="en-US" sz="2000" b="1" dirty="0">
                <a:solidFill>
                  <a:prstClr val="black"/>
                </a:solidFill>
              </a:rPr>
              <a:t> </a:t>
            </a:r>
            <a:r>
              <a:rPr lang="en-US" sz="2000" b="1" dirty="0" err="1">
                <a:solidFill>
                  <a:prstClr val="black"/>
                </a:solidFill>
              </a:rPr>
              <a:t>našeg</a:t>
            </a:r>
            <a:r>
              <a:rPr lang="en-US" sz="2000" b="1" dirty="0">
                <a:solidFill>
                  <a:prstClr val="black"/>
                </a:solidFill>
              </a:rPr>
              <a:t> </a:t>
            </a:r>
            <a:r>
              <a:rPr lang="en-US" sz="2000" b="1" dirty="0" err="1">
                <a:solidFill>
                  <a:prstClr val="black"/>
                </a:solidFill>
              </a:rPr>
              <a:t>dosega</a:t>
            </a:r>
            <a:r>
              <a:rPr lang="en-US" sz="2000" b="1" dirty="0">
                <a:solidFill>
                  <a:prstClr val="black"/>
                </a:solidFill>
              </a:rPr>
              <a:t>? </a:t>
            </a:r>
            <a:r>
              <a:rPr lang="en-US" sz="2000" b="1" dirty="0" err="1">
                <a:solidFill>
                  <a:prstClr val="black"/>
                </a:solidFill>
              </a:rPr>
              <a:t>Sigurno</a:t>
            </a:r>
            <a:r>
              <a:rPr lang="en-US" sz="2000" b="1" dirty="0">
                <a:solidFill>
                  <a:prstClr val="black"/>
                </a:solidFill>
              </a:rPr>
              <a:t>, </a:t>
            </a:r>
            <a:r>
              <a:rPr lang="en-US" sz="2000" b="1" dirty="0" err="1">
                <a:solidFill>
                  <a:prstClr val="black"/>
                </a:solidFill>
              </a:rPr>
              <a:t>koliko</a:t>
            </a:r>
            <a:r>
              <a:rPr lang="en-US" sz="2000" b="1" dirty="0">
                <a:solidFill>
                  <a:prstClr val="black"/>
                </a:solidFill>
              </a:rPr>
              <a:t> god se </a:t>
            </a:r>
            <a:r>
              <a:rPr lang="en-US" sz="2000" b="1" dirty="0" err="1">
                <a:solidFill>
                  <a:prstClr val="black"/>
                </a:solidFill>
              </a:rPr>
              <a:t>trudili</a:t>
            </a:r>
            <a:r>
              <a:rPr lang="en-US" sz="2000" b="1" dirty="0">
                <a:solidFill>
                  <a:prstClr val="black"/>
                </a:solidFill>
              </a:rPr>
              <a:t>, </a:t>
            </a:r>
            <a:r>
              <a:rPr lang="en-US" sz="2000" b="1" dirty="0" err="1">
                <a:solidFill>
                  <a:prstClr val="black"/>
                </a:solidFill>
              </a:rPr>
              <a:t>naš</a:t>
            </a:r>
            <a:r>
              <a:rPr lang="en-US" sz="2000" b="1" dirty="0">
                <a:solidFill>
                  <a:prstClr val="black"/>
                </a:solidFill>
              </a:rPr>
              <a:t> um ne </a:t>
            </a:r>
            <a:r>
              <a:rPr lang="en-US" sz="2000" b="1" dirty="0" err="1">
                <a:solidFill>
                  <a:prstClr val="black"/>
                </a:solidFill>
              </a:rPr>
              <a:t>može</a:t>
            </a:r>
            <a:r>
              <a:rPr lang="en-US" sz="2000" b="1" dirty="0">
                <a:solidFill>
                  <a:prstClr val="black"/>
                </a:solidFill>
              </a:rPr>
              <a:t> </a:t>
            </a:r>
            <a:r>
              <a:rPr lang="sr-Latn-RS" sz="2000" b="1" dirty="0">
                <a:solidFill>
                  <a:prstClr val="black"/>
                </a:solidFill>
              </a:rPr>
              <a:t>da </a:t>
            </a:r>
            <a:r>
              <a:rPr lang="en-US" sz="2000" b="1" dirty="0" err="1">
                <a:solidFill>
                  <a:prstClr val="black"/>
                </a:solidFill>
              </a:rPr>
              <a:t>shvati</a:t>
            </a:r>
            <a:r>
              <a:rPr lang="en-US" sz="2000" b="1" dirty="0">
                <a:solidFill>
                  <a:prstClr val="black"/>
                </a:solidFill>
              </a:rPr>
              <a:t> Boga. </a:t>
            </a:r>
            <a:r>
              <a:rPr lang="en-US" sz="2000" b="1" dirty="0" err="1">
                <a:solidFill>
                  <a:prstClr val="black"/>
                </a:solidFill>
              </a:rPr>
              <a:t>Trebamo</a:t>
            </a:r>
            <a:r>
              <a:rPr lang="en-US" sz="2000" b="1" dirty="0">
                <a:solidFill>
                  <a:prstClr val="black"/>
                </a:solidFill>
              </a:rPr>
              <a:t> </a:t>
            </a:r>
            <a:r>
              <a:rPr lang="en-US" sz="2000" b="1" dirty="0" err="1">
                <a:solidFill>
                  <a:prstClr val="black"/>
                </a:solidFill>
              </a:rPr>
              <a:t>pomoć</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905476"/>
            <a:ext cx="6749223" cy="1107996"/>
          </a:xfrm>
          <a:prstGeom prst="rect">
            <a:avLst/>
          </a:prstGeom>
          <a:noFill/>
        </p:spPr>
        <p:txBody>
          <a:bodyPr wrap="square">
            <a:spAutoFit/>
          </a:bodyPr>
          <a:lstStyle/>
          <a:p>
            <a:pPr algn="ctr"/>
            <a:r>
              <a:rPr lang="hr-HR" sz="6600" b="1" spc="50" dirty="0">
                <a:ln w="0"/>
                <a:solidFill>
                  <a:schemeClr val="bg2"/>
                </a:solidFill>
                <a:effectLst>
                  <a:innerShdw blurRad="63500" dist="50800" dir="13500000">
                    <a:srgbClr val="000000">
                      <a:alpha val="50000"/>
                    </a:srgbClr>
                  </a:innerShdw>
                </a:effectLst>
              </a:rPr>
              <a:t>BOŽJE OSOBINE</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hr-HR" sz="2000" b="1" dirty="0">
                <a:solidFill>
                  <a:schemeClr val="accent4">
                    <a:lumMod val="50000"/>
                  </a:schemeClr>
                </a:solidFill>
                <a:latin typeface="Comic Sans MS" panose="030F0702030302020204" pitchFamily="66" charset="0"/>
              </a:rPr>
              <a:t>Gospod, Bože nad Vojskama, ko je  silan kao ti Bože? I istina je tvoja oko tebe.</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(Psal</a:t>
            </a:r>
            <a:r>
              <a:rPr lang="hr-HR" sz="1600" b="1" dirty="0">
                <a:solidFill>
                  <a:schemeClr val="accent4">
                    <a:lumMod val="50000"/>
                  </a:schemeClr>
                </a:solidFill>
                <a:latin typeface="Comic Sans MS" panose="030F0702030302020204" pitchFamily="66" charset="0"/>
              </a:rPr>
              <a:t>a</a:t>
            </a:r>
            <a:r>
              <a:rPr lang="en" sz="1600" b="1" dirty="0">
                <a:solidFill>
                  <a:schemeClr val="accent4">
                    <a:lumMod val="50000"/>
                  </a:schemeClr>
                </a:solidFill>
                <a:latin typeface="Comic Sans MS" panose="030F0702030302020204" pitchFamily="66" charset="0"/>
              </a:rPr>
              <a:t>m 89</a:t>
            </a:r>
            <a:r>
              <a:rPr lang="hr-HR" sz="1600" b="1" dirty="0">
                <a:solidFill>
                  <a:schemeClr val="accent4">
                    <a:lumMod val="50000"/>
                  </a:schemeClr>
                </a:solidFill>
                <a:latin typeface="Comic Sans MS" panose="030F0702030302020204" pitchFamily="66" charset="0"/>
              </a:rPr>
              <a:t>,</a:t>
            </a:r>
            <a:r>
              <a:rPr lang="en" sz="1600" b="1" dirty="0">
                <a:solidFill>
                  <a:schemeClr val="accent4">
                    <a:lumMod val="50000"/>
                  </a:schemeClr>
                </a:solidFill>
                <a:latin typeface="Comic Sans MS" panose="030F0702030302020204" pitchFamily="66" charset="0"/>
              </a:rPr>
              <a:t>8</a:t>
            </a:r>
            <a:r>
              <a:rPr lang="hr-HR" sz="1600" b="1" dirty="0">
                <a:solidFill>
                  <a:schemeClr val="accent4">
                    <a:lumMod val="50000"/>
                  </a:schemeClr>
                </a:solidFill>
                <a:latin typeface="Comic Sans MS" panose="030F0702030302020204" pitchFamily="66" charset="0"/>
              </a:rPr>
              <a:t>)</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167149" y="988198"/>
            <a:ext cx="6190019" cy="1015663"/>
          </a:xfrm>
          <a:prstGeom prst="rect">
            <a:avLst/>
          </a:prstGeom>
          <a:noFill/>
        </p:spPr>
        <p:txBody>
          <a:bodyPr wrap="square" rtlCol="0">
            <a:spAutoFit/>
          </a:bodyPr>
          <a:lstStyle/>
          <a:p>
            <a:pPr>
              <a:spcBef>
                <a:spcPts val="600"/>
              </a:spcBef>
            </a:pPr>
            <a:r>
              <a:rPr lang="en-US" sz="2000" b="1" dirty="0" err="1"/>
              <a:t>Biblija</a:t>
            </a:r>
            <a:r>
              <a:rPr lang="en-US" sz="2000" b="1" dirty="0"/>
              <a:t> </a:t>
            </a:r>
            <a:r>
              <a:rPr lang="en-US" sz="2000" b="1" dirty="0" err="1"/>
              <a:t>nudi</a:t>
            </a:r>
            <a:r>
              <a:rPr lang="en-US" sz="2000" b="1" dirty="0"/>
              <a:t> </a:t>
            </a:r>
            <a:r>
              <a:rPr lang="en-US" sz="2000" b="1" dirty="0" err="1"/>
              <a:t>najverniju</a:t>
            </a:r>
            <a:r>
              <a:rPr lang="en-US" sz="2000" b="1" dirty="0"/>
              <a:t>, </a:t>
            </a:r>
            <a:r>
              <a:rPr lang="en-US" sz="2000" b="1" dirty="0" err="1"/>
              <a:t>najjasniju</a:t>
            </a:r>
            <a:r>
              <a:rPr lang="en-US" sz="2000" b="1" dirty="0"/>
              <a:t> </a:t>
            </a:r>
            <a:r>
              <a:rPr lang="en-US" sz="2000" b="1" dirty="0" err="1"/>
              <a:t>i</a:t>
            </a:r>
            <a:r>
              <a:rPr lang="en-US" sz="2000" b="1" dirty="0"/>
              <a:t> </a:t>
            </a:r>
            <a:r>
              <a:rPr lang="en-US" sz="2000" b="1" dirty="0" err="1"/>
              <a:t>najdosledniju</a:t>
            </a:r>
            <a:r>
              <a:rPr lang="en-US" sz="2000" b="1" dirty="0"/>
              <a:t> </a:t>
            </a:r>
            <a:r>
              <a:rPr lang="en-US" sz="2000" b="1" dirty="0" err="1"/>
              <a:t>sliku</a:t>
            </a:r>
            <a:r>
              <a:rPr lang="en-US" sz="2000" b="1" dirty="0"/>
              <a:t> Boga. Jedan od </a:t>
            </a:r>
            <a:r>
              <a:rPr lang="en-US" sz="2000" b="1" dirty="0" err="1"/>
              <a:t>načina</a:t>
            </a:r>
            <a:r>
              <a:rPr lang="en-US" sz="2000" b="1" dirty="0"/>
              <a:t> </a:t>
            </a:r>
            <a:r>
              <a:rPr lang="en-US" sz="2000" b="1" dirty="0" err="1"/>
              <a:t>na</a:t>
            </a:r>
            <a:r>
              <a:rPr lang="en-US" sz="2000" b="1" dirty="0"/>
              <a:t> koji </a:t>
            </a:r>
            <a:r>
              <a:rPr lang="en-US" sz="2000" b="1" dirty="0" err="1"/>
              <a:t>nam</a:t>
            </a:r>
            <a:r>
              <a:rPr lang="en-US" sz="2000" b="1" dirty="0"/>
              <a:t> </a:t>
            </a:r>
            <a:r>
              <a:rPr lang="en-US" sz="2000" b="1" dirty="0" err="1"/>
              <a:t>omogućuje</a:t>
            </a:r>
            <a:r>
              <a:rPr lang="en-US" sz="2000" b="1" dirty="0"/>
              <a:t> da </a:t>
            </a:r>
            <a:r>
              <a:rPr lang="hr-HR" sz="2000" b="1" dirty="0"/>
              <a:t>G</a:t>
            </a:r>
            <a:r>
              <a:rPr lang="en-US" sz="2000" b="1" dirty="0"/>
              <a:t>a </a:t>
            </a:r>
            <a:r>
              <a:rPr lang="en-US" sz="2000" b="1" dirty="0" err="1"/>
              <a:t>upoznamo</a:t>
            </a:r>
            <a:r>
              <a:rPr lang="en-US" sz="2000" b="1" dirty="0"/>
              <a:t> je </a:t>
            </a:r>
            <a:r>
              <a:rPr lang="en-US" sz="2000" b="1" dirty="0" err="1"/>
              <a:t>kroz</a:t>
            </a:r>
            <a:r>
              <a:rPr lang="en-US" sz="2000" b="1" dirty="0"/>
              <a:t> </a:t>
            </a:r>
            <a:r>
              <a:rPr lang="en-US" sz="2000" b="1" dirty="0" err="1"/>
              <a:t>Njegove</a:t>
            </a:r>
            <a:r>
              <a:rPr lang="en-US" sz="2000" b="1" dirty="0"/>
              <a:t> </a:t>
            </a:r>
            <a:r>
              <a:rPr lang="en-US" sz="2000" b="1" dirty="0" err="1"/>
              <a:t>osobine</a:t>
            </a:r>
            <a:r>
              <a:rPr lang="en-US" sz="2000" b="1" dirty="0"/>
              <a:t>.</a:t>
            </a:r>
            <a:endParaRPr lang="en" sz="2000"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3229819269"/>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246769"/>
          </a:xfrm>
          <a:prstGeom prst="rect">
            <a:avLst/>
          </a:prstGeom>
          <a:noFill/>
        </p:spPr>
        <p:txBody>
          <a:bodyPr wrap="square" rtlCol="0">
            <a:spAutoFit/>
          </a:bodyPr>
          <a:lstStyle/>
          <a:p>
            <a:pPr>
              <a:spcBef>
                <a:spcPts val="600"/>
              </a:spcBef>
            </a:pPr>
            <a:r>
              <a:rPr lang="en-US" sz="2000" b="1" dirty="0"/>
              <a:t>Sa </a:t>
            </a:r>
            <a:r>
              <a:rPr lang="en-US" sz="2000" b="1" dirty="0" err="1"/>
              <a:t>svoje</a:t>
            </a:r>
            <a:r>
              <a:rPr lang="en-US" sz="2000" b="1" dirty="0"/>
              <a:t> </a:t>
            </a:r>
            <a:r>
              <a:rPr lang="en-US" sz="2000" b="1" dirty="0" err="1"/>
              <a:t>strane</a:t>
            </a:r>
            <a:r>
              <a:rPr lang="en-US" sz="2000" b="1" dirty="0"/>
              <a:t>, </a:t>
            </a:r>
            <a:r>
              <a:rPr lang="en-US" sz="2000" b="1" dirty="0" err="1"/>
              <a:t>Sotona</a:t>
            </a:r>
            <a:r>
              <a:rPr lang="en-US" sz="2000" b="1" dirty="0"/>
              <a:t> je od </a:t>
            </a:r>
            <a:r>
              <a:rPr lang="en-US" sz="2000" b="1" dirty="0" err="1"/>
              <a:t>početka</a:t>
            </a:r>
            <a:r>
              <a:rPr lang="en-US" sz="2000" b="1" dirty="0"/>
              <a:t> </a:t>
            </a:r>
            <a:r>
              <a:rPr lang="en-US" sz="2000" b="1" dirty="0" err="1"/>
              <a:t>pokušavao</a:t>
            </a:r>
            <a:r>
              <a:rPr lang="en-US" sz="2000" b="1" dirty="0"/>
              <a:t> </a:t>
            </a:r>
            <a:r>
              <a:rPr lang="en-US" sz="2000" b="1" dirty="0" err="1"/>
              <a:t>i</a:t>
            </a:r>
            <a:r>
              <a:rPr lang="sr-Latn-RS" sz="2000" b="1" dirty="0"/>
              <a:t>da i</a:t>
            </a:r>
            <a:r>
              <a:rPr lang="en-US" sz="2000" b="1" dirty="0" err="1"/>
              <a:t>skrivi</a:t>
            </a:r>
            <a:r>
              <a:rPr lang="en-US" sz="2000" b="1" dirty="0"/>
              <a:t> </a:t>
            </a:r>
            <a:r>
              <a:rPr lang="en-US" sz="2000" b="1" dirty="0" err="1"/>
              <a:t>Božji</a:t>
            </a:r>
            <a:r>
              <a:rPr lang="en-US" sz="2000" b="1" dirty="0"/>
              <a:t> </a:t>
            </a:r>
            <a:r>
              <a:rPr lang="en-US" sz="2000" b="1" dirty="0" err="1"/>
              <a:t>karakter</a:t>
            </a:r>
            <a:r>
              <a:rPr lang="en-US" sz="2000" b="1" dirty="0"/>
              <a:t>, </a:t>
            </a:r>
            <a:r>
              <a:rPr lang="en-US" sz="2000" b="1" dirty="0" err="1"/>
              <a:t>prikazujući</a:t>
            </a:r>
            <a:r>
              <a:rPr lang="en-US" sz="2000" b="1" dirty="0"/>
              <a:t> </a:t>
            </a:r>
            <a:r>
              <a:rPr lang="hr-HR" sz="2000" b="1" dirty="0"/>
              <a:t>G</a:t>
            </a:r>
            <a:r>
              <a:rPr lang="en-US" sz="2000" b="1" dirty="0"/>
              <a:t>a </a:t>
            </a:r>
            <a:r>
              <a:rPr lang="en-US" sz="2000" b="1" dirty="0" err="1"/>
              <a:t>kao</a:t>
            </a:r>
            <a:r>
              <a:rPr lang="en-US" sz="2000" b="1" dirty="0"/>
              <a:t> </a:t>
            </a:r>
            <a:r>
              <a:rPr lang="en-US" sz="2000" b="1" dirty="0" err="1"/>
              <a:t>sebičnog</a:t>
            </a:r>
            <a:r>
              <a:rPr lang="en-US" sz="2000" b="1" dirty="0"/>
              <a:t> Boga, koji </a:t>
            </a:r>
            <a:r>
              <a:rPr lang="en-US" sz="2000" b="1" dirty="0" err="1"/>
              <a:t>traži</a:t>
            </a:r>
            <a:r>
              <a:rPr lang="en-US" sz="2000" b="1" dirty="0"/>
              <a:t> </a:t>
            </a:r>
            <a:r>
              <a:rPr lang="en-US" sz="2000" b="1" dirty="0" err="1"/>
              <a:t>samo</a:t>
            </a:r>
            <a:r>
              <a:rPr lang="en-US" sz="2000" b="1" dirty="0"/>
              <a:t> </a:t>
            </a:r>
            <a:r>
              <a:rPr lang="en-US" sz="2000" b="1" dirty="0" err="1"/>
              <a:t>vlastito</a:t>
            </a:r>
            <a:r>
              <a:rPr lang="en-US" sz="2000" b="1" dirty="0"/>
              <a:t> dobro </a:t>
            </a:r>
            <a:r>
              <a:rPr lang="sr-Latn-RS" sz="2000" b="1" dirty="0"/>
              <a:t>       </a:t>
            </a:r>
            <a:r>
              <a:rPr lang="en-US" sz="2000" b="1" dirty="0"/>
              <a:t>(</a:t>
            </a:r>
            <a:r>
              <a:rPr lang="sr-Latn-RS" sz="2000" b="1" dirty="0"/>
              <a:t>1. Moj.</a:t>
            </a:r>
            <a:r>
              <a:rPr lang="en-US" sz="2000" b="1" dirty="0"/>
              <a:t> 3</a:t>
            </a:r>
            <a:r>
              <a:rPr lang="hr-HR" sz="2000" b="1" dirty="0"/>
              <a:t>,</a:t>
            </a:r>
            <a:r>
              <a:rPr lang="en-US" sz="2000" b="1" dirty="0"/>
              <a:t>4</a:t>
            </a:r>
            <a:r>
              <a:rPr lang="hr-HR" sz="2000" b="1" dirty="0"/>
              <a:t>.</a:t>
            </a:r>
            <a:r>
              <a:rPr lang="en-US" sz="2000" b="1" dirty="0"/>
              <a:t>5).</a:t>
            </a:r>
            <a:endParaRPr lang="en" sz="2000" b="1"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413140"/>
              <a:ext cx="2083419" cy="369332"/>
            </a:xfrm>
            <a:prstGeom prst="rect">
              <a:avLst/>
            </a:prstGeom>
            <a:noFill/>
          </p:spPr>
          <p:txBody>
            <a:bodyPr wrap="square">
              <a:spAutoFit/>
            </a:bodyPr>
            <a:lstStyle/>
            <a:p>
              <a:pPr algn="ctr"/>
              <a:r>
                <a:rPr lang="hr-HR" b="1" spc="50" dirty="0">
                  <a:ln w="0"/>
                  <a:solidFill>
                    <a:schemeClr val="bg2"/>
                  </a:solidFill>
                  <a:effectLst>
                    <a:innerShdw blurRad="63500" dist="50800" dir="13500000">
                      <a:srgbClr val="000000">
                        <a:alpha val="50000"/>
                      </a:srgbClr>
                    </a:innerShdw>
                  </a:effectLst>
                </a:rPr>
                <a:t>BOŽJE OSOBINE</a:t>
              </a:r>
              <a:endParaRPr lang="en"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875002"/>
            <a:ext cx="6830046" cy="1107996"/>
          </a:xfrm>
          <a:prstGeom prst="rect">
            <a:avLst/>
          </a:prstGeom>
          <a:noFill/>
        </p:spPr>
        <p:txBody>
          <a:bodyPr wrap="square">
            <a:spAutoFit/>
          </a:bodyPr>
          <a:lstStyle/>
          <a:p>
            <a:pPr algn="ctr"/>
            <a:r>
              <a:rPr lang="hr-HR" sz="6600" b="1" spc="50" dirty="0">
                <a:ln w="0"/>
                <a:solidFill>
                  <a:schemeClr val="accent4">
                    <a:lumMod val="60000"/>
                    <a:lumOff val="40000"/>
                  </a:schemeClr>
                </a:solidFill>
                <a:effectLst>
                  <a:innerShdw blurRad="63500" dist="50800" dir="13500000">
                    <a:srgbClr val="000000">
                      <a:alpha val="50000"/>
                    </a:srgbClr>
                  </a:innerShdw>
                </a:effectLst>
              </a:rPr>
              <a:t>BOŽJI</a:t>
            </a:r>
            <a:r>
              <a:rPr lang="en-US" sz="6600" b="1" spc="50" dirty="0">
                <a:ln w="0"/>
                <a:solidFill>
                  <a:schemeClr val="accent4">
                    <a:lumMod val="60000"/>
                    <a:lumOff val="40000"/>
                  </a:schemeClr>
                </a:solidFill>
                <a:effectLst>
                  <a:innerShdw blurRad="63500" dist="50800" dir="13500000">
                    <a:srgbClr val="000000">
                      <a:alpha val="50000"/>
                    </a:srgbClr>
                  </a:innerShdw>
                </a:effectLst>
              </a:rPr>
              <a:t> </a:t>
            </a:r>
            <a:r>
              <a:rPr lang="hr-HR" sz="6600" b="1" spc="50" dirty="0">
                <a:ln w="0"/>
                <a:solidFill>
                  <a:schemeClr val="accent4">
                    <a:lumMod val="60000"/>
                    <a:lumOff val="40000"/>
                  </a:schemeClr>
                </a:solidFill>
                <a:effectLst>
                  <a:innerShdw blurRad="63500" dist="50800" dir="13500000">
                    <a:srgbClr val="000000">
                      <a:alpha val="50000"/>
                    </a:srgbClr>
                  </a:innerShdw>
                </a:effectLst>
              </a:rPr>
              <a:t>KARAKTER</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en-US"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BOG JE SVET</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646331"/>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hr-HR" b="1" dirty="0">
                <a:solidFill>
                  <a:schemeClr val="accent3">
                    <a:lumMod val="75000"/>
                  </a:schemeClr>
                </a:solidFill>
                <a:latin typeface="Comic Sans MS" panose="030F0702030302020204" pitchFamily="66" charset="0"/>
              </a:rPr>
              <a:t>I vikahu jedan drugome govoreći: ”Svet! Svet! Svet je Gospod nad Vojskama!</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(I</a:t>
            </a:r>
            <a:r>
              <a:rPr lang="hr-HR" sz="1400" b="1" dirty="0">
                <a:solidFill>
                  <a:schemeClr val="accent3">
                    <a:lumMod val="75000"/>
                  </a:schemeClr>
                </a:solidFill>
                <a:latin typeface="Comic Sans MS" panose="030F0702030302020204" pitchFamily="66" charset="0"/>
              </a:rPr>
              <a:t>saija</a:t>
            </a:r>
            <a:r>
              <a:rPr lang="en" sz="1400" b="1" dirty="0">
                <a:solidFill>
                  <a:schemeClr val="accent3">
                    <a:lumMod val="75000"/>
                  </a:schemeClr>
                </a:solidFill>
                <a:latin typeface="Comic Sans MS" panose="030F0702030302020204" pitchFamily="66" charset="0"/>
              </a:rPr>
              <a:t> 6</a:t>
            </a:r>
            <a:r>
              <a:rPr lang="hr-HR" sz="1400" b="1" dirty="0">
                <a:solidFill>
                  <a:schemeClr val="accent3">
                    <a:lumMod val="75000"/>
                  </a:schemeClr>
                </a:solidFill>
                <a:latin typeface="Comic Sans MS" panose="030F0702030302020204" pitchFamily="66" charset="0"/>
              </a:rPr>
              <a:t>,</a:t>
            </a:r>
            <a:r>
              <a:rPr lang="en" sz="1400" b="1" dirty="0">
                <a:solidFill>
                  <a:schemeClr val="accent3">
                    <a:lumMod val="75000"/>
                  </a:schemeClr>
                </a:solidFill>
                <a:latin typeface="Comic Sans MS" panose="030F0702030302020204" pitchFamily="66" charset="0"/>
              </a:rPr>
              <a:t>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631216"/>
          </a:xfrm>
          <a:prstGeom prst="rect">
            <a:avLst/>
          </a:prstGeom>
          <a:noFill/>
        </p:spPr>
        <p:txBody>
          <a:bodyPr wrap="square" rtlCol="0">
            <a:spAutoFit/>
          </a:bodyPr>
          <a:lstStyle/>
          <a:p>
            <a:pPr>
              <a:spcBef>
                <a:spcPts val="600"/>
              </a:spcBef>
            </a:pPr>
            <a:r>
              <a:rPr lang="en-US" sz="2000" b="1" dirty="0" err="1"/>
              <a:t>Anđeli</a:t>
            </a:r>
            <a:r>
              <a:rPr lang="en-US" sz="2000" b="1" dirty="0"/>
              <a:t> koji </a:t>
            </a:r>
            <a:r>
              <a:rPr lang="en-US" sz="2000" b="1" dirty="0" err="1"/>
              <a:t>stoje</a:t>
            </a:r>
            <a:r>
              <a:rPr lang="en-US" sz="2000" b="1" dirty="0"/>
              <a:t> </a:t>
            </a:r>
            <a:r>
              <a:rPr lang="sr-Latn-RS" sz="2000" b="1" dirty="0"/>
              <a:t>pred</a:t>
            </a:r>
            <a:r>
              <a:rPr lang="en-US" sz="2000" b="1" dirty="0"/>
              <a:t> Bog</a:t>
            </a:r>
            <a:r>
              <a:rPr lang="sr-Latn-RS" sz="2000" b="1" dirty="0"/>
              <a:t>om</a:t>
            </a:r>
            <a:r>
              <a:rPr lang="en-US" sz="2000" b="1" dirty="0"/>
              <a:t> </a:t>
            </a:r>
            <a:r>
              <a:rPr lang="hr-HR" sz="2000" b="1" dirty="0"/>
              <a:t>kliču</a:t>
            </a:r>
            <a:r>
              <a:rPr lang="en-US" sz="2000" b="1" dirty="0"/>
              <a:t> </a:t>
            </a:r>
            <a:r>
              <a:rPr lang="hr-HR" sz="2000" b="1" dirty="0"/>
              <a:t>Mu:</a:t>
            </a:r>
            <a:r>
              <a:rPr lang="en-US" sz="2000" b="1" dirty="0"/>
              <a:t> "Svet</a:t>
            </a:r>
            <a:r>
              <a:rPr lang="hr-HR" sz="2000" b="1" dirty="0"/>
              <a:t>!</a:t>
            </a:r>
            <a:r>
              <a:rPr lang="en-US" sz="2000" b="1" dirty="0"/>
              <a:t> </a:t>
            </a:r>
            <a:r>
              <a:rPr lang="hr-HR" sz="2000" b="1" dirty="0"/>
              <a:t>S</a:t>
            </a:r>
            <a:r>
              <a:rPr lang="en-US" sz="2000" b="1" dirty="0"/>
              <a:t>vet</a:t>
            </a:r>
            <a:r>
              <a:rPr lang="hr-HR" sz="2000" b="1" dirty="0"/>
              <a:t>!</a:t>
            </a:r>
            <a:r>
              <a:rPr lang="en-US" sz="2000" b="1" dirty="0"/>
              <a:t> </a:t>
            </a:r>
            <a:r>
              <a:rPr lang="hr-HR" sz="2000" b="1" dirty="0"/>
              <a:t>Svet!</a:t>
            </a:r>
            <a:r>
              <a:rPr lang="en-US" sz="2000" b="1" dirty="0"/>
              <a:t>" (I</a:t>
            </a:r>
            <a:r>
              <a:rPr lang="sr-Latn-RS" sz="2000" b="1" dirty="0"/>
              <a:t>s</a:t>
            </a:r>
            <a:r>
              <a:rPr lang="en-US" sz="2000" b="1" dirty="0"/>
              <a:t>a</a:t>
            </a:r>
            <a:r>
              <a:rPr lang="hr-HR" sz="2000" b="1" dirty="0"/>
              <a:t>.</a:t>
            </a:r>
            <a:r>
              <a:rPr lang="en-US" sz="2000" b="1" dirty="0"/>
              <a:t> 6</a:t>
            </a:r>
            <a:r>
              <a:rPr lang="hr-HR" sz="2000" b="1" dirty="0"/>
              <a:t>,</a:t>
            </a:r>
            <a:r>
              <a:rPr lang="en-US" sz="2000" b="1" dirty="0"/>
              <a:t>3; </a:t>
            </a:r>
            <a:r>
              <a:rPr lang="en-US" sz="2000" b="1" dirty="0" err="1"/>
              <a:t>Otk</a:t>
            </a:r>
            <a:r>
              <a:rPr lang="hr-HR" sz="2000" b="1" dirty="0"/>
              <a:t>.</a:t>
            </a:r>
            <a:r>
              <a:rPr lang="en-US" sz="2000" b="1" dirty="0"/>
              <a:t> 4</a:t>
            </a:r>
            <a:r>
              <a:rPr lang="hr-HR" sz="2000" b="1" dirty="0"/>
              <a:t>,</a:t>
            </a:r>
            <a:r>
              <a:rPr lang="en-US" sz="2000" b="1" dirty="0"/>
              <a:t>8). Ova </a:t>
            </a:r>
            <a:r>
              <a:rPr lang="en-US" sz="2000" b="1" dirty="0" err="1"/>
              <a:t>osobina</a:t>
            </a:r>
            <a:r>
              <a:rPr lang="en-US" sz="2000" b="1" dirty="0"/>
              <a:t> </a:t>
            </a:r>
            <a:r>
              <a:rPr lang="en-US" sz="2000" b="1" dirty="0" err="1"/>
              <a:t>toliko</a:t>
            </a:r>
            <a:r>
              <a:rPr lang="en-US" sz="2000" b="1" dirty="0"/>
              <a:t> je </a:t>
            </a:r>
            <a:r>
              <a:rPr lang="en-US" sz="2000" b="1" dirty="0" err="1"/>
              <a:t>neraskidivo</a:t>
            </a:r>
            <a:r>
              <a:rPr lang="en-US" sz="2000" b="1" dirty="0"/>
              <a:t> </a:t>
            </a:r>
            <a:r>
              <a:rPr lang="en-US" sz="2000" b="1" dirty="0" err="1"/>
              <a:t>povezana</a:t>
            </a:r>
            <a:r>
              <a:rPr lang="en-US" sz="2000" b="1" dirty="0"/>
              <a:t> s</a:t>
            </a:r>
            <a:r>
              <a:rPr lang="sr-Latn-RS" sz="2000" b="1" dirty="0"/>
              <a:t>a</a:t>
            </a:r>
            <a:r>
              <a:rPr lang="en-US" sz="2000" b="1" dirty="0"/>
              <a:t> </a:t>
            </a:r>
            <a:r>
              <a:rPr lang="en-US" sz="2000" b="1" dirty="0" err="1"/>
              <a:t>Njegovim</a:t>
            </a:r>
            <a:r>
              <a:rPr lang="en-US" sz="2000" b="1" dirty="0"/>
              <a:t> </a:t>
            </a:r>
            <a:r>
              <a:rPr lang="en-US" sz="2000" b="1" dirty="0" err="1"/>
              <a:t>karakterom</a:t>
            </a:r>
            <a:r>
              <a:rPr lang="en-US" sz="2000" b="1" dirty="0"/>
              <a:t> da je I</a:t>
            </a:r>
            <a:r>
              <a:rPr lang="sr-Latn-RS" sz="2000" b="1" dirty="0"/>
              <a:t>s</a:t>
            </a:r>
            <a:r>
              <a:rPr lang="en-US" sz="2000" b="1" dirty="0" err="1"/>
              <a:t>aija</a:t>
            </a:r>
            <a:r>
              <a:rPr lang="en-US" sz="2000" b="1" dirty="0"/>
              <a:t> </a:t>
            </a:r>
            <a:r>
              <a:rPr lang="en-US" sz="2000" b="1" dirty="0" err="1"/>
              <a:t>koristi</a:t>
            </a:r>
            <a:r>
              <a:rPr lang="en-US" sz="2000" b="1" dirty="0"/>
              <a:t> </a:t>
            </a:r>
            <a:r>
              <a:rPr lang="en-US" sz="2000" b="1" dirty="0" err="1"/>
              <a:t>kao</a:t>
            </a:r>
            <a:r>
              <a:rPr lang="en-US" sz="2000" b="1" dirty="0"/>
              <a:t> </a:t>
            </a:r>
            <a:r>
              <a:rPr lang="en-US" sz="2000" b="1" dirty="0" err="1"/>
              <a:t>Božje</a:t>
            </a:r>
            <a:r>
              <a:rPr lang="en-US" sz="2000" b="1" dirty="0"/>
              <a:t> </a:t>
            </a:r>
            <a:r>
              <a:rPr lang="en-US" sz="2000" b="1" dirty="0" err="1"/>
              <a:t>pravo</a:t>
            </a:r>
            <a:r>
              <a:rPr lang="en-US" sz="2000" b="1" dirty="0"/>
              <a:t> </a:t>
            </a:r>
            <a:r>
              <a:rPr lang="en-US" sz="2000" b="1" dirty="0" err="1"/>
              <a:t>ime</a:t>
            </a:r>
            <a:r>
              <a:rPr lang="en-US" sz="2000" b="1" dirty="0"/>
              <a:t>: "</a:t>
            </a:r>
            <a:r>
              <a:rPr lang="en-US" sz="2000" b="1" dirty="0" err="1"/>
              <a:t>kaže</a:t>
            </a:r>
            <a:r>
              <a:rPr lang="en-US" sz="2000" b="1" dirty="0"/>
              <a:t> Sveti</a:t>
            </a:r>
            <a:r>
              <a:rPr lang="hr-HR" sz="2000" b="1" dirty="0"/>
              <a:t>” </a:t>
            </a:r>
            <a:r>
              <a:rPr lang="en-US" sz="2000" b="1" dirty="0"/>
              <a:t>(I</a:t>
            </a:r>
            <a:r>
              <a:rPr lang="sr-Latn-RS" sz="2000" b="1" dirty="0"/>
              <a:t>s</a:t>
            </a:r>
            <a:r>
              <a:rPr lang="en-US" sz="2000" b="1" dirty="0"/>
              <a:t>a. 40</a:t>
            </a:r>
            <a:r>
              <a:rPr lang="hr-HR" sz="2000" b="1" dirty="0"/>
              <a:t>,</a:t>
            </a:r>
            <a:r>
              <a:rPr lang="en-US" sz="2000" b="1" dirty="0"/>
              <a:t>25; 57</a:t>
            </a:r>
            <a:r>
              <a:rPr lang="hr-HR" sz="2000" b="1" dirty="0"/>
              <a:t>,</a:t>
            </a:r>
            <a:r>
              <a:rPr lang="en-US" sz="2000" b="1" dirty="0"/>
              <a:t>15).</a:t>
            </a:r>
            <a:endParaRPr lang="en" sz="2000" b="1"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75202"/>
            <a:ext cx="6636465" cy="1323439"/>
          </a:xfrm>
          <a:prstGeom prst="rect">
            <a:avLst/>
          </a:prstGeom>
          <a:noFill/>
        </p:spPr>
        <p:txBody>
          <a:bodyPr wrap="square">
            <a:spAutoFit/>
          </a:bodyPr>
          <a:lstStyle/>
          <a:p>
            <a:pPr lvl="0">
              <a:spcBef>
                <a:spcPts val="600"/>
              </a:spcBef>
              <a:defRPr/>
            </a:pPr>
            <a:r>
              <a:rPr lang="en-US" sz="2000" b="1" dirty="0">
                <a:solidFill>
                  <a:prstClr val="black"/>
                </a:solidFill>
              </a:rPr>
              <a:t>To </a:t>
            </a:r>
            <a:r>
              <a:rPr lang="en-US" sz="2000" b="1" dirty="0" err="1">
                <a:solidFill>
                  <a:prstClr val="black"/>
                </a:solidFill>
              </a:rPr>
              <a:t>znači</a:t>
            </a:r>
            <a:r>
              <a:rPr lang="en-US" sz="2000" b="1" dirty="0">
                <a:solidFill>
                  <a:prstClr val="black"/>
                </a:solidFill>
              </a:rPr>
              <a:t> da, </a:t>
            </a:r>
            <a:r>
              <a:rPr lang="en-US" sz="2000" b="1" dirty="0" err="1">
                <a:solidFill>
                  <a:prstClr val="black"/>
                </a:solidFill>
              </a:rPr>
              <a:t>budući</a:t>
            </a:r>
            <a:r>
              <a:rPr lang="en-US" sz="2000" b="1" dirty="0">
                <a:solidFill>
                  <a:prstClr val="black"/>
                </a:solidFill>
              </a:rPr>
              <a:t> da je Svet, </a:t>
            </a:r>
            <a:r>
              <a:rPr lang="en-US" sz="2000" b="1" dirty="0" err="1">
                <a:solidFill>
                  <a:prstClr val="black"/>
                </a:solidFill>
              </a:rPr>
              <a:t>Njegova</a:t>
            </a:r>
            <a:r>
              <a:rPr lang="en-US" sz="2000" b="1" dirty="0">
                <a:solidFill>
                  <a:prstClr val="black"/>
                </a:solidFill>
              </a:rPr>
              <a:t> je </a:t>
            </a:r>
            <a:r>
              <a:rPr lang="en-US" sz="2000" b="1" dirty="0" err="1">
                <a:solidFill>
                  <a:prstClr val="black"/>
                </a:solidFill>
              </a:rPr>
              <a:t>ljubav</a:t>
            </a:r>
            <a:r>
              <a:rPr lang="en-US" sz="2000" b="1" dirty="0">
                <a:solidFill>
                  <a:prstClr val="black"/>
                </a:solidFill>
              </a:rPr>
              <a:t> </a:t>
            </a:r>
            <a:r>
              <a:rPr lang="en-US" sz="2000" b="1" dirty="0" err="1">
                <a:solidFill>
                  <a:prstClr val="black"/>
                </a:solidFill>
              </a:rPr>
              <a:t>sveta</a:t>
            </a:r>
            <a:r>
              <a:rPr lang="en-US" sz="2000" b="1" dirty="0">
                <a:solidFill>
                  <a:prstClr val="black"/>
                </a:solidFill>
              </a:rPr>
              <a:t>, </a:t>
            </a:r>
            <a:r>
              <a:rPr lang="en-US" sz="2000" b="1" dirty="0" err="1">
                <a:solidFill>
                  <a:prstClr val="black"/>
                </a:solidFill>
              </a:rPr>
              <a:t>čista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oslobođena</a:t>
            </a:r>
            <a:r>
              <a:rPr lang="en-US" sz="2000" b="1" dirty="0">
                <a:solidFill>
                  <a:prstClr val="black"/>
                </a:solidFill>
              </a:rPr>
              <a:t> </a:t>
            </a:r>
            <a:r>
              <a:rPr lang="en-US" sz="2000" b="1" dirty="0" err="1">
                <a:solidFill>
                  <a:prstClr val="black"/>
                </a:solidFill>
              </a:rPr>
              <a:t>sebičnosti</a:t>
            </a:r>
            <a:r>
              <a:rPr lang="en-US" sz="2000" b="1" dirty="0">
                <a:solidFill>
                  <a:prstClr val="black"/>
                </a:solidFill>
              </a:rPr>
              <a:t>. </a:t>
            </a:r>
            <a:r>
              <a:rPr lang="en-US" sz="2000" b="1" dirty="0" err="1">
                <a:solidFill>
                  <a:prstClr val="black"/>
                </a:solidFill>
              </a:rPr>
              <a:t>Budući</a:t>
            </a:r>
            <a:r>
              <a:rPr lang="en-US" sz="2000" b="1" dirty="0">
                <a:solidFill>
                  <a:prstClr val="black"/>
                </a:solidFill>
              </a:rPr>
              <a:t> da je Svet, </a:t>
            </a:r>
            <a:r>
              <a:rPr lang="en-US" sz="2000" b="1" dirty="0" err="1">
                <a:solidFill>
                  <a:prstClr val="black"/>
                </a:solidFill>
              </a:rPr>
              <a:t>Njegova</a:t>
            </a:r>
            <a:r>
              <a:rPr lang="en-US" sz="2000" b="1" dirty="0">
                <a:solidFill>
                  <a:prstClr val="black"/>
                </a:solidFill>
              </a:rPr>
              <a:t> </a:t>
            </a:r>
            <a:r>
              <a:rPr lang="en-US" sz="2000" b="1" dirty="0" err="1">
                <a:solidFill>
                  <a:prstClr val="black"/>
                </a:solidFill>
              </a:rPr>
              <a:t>svemoć</a:t>
            </a:r>
            <a:r>
              <a:rPr lang="en-US" sz="2000" b="1" dirty="0">
                <a:solidFill>
                  <a:prstClr val="black"/>
                </a:solidFill>
              </a:rPr>
              <a:t> je </a:t>
            </a:r>
            <a:r>
              <a:rPr lang="en-US" sz="2000" b="1" dirty="0" err="1">
                <a:solidFill>
                  <a:prstClr val="black"/>
                </a:solidFill>
              </a:rPr>
              <a:t>sveta</a:t>
            </a:r>
            <a:r>
              <a:rPr lang="en-US" sz="2000" b="1" dirty="0">
                <a:solidFill>
                  <a:prstClr val="black"/>
                </a:solidFill>
              </a:rPr>
              <a:t>, </a:t>
            </a:r>
            <a:r>
              <a:rPr lang="en-US" sz="2000" b="1" dirty="0" err="1">
                <a:solidFill>
                  <a:prstClr val="black"/>
                </a:solidFill>
              </a:rPr>
              <a:t>čista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oslobođena</a:t>
            </a:r>
            <a:r>
              <a:rPr lang="en-US" sz="2000" b="1" dirty="0">
                <a:solidFill>
                  <a:prstClr val="black"/>
                </a:solidFill>
              </a:rPr>
              <a:t> </a:t>
            </a:r>
            <a:r>
              <a:rPr lang="en-US" sz="2000" b="1" dirty="0" err="1">
                <a:solidFill>
                  <a:prstClr val="black"/>
                </a:solidFill>
              </a:rPr>
              <a:t>sebičnosti</a:t>
            </a:r>
            <a:r>
              <a:rPr lang="en-US" sz="2000" b="1" dirty="0">
                <a:solidFill>
                  <a:prstClr val="black"/>
                </a:solidFill>
              </a:rPr>
              <a:t>. Svi </a:t>
            </a:r>
            <a:r>
              <a:rPr lang="en-US" sz="2000" b="1" dirty="0" err="1">
                <a:solidFill>
                  <a:prstClr val="black"/>
                </a:solidFill>
              </a:rPr>
              <a:t>Njegovi</a:t>
            </a:r>
            <a:r>
              <a:rPr lang="en-US" sz="2000" b="1" dirty="0">
                <a:solidFill>
                  <a:prstClr val="black"/>
                </a:solidFill>
              </a:rPr>
              <a:t> </a:t>
            </a:r>
            <a:r>
              <a:rPr lang="en-US" sz="2000" b="1" dirty="0" err="1">
                <a:solidFill>
                  <a:prstClr val="black"/>
                </a:solidFill>
              </a:rPr>
              <a:t>atributi</a:t>
            </a:r>
            <a:r>
              <a:rPr lang="en-US" sz="2000" b="1" dirty="0">
                <a:solidFill>
                  <a:prstClr val="black"/>
                </a:solidFill>
              </a:rPr>
              <a:t> </a:t>
            </a:r>
            <a:r>
              <a:rPr lang="en-US" sz="2000" b="1" dirty="0" err="1">
                <a:solidFill>
                  <a:prstClr val="black"/>
                </a:solidFill>
              </a:rPr>
              <a:t>prožeti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svetošću</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čisto</a:t>
            </a:r>
            <a:r>
              <a:rPr lang="sr-Latn-RS" sz="2000" b="1" dirty="0">
                <a:solidFill>
                  <a:prstClr val="black"/>
                </a:solidFill>
              </a:rPr>
              <a:t>t</a:t>
            </a:r>
            <a:r>
              <a:rPr lang="en-US" sz="2000" b="1" dirty="0" err="1">
                <a:solidFill>
                  <a:prstClr val="black"/>
                </a:solidFill>
              </a:rPr>
              <a:t>om.</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525063"/>
            <a:ext cx="6636459" cy="707886"/>
          </a:xfrm>
          <a:prstGeom prst="rect">
            <a:avLst/>
          </a:prstGeom>
          <a:noFill/>
        </p:spPr>
        <p:txBody>
          <a:bodyPr wrap="square">
            <a:spAutoFit/>
          </a:bodyPr>
          <a:lstStyle/>
          <a:p>
            <a:pPr lvl="0">
              <a:spcBef>
                <a:spcPts val="600"/>
              </a:spcBef>
              <a:defRPr/>
            </a:pPr>
            <a:r>
              <a:rPr lang="pl-PL" sz="2000" b="1" dirty="0">
                <a:solidFill>
                  <a:prstClr val="black"/>
                </a:solidFill>
              </a:rPr>
              <a:t>Ali kako se to odnosi na Boga? On je potpuno odvojen od zla i nema nikakve veze sa grehom.</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323439"/>
          </a:xfrm>
          <a:prstGeom prst="rect">
            <a:avLst/>
          </a:prstGeom>
          <a:noFill/>
        </p:spPr>
        <p:txBody>
          <a:bodyPr wrap="square">
            <a:spAutoFit/>
          </a:bodyPr>
          <a:lstStyle/>
          <a:p>
            <a:pPr lvl="0">
              <a:spcBef>
                <a:spcPts val="600"/>
              </a:spcBef>
              <a:defRPr/>
            </a:pPr>
            <a:r>
              <a:rPr lang="en-US" sz="2000" b="1" dirty="0" err="1">
                <a:solidFill>
                  <a:prstClr val="black"/>
                </a:solidFill>
              </a:rPr>
              <a:t>Št</a:t>
            </a:r>
            <a:r>
              <a:rPr lang="sr-Latn-RS" sz="2000" b="1" dirty="0">
                <a:solidFill>
                  <a:prstClr val="black"/>
                </a:solidFill>
              </a:rPr>
              <a:t>a</a:t>
            </a:r>
            <a:r>
              <a:rPr lang="en-US" sz="2000" b="1" dirty="0">
                <a:solidFill>
                  <a:prstClr val="black"/>
                </a:solidFill>
              </a:rPr>
              <a:t> </a:t>
            </a:r>
            <a:r>
              <a:rPr lang="en-US" sz="2000" b="1" dirty="0" err="1">
                <a:solidFill>
                  <a:prstClr val="black"/>
                </a:solidFill>
              </a:rPr>
              <a:t>znači</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svet</a:t>
            </a:r>
            <a:r>
              <a:rPr lang="en-US" sz="2000" b="1" dirty="0">
                <a:solidFill>
                  <a:prstClr val="black"/>
                </a:solidFill>
              </a:rPr>
              <a:t>? To </a:t>
            </a:r>
            <a:r>
              <a:rPr lang="en-US" sz="2000" b="1" dirty="0" err="1">
                <a:solidFill>
                  <a:prstClr val="black"/>
                </a:solidFill>
              </a:rPr>
              <a:t>znači</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posvećen</a:t>
            </a:r>
            <a:r>
              <a:rPr lang="en-US" sz="2000" b="1" dirty="0">
                <a:solidFill>
                  <a:prstClr val="black"/>
                </a:solidFill>
              </a:rPr>
              <a:t>, </a:t>
            </a:r>
            <a:r>
              <a:rPr lang="en-US" sz="2000" b="1" dirty="0" err="1">
                <a:solidFill>
                  <a:prstClr val="black"/>
                </a:solidFill>
              </a:rPr>
              <a:t>izdvojen</a:t>
            </a:r>
            <a:r>
              <a:rPr lang="en-US" sz="2000" b="1" dirty="0">
                <a:solidFill>
                  <a:prstClr val="black"/>
                </a:solidFill>
              </a:rPr>
              <a:t>, </a:t>
            </a:r>
            <a:r>
              <a:rPr lang="en-US" sz="2000" b="1" dirty="0" err="1">
                <a:solidFill>
                  <a:prstClr val="black"/>
                </a:solidFill>
              </a:rPr>
              <a:t>čist</a:t>
            </a:r>
            <a:r>
              <a:rPr lang="en-US" sz="2000" b="1" dirty="0">
                <a:solidFill>
                  <a:prstClr val="black"/>
                </a:solidFill>
              </a:rPr>
              <a:t>. Sveti </a:t>
            </a:r>
            <a:r>
              <a:rPr lang="en-US" sz="2000" b="1" dirty="0" err="1">
                <a:solidFill>
                  <a:prstClr val="black"/>
                </a:solidFill>
              </a:rPr>
              <a:t>smo</a:t>
            </a:r>
            <a:r>
              <a:rPr lang="en-US" sz="2000" b="1" dirty="0">
                <a:solidFill>
                  <a:prstClr val="black"/>
                </a:solidFill>
              </a:rPr>
              <a:t> </a:t>
            </a:r>
            <a:r>
              <a:rPr lang="en-US" sz="2000" b="1" dirty="0" err="1">
                <a:solidFill>
                  <a:prstClr val="black"/>
                </a:solidFill>
              </a:rPr>
              <a:t>kada</a:t>
            </a:r>
            <a:r>
              <a:rPr lang="en-US" sz="2000" b="1" dirty="0">
                <a:solidFill>
                  <a:prstClr val="black"/>
                </a:solidFill>
              </a:rPr>
              <a:t> se </a:t>
            </a:r>
            <a:r>
              <a:rPr lang="en-US" sz="2000" b="1" dirty="0" err="1">
                <a:solidFill>
                  <a:prstClr val="black"/>
                </a:solidFill>
              </a:rPr>
              <a:t>okrenemo</a:t>
            </a:r>
            <a:r>
              <a:rPr lang="en-US" sz="2000" b="1" dirty="0">
                <a:solidFill>
                  <a:prstClr val="black"/>
                </a:solidFill>
              </a:rPr>
              <a:t> od </a:t>
            </a:r>
            <a:r>
              <a:rPr lang="en-US" sz="2000" b="1" dirty="0" err="1">
                <a:solidFill>
                  <a:prstClr val="black"/>
                </a:solidFill>
              </a:rPr>
              <a:t>zla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radimo</a:t>
            </a:r>
            <a:r>
              <a:rPr lang="en-US" sz="2000" b="1" dirty="0">
                <a:solidFill>
                  <a:prstClr val="black"/>
                </a:solidFill>
              </a:rPr>
              <a:t> ono </a:t>
            </a:r>
            <a:r>
              <a:rPr lang="en-US" sz="2000" b="1" dirty="0" err="1">
                <a:solidFill>
                  <a:prstClr val="black"/>
                </a:solidFill>
              </a:rPr>
              <a:t>što</a:t>
            </a:r>
            <a:r>
              <a:rPr lang="en-US" sz="2000" b="1" dirty="0">
                <a:solidFill>
                  <a:prstClr val="black"/>
                </a:solidFill>
              </a:rPr>
              <a:t> </a:t>
            </a:r>
            <a:r>
              <a:rPr lang="en-US" sz="2000" b="1" dirty="0" err="1">
                <a:solidFill>
                  <a:prstClr val="black"/>
                </a:solidFill>
              </a:rPr>
              <a:t>nam</a:t>
            </a:r>
            <a:r>
              <a:rPr lang="en-US" sz="2000" b="1" dirty="0">
                <a:solidFill>
                  <a:prstClr val="black"/>
                </a:solidFill>
              </a:rPr>
              <a:t> je Bog </a:t>
            </a:r>
            <a:r>
              <a:rPr lang="en-US" sz="2000" b="1" dirty="0" err="1">
                <a:solidFill>
                  <a:prstClr val="black"/>
                </a:solidFill>
              </a:rPr>
              <a:t>poverio</a:t>
            </a:r>
            <a:r>
              <a:rPr lang="hr-HR" sz="2000" b="1" dirty="0">
                <a:solidFill>
                  <a:prstClr val="black"/>
                </a:solidFill>
              </a:rPr>
              <a:t> </a:t>
            </a:r>
            <a:r>
              <a:rPr lang="en-US" sz="2000" b="1" dirty="0">
                <a:solidFill>
                  <a:prstClr val="black"/>
                </a:solidFill>
              </a:rPr>
              <a:t>(</a:t>
            </a:r>
            <a:r>
              <a:rPr lang="sr-Latn-RS" sz="2000" b="1" dirty="0">
                <a:solidFill>
                  <a:prstClr val="black"/>
                </a:solidFill>
              </a:rPr>
              <a:t>4. Moj</a:t>
            </a:r>
            <a:r>
              <a:rPr lang="en-US" sz="2000" b="1" dirty="0">
                <a:solidFill>
                  <a:prstClr val="black"/>
                </a:solidFill>
              </a:rPr>
              <a:t>. 15</a:t>
            </a:r>
            <a:r>
              <a:rPr lang="hr-HR" sz="2000" b="1" dirty="0">
                <a:solidFill>
                  <a:prstClr val="black"/>
                </a:solidFill>
              </a:rPr>
              <a:t>,</a:t>
            </a:r>
            <a:r>
              <a:rPr lang="en-US" sz="2000" b="1" dirty="0">
                <a:solidFill>
                  <a:prstClr val="black"/>
                </a:solidFill>
              </a:rPr>
              <a:t>40; </a:t>
            </a:r>
            <a:r>
              <a:rPr lang="sr-Latn-RS" sz="2000" b="1" dirty="0">
                <a:solidFill>
                  <a:prstClr val="black"/>
                </a:solidFill>
              </a:rPr>
              <a:t>3. Moj</a:t>
            </a:r>
            <a:r>
              <a:rPr lang="en-US" sz="2000" b="1" dirty="0">
                <a:solidFill>
                  <a:prstClr val="black"/>
                </a:solidFill>
              </a:rPr>
              <a:t>. 11</a:t>
            </a:r>
            <a:r>
              <a:rPr lang="hr-HR" sz="2000" b="1" dirty="0">
                <a:solidFill>
                  <a:prstClr val="black"/>
                </a:solidFill>
              </a:rPr>
              <a:t>,</a:t>
            </a:r>
            <a:r>
              <a:rPr lang="en-US" sz="2000" b="1" dirty="0">
                <a:solidFill>
                  <a:prstClr val="black"/>
                </a:solidFill>
              </a:rPr>
              <a:t>44; 1</a:t>
            </a:r>
            <a:r>
              <a:rPr lang="hr-HR" sz="2000" b="1" dirty="0">
                <a:solidFill>
                  <a:prstClr val="black"/>
                </a:solidFill>
              </a:rPr>
              <a:t>.</a:t>
            </a:r>
            <a:r>
              <a:rPr lang="en-US" sz="2000" b="1" dirty="0">
                <a:solidFill>
                  <a:prstClr val="black"/>
                </a:solidFill>
              </a:rPr>
              <a:t> Pet. 2</a:t>
            </a:r>
            <a:r>
              <a:rPr lang="hr-HR" sz="2000" b="1" dirty="0">
                <a:solidFill>
                  <a:prstClr val="black"/>
                </a:solidFill>
              </a:rPr>
              <a:t>,</a:t>
            </a:r>
            <a:r>
              <a:rPr lang="en-US" sz="2000" b="1" dirty="0">
                <a:solidFill>
                  <a:prstClr val="black"/>
                </a:solidFill>
              </a:rPr>
              <a:t>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2366</TotalTime>
  <Words>2440</Words>
  <Application>Microsoft Office PowerPoint</Application>
  <PresentationFormat>Panorámica</PresentationFormat>
  <Paragraphs>132</Paragraphs>
  <Slides>19</Slides>
  <Notes>10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19</vt:i4>
      </vt:variant>
    </vt:vector>
  </HeadingPairs>
  <TitlesOfParts>
    <vt:vector size="36" baseType="lpstr">
      <vt:lpstr>Impact</vt:lpstr>
      <vt:lpstr>Aptos</vt:lpstr>
      <vt:lpstr>Britannic Bold</vt:lpstr>
      <vt:lpstr>Arial</vt:lpstr>
      <vt:lpstr>Comic Sans MS</vt:lpstr>
      <vt:lpstr>Gill Sans MT Ext Condensed Bold</vt:lpstr>
      <vt:lpstr>Times New Roman</vt:lpstr>
      <vt:lpstr>Calibri</vt:lpstr>
      <vt:lpstr>Arial Narrow</vt:lpstr>
      <vt:lpstr>Aptos Display</vt:lpstr>
      <vt:lpstr>Constantia</vt:lpstr>
      <vt:lpstr>Bodoni MT Poster Compressed</vt:lpstr>
      <vt:lpstr>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2026-02-28T16:33:58Z</dcterms:created>
  <dcterms:modified xsi:type="dcterms:W3CDTF">2026-04-03T20:25:25Z</dcterms:modified>
</cp:coreProperties>
</file>