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sr-Latn-RS" sz="2000" b="1" noProof="0" dirty="0">
              <a:effectLst>
                <a:outerShdw blurRad="38100" dist="38100" dir="2700000" algn="tl">
                  <a:srgbClr val="000000"/>
                </a:outerShdw>
              </a:effectLst>
            </a:rPr>
            <a:t>Bio je dosledan, molio se tri puta dnevno</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sr-Latn-RS" sz="2000" b="1" noProof="0" dirty="0">
              <a:effectLst>
                <a:outerShdw blurRad="38100" dist="38100" dir="2700000" algn="tl">
                  <a:srgbClr val="000000"/>
                </a:outerShdw>
              </a:effectLst>
            </a:rPr>
            <a:t>Bil je predvidljiv, otvarajući svoj prozor prema Jerusalimu</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sr-Latn-RS" sz="2000" b="1" noProof="0" dirty="0">
              <a:effectLst>
                <a:outerShdw blurRad="38100" dist="38100" dir="2700000" algn="tl">
                  <a:srgbClr val="000000"/>
                </a:outerShdw>
              </a:effectLst>
            </a:rPr>
            <a:t>Imao je posebne navike; molio se na kolenima</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sr-Latn-RS" sz="2000" b="1" noProof="0" dirty="0">
              <a:effectLst>
                <a:outerShdw blurRad="38100" dist="38100" dir="2700000" algn="tl">
                  <a:srgbClr val="000000"/>
                </a:outerShdw>
              </a:effectLst>
            </a:rPr>
            <a:t>Fokusirao se na zahvalnost i traženje</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sr-Latn-RS" sz="2000" b="1" noProof="0" dirty="0" err="1">
              <a:solidFill>
                <a:schemeClr val="accent6">
                  <a:lumMod val="75000"/>
                </a:schemeClr>
              </a:solidFill>
            </a:rPr>
            <a:t>Josafat</a:t>
          </a:r>
          <a:r>
            <a:rPr lang="sr-Latn-RS" sz="2000" b="1" noProof="0" dirty="0">
              <a:solidFill>
                <a:schemeClr val="accent6">
                  <a:lumMod val="75000"/>
                </a:schemeClr>
              </a:solidFill>
            </a:rPr>
            <a:t> se molio stojeći pred narodom (2. </a:t>
          </a:r>
          <a:r>
            <a:rPr lang="sr-Latn-RS" sz="2000" b="1" noProof="0" dirty="0" err="1">
              <a:solidFill>
                <a:schemeClr val="accent6">
                  <a:lumMod val="75000"/>
                </a:schemeClr>
              </a:solidFill>
            </a:rPr>
            <a:t>dn</a:t>
          </a:r>
          <a:r>
            <a:rPr lang="sr-Latn-RS" sz="2000" b="1" noProof="0" dirty="0">
              <a:solidFill>
                <a:schemeClr val="accent6">
                  <a:lumMod val="75000"/>
                </a:schemeClr>
              </a:solidFill>
            </a:rPr>
            <a:t>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sr-Latn-RS" sz="2000" b="1" noProof="0" dirty="0">
              <a:solidFill>
                <a:schemeClr val="accent5">
                  <a:lumMod val="75000"/>
                </a:schemeClr>
              </a:solidFill>
            </a:rPr>
            <a:t>David sede pred Boga da zahvali </a:t>
          </a:r>
          <a:br>
            <a:rPr lang="sr-Latn-RS" sz="2000" b="1" noProof="0" dirty="0">
              <a:solidFill>
                <a:schemeClr val="accent5">
                  <a:lumMod val="75000"/>
                </a:schemeClr>
              </a:solidFill>
            </a:rPr>
          </a:br>
          <a:r>
            <a:rPr lang="sr-Latn-RS" sz="2000" b="1" noProof="0" dirty="0">
              <a:solidFill>
                <a:schemeClr val="accent5">
                  <a:lumMod val="75000"/>
                </a:schemeClr>
              </a:solidFill>
            </a:rPr>
            <a:t>(2S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sr-Latn-RS" sz="2000" b="1" noProof="0" dirty="0" err="1">
              <a:solidFill>
                <a:schemeClr val="accent2">
                  <a:lumMod val="75000"/>
                </a:schemeClr>
              </a:solidFill>
            </a:rPr>
            <a:t>Solomun</a:t>
          </a:r>
          <a:r>
            <a:rPr lang="sr-Latn-RS" sz="2000" b="1" noProof="0" dirty="0">
              <a:solidFill>
                <a:schemeClr val="accent2">
                  <a:lumMod val="75000"/>
                </a:schemeClr>
              </a:solidFill>
            </a:rPr>
            <a:t> se molio klečeći, s podignutim rukama </a:t>
          </a:r>
          <a:br>
            <a:rPr lang="sr-Latn-RS" sz="2000" b="1" noProof="0" dirty="0">
              <a:solidFill>
                <a:schemeClr val="accent2">
                  <a:lumMod val="75000"/>
                </a:schemeClr>
              </a:solidFill>
            </a:rPr>
          </a:br>
          <a:r>
            <a:rPr lang="sr-Latn-RS" sz="2000" b="1" noProof="0" dirty="0">
              <a:solidFill>
                <a:schemeClr val="accent2">
                  <a:lumMod val="75000"/>
                </a:schemeClr>
              </a:solidFill>
            </a:rPr>
            <a:t>(1. car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sr-Latn-RS" sz="2000" b="1" noProof="0" dirty="0">
              <a:ln>
                <a:solidFill>
                  <a:schemeClr val="accent4">
                    <a:lumMod val="50000"/>
                  </a:schemeClr>
                </a:solidFill>
              </a:ln>
            </a:rPr>
            <a:t>Ljudi su se poklonili do zemlje da se mole </a:t>
          </a:r>
          <a:br>
            <a:rPr lang="sr-Latn-RS" sz="2000" b="1" noProof="0" dirty="0">
              <a:ln>
                <a:solidFill>
                  <a:schemeClr val="accent4">
                    <a:lumMod val="50000"/>
                  </a:schemeClr>
                </a:solidFill>
              </a:ln>
            </a:rPr>
          </a:br>
          <a:r>
            <a:rPr lang="sr-Latn-RS" sz="2000" b="1" noProof="0" dirty="0">
              <a:ln>
                <a:solidFill>
                  <a:schemeClr val="accent4">
                    <a:lumMod val="50000"/>
                  </a:schemeClr>
                </a:solidFill>
              </a:ln>
            </a:rPr>
            <a:t>(Nem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sr-Latn-RS" sz="2000" b="1" noProof="0" dirty="0">
              <a:solidFill>
                <a:schemeClr val="accent1">
                  <a:lumMod val="75000"/>
                </a:schemeClr>
              </a:solidFill>
            </a:rPr>
            <a:t>David se molio ničice na svom krevetu </a:t>
          </a:r>
          <a:br>
            <a:rPr lang="sr-Latn-RS" sz="2000" b="1" noProof="0" dirty="0">
              <a:solidFill>
                <a:schemeClr val="accent1">
                  <a:lumMod val="75000"/>
                </a:schemeClr>
              </a:solidFill>
            </a:rPr>
          </a:br>
          <a:r>
            <a:rPr lang="sr-Latn-RS" sz="2000" b="1" noProof="0" dirty="0">
              <a:solidFill>
                <a:schemeClr val="accent1">
                  <a:lumMod val="75000"/>
                </a:schemeClr>
              </a:solidFill>
            </a:rPr>
            <a:t>(1 car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sr-Latn-RS" sz="2000" b="1" noProof="0" dirty="0" err="1">
              <a:solidFill>
                <a:schemeClr val="accent3">
                  <a:lumMod val="75000"/>
                </a:schemeClr>
              </a:solidFill>
            </a:rPr>
            <a:t>Nemija</a:t>
          </a:r>
          <a:r>
            <a:rPr lang="sr-Latn-RS" sz="2000" b="1" noProof="0" dirty="0">
              <a:solidFill>
                <a:schemeClr val="accent3">
                  <a:lumMod val="75000"/>
                </a:schemeClr>
              </a:solidFill>
            </a:rPr>
            <a:t> je stajao i tiho se molio pred kraljem </a:t>
          </a:r>
          <a:br>
            <a:rPr lang="sr-Latn-RS" sz="2000" b="1" noProof="0" dirty="0">
              <a:solidFill>
                <a:schemeClr val="accent3">
                  <a:lumMod val="75000"/>
                </a:schemeClr>
              </a:solidFill>
            </a:rPr>
          </a:br>
          <a:r>
            <a:rPr lang="sr-Latn-RS" sz="2000" b="1" noProof="0" dirty="0">
              <a:solidFill>
                <a:schemeClr val="accent3">
                  <a:lumMod val="75000"/>
                </a:schemeClr>
              </a:solidFill>
            </a:rPr>
            <a:t>(Nem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sr-Latn-RS" sz="2000" b="1" noProof="0" dirty="0">
              <a:solidFill>
                <a:schemeClr val="accent3"/>
              </a:solidFill>
            </a:rPr>
            <a:t>ZA ČLANOVE SVOJE PORODICE</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sr-Latn-RS" sz="2400" b="1" noProof="0" dirty="0">
              <a:solidFill>
                <a:schemeClr val="accent1">
                  <a:lumMod val="75000"/>
                </a:schemeClr>
              </a:solidFill>
            </a:rPr>
            <a:t>⁕ </a:t>
          </a:r>
          <a:r>
            <a:rPr lang="sr-Latn-RS" sz="2000" b="1" noProof="0" dirty="0"/>
            <a:t>Zbog </a:t>
          </a:r>
          <a:r>
            <a:rPr lang="sr-Latn-RS" sz="2000" b="1" noProof="0" dirty="0" err="1"/>
            <a:t>Aronovog</a:t>
          </a:r>
          <a:r>
            <a:rPr lang="sr-Latn-RS" sz="2000" b="1" noProof="0" dirty="0"/>
            <a:t> greha </a:t>
          </a:r>
          <a:br>
            <a:rPr lang="sr-Latn-RS" sz="2000" b="1" noProof="0" dirty="0"/>
          </a:br>
          <a:r>
            <a:rPr lang="sr-Latn-RS" sz="2000" b="1" noProof="0" dirty="0"/>
            <a:t>(</a:t>
          </a:r>
          <a:r>
            <a:rPr lang="sr-Latn-RS" sz="2000" b="1" noProof="0" dirty="0" err="1"/>
            <a:t>Pnz</a:t>
          </a:r>
          <a:r>
            <a:rPr lang="sr-Latn-RS" sz="2000" b="1" noProof="0" dirty="0"/>
            <a:t>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sr-Latn-RS" sz="2400" b="1" noProof="0" dirty="0">
              <a:solidFill>
                <a:schemeClr val="accent3">
                  <a:lumMod val="75000"/>
                </a:schemeClr>
              </a:solidFill>
            </a:rPr>
            <a:t>⁕ </a:t>
          </a:r>
          <a:r>
            <a:rPr lang="sr-Latn-RS" sz="2000" b="1" noProof="0" dirty="0"/>
            <a:t>Zbog Marijinog gunđanja </a:t>
          </a:r>
          <a:br>
            <a:rPr lang="sr-Latn-RS" sz="2000" b="1" noProof="0" dirty="0"/>
          </a:br>
          <a:r>
            <a:rPr lang="sr-Latn-RS" sz="2000" b="1" noProof="0" dirty="0"/>
            <a:t>(Br.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sr-Latn-RS" sz="2000" b="1" noProof="0" dirty="0">
              <a:solidFill>
                <a:srgbClr val="7030A0"/>
              </a:solidFill>
            </a:rPr>
            <a:t>ZA LJUDE</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sr-Latn-RS" sz="2400" b="1" noProof="0" dirty="0">
              <a:solidFill>
                <a:schemeClr val="accent5">
                  <a:lumMod val="75000"/>
                </a:schemeClr>
              </a:solidFill>
            </a:rPr>
            <a:t>⁕ </a:t>
          </a:r>
          <a:r>
            <a:rPr lang="sr-Latn-RS" sz="2000" b="1" noProof="0" dirty="0"/>
            <a:t>Kad su bili žedni </a:t>
          </a:r>
          <a:br>
            <a:rPr lang="sr-Latn-RS" sz="2000" b="1" noProof="0" dirty="0"/>
          </a:br>
          <a:r>
            <a:rPr lang="sr-Latn-RS" sz="2000" b="1" noProof="0" dirty="0"/>
            <a:t>(</a:t>
          </a:r>
          <a:r>
            <a:rPr lang="sr-Latn-RS" sz="2000" b="1" noProof="0" dirty="0" err="1"/>
            <a:t>Izl</a:t>
          </a:r>
          <a:r>
            <a:rPr lang="sr-Latn-RS" sz="2000" b="1" noProof="0" dirty="0"/>
            <a:t>.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sr-Latn-RS" sz="2400" b="1" noProof="0" dirty="0">
              <a:solidFill>
                <a:schemeClr val="accent6">
                  <a:lumMod val="50000"/>
                </a:schemeClr>
              </a:solidFill>
            </a:rPr>
            <a:t>⁕ </a:t>
          </a:r>
          <a:r>
            <a:rPr lang="sr-Latn-RS" sz="2000" b="1" noProof="0" dirty="0"/>
            <a:t>Kad su bili gladni (Br.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sr-Latn-RS" sz="2400" b="1" noProof="0" dirty="0">
              <a:solidFill>
                <a:schemeClr val="tx2"/>
              </a:solidFill>
            </a:rPr>
            <a:t>⁕ </a:t>
          </a:r>
          <a:r>
            <a:rPr lang="sr-Latn-RS" sz="2000" b="1" noProof="0" dirty="0"/>
            <a:t>Kad su sagrešili </a:t>
          </a:r>
          <a:br>
            <a:rPr lang="sr-Latn-RS" sz="2000" b="1" noProof="0" dirty="0"/>
          </a:br>
          <a:r>
            <a:rPr lang="sr-Latn-RS" sz="2000" b="1" noProof="0" dirty="0"/>
            <a:t>(</a:t>
          </a:r>
          <a:r>
            <a:rPr lang="sr-Latn-RS" sz="2000" b="1" noProof="0" dirty="0" err="1"/>
            <a:t>Izl</a:t>
          </a:r>
          <a:r>
            <a:rPr lang="sr-Latn-RS" sz="2000" b="1" noProof="0" dirty="0"/>
            <a:t>.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Bio je dosledan, molio se tri puta dnevno</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Bil je predvidljiv, otvarajući svoj prozor prema Jerusalimu</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Imao je posebne navike; molio se na kolenima</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Fokusirao se na zahvalnost i traženje</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sr-Latn-RS" sz="2000" b="1" kern="1200" noProof="0" dirty="0" err="1">
              <a:solidFill>
                <a:schemeClr val="accent6">
                  <a:lumMod val="75000"/>
                </a:schemeClr>
              </a:solidFill>
            </a:rPr>
            <a:t>Josafat</a:t>
          </a:r>
          <a:r>
            <a:rPr lang="sr-Latn-RS" sz="2000" b="1" kern="1200" noProof="0" dirty="0">
              <a:solidFill>
                <a:schemeClr val="accent6">
                  <a:lumMod val="75000"/>
                </a:schemeClr>
              </a:solidFill>
            </a:rPr>
            <a:t> se molio stojeći pred narodom (2. </a:t>
          </a:r>
          <a:r>
            <a:rPr lang="sr-Latn-RS" sz="2000" b="1" kern="1200" noProof="0" dirty="0" err="1">
              <a:solidFill>
                <a:schemeClr val="accent6">
                  <a:lumMod val="75000"/>
                </a:schemeClr>
              </a:solidFill>
            </a:rPr>
            <a:t>dn</a:t>
          </a:r>
          <a:r>
            <a:rPr lang="sr-Latn-RS" sz="2000" b="1" kern="1200" noProof="0" dirty="0">
              <a:solidFill>
                <a:schemeClr val="accent6">
                  <a:lumMod val="75000"/>
                </a:schemeClr>
              </a:solidFill>
            </a:rPr>
            <a:t> 20,5)</a:t>
          </a: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sr-Latn-RS" sz="2000" b="1" kern="1200" noProof="0" dirty="0">
              <a:solidFill>
                <a:schemeClr val="accent5">
                  <a:lumMod val="75000"/>
                </a:schemeClr>
              </a:solidFill>
            </a:rPr>
            <a:t>David sede pred Boga da zahvali </a:t>
          </a:r>
          <a:br>
            <a:rPr lang="sr-Latn-RS" sz="2000" b="1" kern="1200" noProof="0" dirty="0">
              <a:solidFill>
                <a:schemeClr val="accent5">
                  <a:lumMod val="75000"/>
                </a:schemeClr>
              </a:solidFill>
            </a:rPr>
          </a:br>
          <a:r>
            <a:rPr lang="sr-Latn-RS" sz="2000" b="1" kern="1200" noProof="0" dirty="0">
              <a:solidFill>
                <a:schemeClr val="accent5">
                  <a:lumMod val="75000"/>
                </a:schemeClr>
              </a:solidFill>
            </a:rPr>
            <a:t>(2S 7,18)</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sr-Latn-RS" sz="2000" b="1" kern="1200" noProof="0" dirty="0" err="1">
              <a:solidFill>
                <a:schemeClr val="accent2">
                  <a:lumMod val="75000"/>
                </a:schemeClr>
              </a:solidFill>
            </a:rPr>
            <a:t>Solomun</a:t>
          </a:r>
          <a:r>
            <a:rPr lang="sr-Latn-RS" sz="2000" b="1" kern="1200" noProof="0" dirty="0">
              <a:solidFill>
                <a:schemeClr val="accent2">
                  <a:lumMod val="75000"/>
                </a:schemeClr>
              </a:solidFill>
            </a:rPr>
            <a:t> se molio klečeći, s podignutim rukama </a:t>
          </a:r>
          <a:br>
            <a:rPr lang="sr-Latn-RS" sz="2000" b="1" kern="1200" noProof="0" dirty="0">
              <a:solidFill>
                <a:schemeClr val="accent2">
                  <a:lumMod val="75000"/>
                </a:schemeClr>
              </a:solidFill>
            </a:rPr>
          </a:br>
          <a:r>
            <a:rPr lang="sr-Latn-RS" sz="2000" b="1" kern="1200" noProof="0" dirty="0">
              <a:solidFill>
                <a:schemeClr val="accent2">
                  <a:lumMod val="75000"/>
                </a:schemeClr>
              </a:solidFill>
            </a:rPr>
            <a:t>(1. car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sr-Latn-RS" sz="2000" b="1" kern="1200" noProof="0" dirty="0">
              <a:ln>
                <a:solidFill>
                  <a:schemeClr val="accent4">
                    <a:lumMod val="50000"/>
                  </a:schemeClr>
                </a:solidFill>
              </a:ln>
            </a:rPr>
            <a:t>Ljudi su se poklonili do zemlje da se mole </a:t>
          </a:r>
          <a:br>
            <a:rPr lang="sr-Latn-RS" sz="2000" b="1" kern="1200" noProof="0" dirty="0">
              <a:ln>
                <a:solidFill>
                  <a:schemeClr val="accent4">
                    <a:lumMod val="50000"/>
                  </a:schemeClr>
                </a:solidFill>
              </a:ln>
            </a:rPr>
          </a:br>
          <a:r>
            <a:rPr lang="sr-Latn-RS" sz="2000" b="1" kern="1200" noProof="0" dirty="0">
              <a:ln>
                <a:solidFill>
                  <a:schemeClr val="accent4">
                    <a:lumMod val="50000"/>
                  </a:schemeClr>
                </a:solidFill>
              </a:ln>
            </a:rPr>
            <a:t>(Nem 8,6)</a:t>
          </a: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sr-Latn-RS" sz="2000" b="1" kern="1200" noProof="0" dirty="0">
              <a:solidFill>
                <a:schemeClr val="accent1">
                  <a:lumMod val="75000"/>
                </a:schemeClr>
              </a:solidFill>
            </a:rPr>
            <a:t>David se molio ničice na svom krevetu </a:t>
          </a:r>
          <a:br>
            <a:rPr lang="sr-Latn-RS" sz="2000" b="1" kern="1200" noProof="0" dirty="0">
              <a:solidFill>
                <a:schemeClr val="accent1">
                  <a:lumMod val="75000"/>
                </a:schemeClr>
              </a:solidFill>
            </a:rPr>
          </a:br>
          <a:r>
            <a:rPr lang="sr-Latn-RS" sz="2000" b="1" kern="1200" noProof="0" dirty="0">
              <a:solidFill>
                <a:schemeClr val="accent1">
                  <a:lumMod val="75000"/>
                </a:schemeClr>
              </a:solidFill>
            </a:rPr>
            <a:t>(1 car 1,47)</a:t>
          </a: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sr-Latn-RS" sz="2000" b="1" kern="1200" noProof="0" dirty="0" err="1">
              <a:solidFill>
                <a:schemeClr val="accent3">
                  <a:lumMod val="75000"/>
                </a:schemeClr>
              </a:solidFill>
            </a:rPr>
            <a:t>Nemija</a:t>
          </a:r>
          <a:r>
            <a:rPr lang="sr-Latn-RS" sz="2000" b="1" kern="1200" noProof="0" dirty="0">
              <a:solidFill>
                <a:schemeClr val="accent3">
                  <a:lumMod val="75000"/>
                </a:schemeClr>
              </a:solidFill>
            </a:rPr>
            <a:t> je stajao i tiho se molio pred kraljem </a:t>
          </a:r>
          <a:br>
            <a:rPr lang="sr-Latn-RS" sz="2000" b="1" kern="1200" noProof="0" dirty="0">
              <a:solidFill>
                <a:schemeClr val="accent3">
                  <a:lumMod val="75000"/>
                </a:schemeClr>
              </a:solidFill>
            </a:rPr>
          </a:br>
          <a:r>
            <a:rPr lang="sr-Latn-RS" sz="2000" b="1" kern="1200" noProof="0" dirty="0">
              <a:solidFill>
                <a:schemeClr val="accent3">
                  <a:lumMod val="75000"/>
                </a:schemeClr>
              </a:solidFill>
            </a:rPr>
            <a:t>(Nem 2,1-4)</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sr-Latn-RS" sz="2000" b="1" kern="1200" noProof="0" dirty="0">
              <a:solidFill>
                <a:schemeClr val="accent3"/>
              </a:solidFill>
            </a:rPr>
            <a:t>ZA ČLANOVE SVOJE PORODICE</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sr-Latn-RS" sz="2400" b="1" kern="1200" noProof="0" dirty="0">
              <a:solidFill>
                <a:schemeClr val="accent1">
                  <a:lumMod val="75000"/>
                </a:schemeClr>
              </a:solidFill>
            </a:rPr>
            <a:t>⁕ </a:t>
          </a:r>
          <a:r>
            <a:rPr lang="sr-Latn-RS" sz="2000" b="1" kern="1200" noProof="0" dirty="0"/>
            <a:t>Zbog </a:t>
          </a:r>
          <a:r>
            <a:rPr lang="sr-Latn-RS" sz="2000" b="1" kern="1200" noProof="0" dirty="0" err="1"/>
            <a:t>Aronovog</a:t>
          </a:r>
          <a:r>
            <a:rPr lang="sr-Latn-RS" sz="2000" b="1" kern="1200" noProof="0" dirty="0"/>
            <a:t> greha </a:t>
          </a:r>
          <a:br>
            <a:rPr lang="sr-Latn-RS" sz="2000" b="1" kern="1200" noProof="0" dirty="0"/>
          </a:br>
          <a:r>
            <a:rPr lang="sr-Latn-RS" sz="2000" b="1" kern="1200" noProof="0" dirty="0"/>
            <a:t>(</a:t>
          </a:r>
          <a:r>
            <a:rPr lang="sr-Latn-RS" sz="2000" b="1" kern="1200" noProof="0" dirty="0" err="1"/>
            <a:t>Pnz</a:t>
          </a:r>
          <a:r>
            <a:rPr lang="sr-Latn-RS" sz="2000" b="1" kern="1200" noProof="0" dirty="0"/>
            <a:t>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solidFill>
                <a:schemeClr val="accent3">
                  <a:lumMod val="75000"/>
                </a:schemeClr>
              </a:solidFill>
            </a:rPr>
            <a:t>⁕ </a:t>
          </a:r>
          <a:r>
            <a:rPr lang="sr-Latn-RS" sz="2000" b="1" kern="1200" noProof="0" dirty="0"/>
            <a:t>Zbog Marijinog gunđanja </a:t>
          </a:r>
          <a:br>
            <a:rPr lang="sr-Latn-RS" sz="2000" b="1" kern="1200" noProof="0" dirty="0"/>
          </a:br>
          <a:r>
            <a:rPr lang="sr-Latn-RS" sz="2000" b="1" kern="1200" noProof="0" dirty="0"/>
            <a:t>(Br.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sr-Latn-RS" sz="2000" b="1" kern="1200" noProof="0" dirty="0">
              <a:solidFill>
                <a:srgbClr val="7030A0"/>
              </a:solidFill>
            </a:rPr>
            <a:t>ZA LJUDE</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solidFill>
                <a:schemeClr val="accent5">
                  <a:lumMod val="75000"/>
                </a:schemeClr>
              </a:solidFill>
            </a:rPr>
            <a:t>⁕ </a:t>
          </a:r>
          <a:r>
            <a:rPr lang="sr-Latn-RS" sz="2000" b="1" kern="1200" noProof="0" dirty="0"/>
            <a:t>Kad su bili žedni </a:t>
          </a:r>
          <a:br>
            <a:rPr lang="sr-Latn-RS" sz="2000" b="1" kern="1200" noProof="0" dirty="0"/>
          </a:br>
          <a:r>
            <a:rPr lang="sr-Latn-RS" sz="2000" b="1" kern="1200" noProof="0" dirty="0"/>
            <a:t>(</a:t>
          </a:r>
          <a:r>
            <a:rPr lang="sr-Latn-RS" sz="2000" b="1" kern="1200" noProof="0" dirty="0" err="1"/>
            <a:t>Izl</a:t>
          </a:r>
          <a:r>
            <a:rPr lang="sr-Latn-RS" sz="2000" b="1" kern="1200" noProof="0" dirty="0"/>
            <a:t>.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solidFill>
                <a:schemeClr val="accent6">
                  <a:lumMod val="50000"/>
                </a:schemeClr>
              </a:solidFill>
            </a:rPr>
            <a:t>⁕ </a:t>
          </a:r>
          <a:r>
            <a:rPr lang="sr-Latn-RS" sz="2000" b="1" kern="1200" noProof="0" dirty="0"/>
            <a:t>Kad su bili gladni (Br.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solidFill>
                <a:schemeClr val="tx2"/>
              </a:solidFill>
            </a:rPr>
            <a:t>⁕ </a:t>
          </a:r>
          <a:r>
            <a:rPr lang="sr-Latn-RS" sz="2000" b="1" kern="1200" noProof="0" dirty="0"/>
            <a:t>Kad su sagrešili </a:t>
          </a:r>
          <a:br>
            <a:rPr lang="sr-Latn-RS" sz="2000" b="1" kern="1200" noProof="0" dirty="0"/>
          </a:br>
          <a:r>
            <a:rPr lang="sr-Latn-RS" sz="2000" b="1" kern="1200" noProof="0" dirty="0"/>
            <a:t>(</a:t>
          </a:r>
          <a:r>
            <a:rPr lang="sr-Latn-RS" sz="2000" b="1" kern="1200" noProof="0" dirty="0" err="1"/>
            <a:t>Izl</a:t>
          </a:r>
          <a:r>
            <a:rPr lang="sr-Latn-RS" sz="2000" b="1" kern="1200" noProof="0" dirty="0"/>
            <a:t>.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sr-Latn-RS" sz="6600" b="1" noProof="0"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RATNICI MOLITVE </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2365712" cy="338554"/>
          </a:xfrm>
          <a:prstGeom prst="rect">
            <a:avLst/>
          </a:prstGeom>
          <a:noFill/>
        </p:spPr>
        <p:txBody>
          <a:bodyPr wrap="none" rtlCol="0">
            <a:spAutoFit/>
          </a:bodyPr>
          <a:lstStyle/>
          <a:p>
            <a:r>
              <a:rPr lang="sr-Latn-RS" sz="1600" b="1" noProof="0" dirty="0">
                <a:solidFill>
                  <a:srgbClr val="FEF5A8"/>
                </a:solidFill>
                <a:effectLst>
                  <a:outerShdw blurRad="38100" dist="38100" dir="2700000" algn="tl">
                    <a:srgbClr val="000000"/>
                  </a:outerShdw>
                </a:effectLst>
              </a:rPr>
              <a:t>6. pouka za 9. maj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sr-Latn-R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ŽIVOT U MOLITVI</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707886"/>
          </a:xfrm>
          <a:prstGeom prst="rect">
            <a:avLst/>
          </a:prstGeom>
          <a:noFill/>
        </p:spPr>
        <p:txBody>
          <a:bodyPr wrap="square">
            <a:spAutoFit/>
          </a:bodyPr>
          <a:lstStyle/>
          <a:p>
            <a:pPr algn="ctr"/>
            <a:r>
              <a:rPr lang="sr-Latn-RS" sz="2000" b="1" noProof="0" dirty="0">
                <a:solidFill>
                  <a:schemeClr val="accent3">
                    <a:lumMod val="50000"/>
                  </a:schemeClr>
                </a:solidFill>
                <a:latin typeface="Comic Sans MS" panose="030F0702030302020204" pitchFamily="66" charset="0"/>
              </a:rPr>
              <a:t>„</a:t>
            </a:r>
            <a:r>
              <a:rPr lang="sr-Latn-RS" sz="2000" b="1" noProof="0" dirty="0" err="1">
                <a:solidFill>
                  <a:schemeClr val="accent3">
                    <a:lumMod val="50000"/>
                  </a:schemeClr>
                </a:solidFill>
                <a:latin typeface="Comic Sans MS" panose="030F0702030302020204" pitchFamily="66" charset="0"/>
              </a:rPr>
              <a:t>Enoh</a:t>
            </a:r>
            <a:r>
              <a:rPr lang="sr-Latn-RS" sz="2000" b="1" noProof="0" dirty="0">
                <a:solidFill>
                  <a:schemeClr val="accent3">
                    <a:lumMod val="50000"/>
                  </a:schemeClr>
                </a:solidFill>
                <a:latin typeface="Comic Sans MS" panose="030F0702030302020204" pitchFamily="66" charset="0"/>
              </a:rPr>
              <a:t> je verno hodio s Bogom; zatim ga više nije bilo, jer ga je Bog uzeo.“ </a:t>
            </a:r>
            <a:r>
              <a:rPr lang="sr-Latn-RS" sz="1600" b="1" noProof="0" dirty="0">
                <a:solidFill>
                  <a:schemeClr val="accent3">
                    <a:lumMod val="50000"/>
                  </a:schemeClr>
                </a:solidFill>
                <a:latin typeface="Comic Sans MS" panose="030F0702030302020204" pitchFamily="66" charset="0"/>
              </a:rPr>
              <a:t>(Postanje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446550"/>
          </a:xfrm>
          <a:prstGeom prst="rect">
            <a:avLst/>
          </a:prstGeom>
          <a:noFill/>
        </p:spPr>
        <p:txBody>
          <a:bodyPr wrap="square" rtlCol="0">
            <a:spAutoFit/>
          </a:bodyPr>
          <a:lstStyle/>
          <a:p>
            <a:pPr>
              <a:spcBef>
                <a:spcPts val="600"/>
              </a:spcBef>
            </a:pPr>
            <a:r>
              <a:rPr lang="sr-Latn-RS" sz="2200" b="1" dirty="0"/>
              <a:t>E</a:t>
            </a:r>
            <a:r>
              <a:rPr lang="sr-Latn-RS" sz="2200" b="1" noProof="0" dirty="0" err="1"/>
              <a:t>noh</a:t>
            </a:r>
            <a:r>
              <a:rPr lang="sr-Latn-RS" sz="2200" b="1" noProof="0" dirty="0"/>
              <a:t> je živeo u teškim vremenima, kada je zloća pretpotopnih ljudi rasla. Rođenjem sina, njegovo razumevanje Boga se proširilo a zajedništvo s Njim pojačalo (Post.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05445" y="137376"/>
            <a:ext cx="2019546"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438299"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0" y="2644291"/>
            <a:ext cx="10105445" cy="1446550"/>
          </a:xfrm>
          <a:prstGeom prst="rect">
            <a:avLst/>
          </a:prstGeom>
          <a:noFill/>
        </p:spPr>
        <p:txBody>
          <a:bodyPr wrap="square">
            <a:spAutoFit/>
          </a:bodyPr>
          <a:lstStyle/>
          <a:p>
            <a:pPr>
              <a:spcBef>
                <a:spcPts val="600"/>
              </a:spcBef>
            </a:pPr>
            <a:r>
              <a:rPr lang="sr-Latn-RS" sz="2200" b="1" noProof="0" dirty="0"/>
              <a:t>Molitva je bila važan činilac u tom odnosu. Što je njegov rad postajao intenzivniji i hitniji, to su njegove molitve bile </a:t>
            </a:r>
            <a:r>
              <a:rPr lang="en-US" sz="2200" b="1" noProof="0" dirty="0" err="1"/>
              <a:t>redovnije</a:t>
            </a:r>
            <a:r>
              <a:rPr lang="sr-Latn-RS" sz="2200" b="1" noProof="0" dirty="0"/>
              <a:t> i žarkije. Ponekad bi se povlačio na usamljena mesta kako bi bio u većoj zajednici s Bogom. Međutim, uvek se vraćao ljudima kako bi s njima podelio svoje znanje o Bogu.</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579948" y="4017261"/>
            <a:ext cx="5505952" cy="2863541"/>
          </a:xfrm>
          <a:prstGeom prst="rect">
            <a:avLst/>
          </a:prstGeom>
          <a:noFill/>
        </p:spPr>
        <p:txBody>
          <a:bodyPr wrap="square">
            <a:spAutoFit/>
          </a:bodyPr>
          <a:lstStyle/>
          <a:p>
            <a:pPr>
              <a:lnSpc>
                <a:spcPts val="2400"/>
              </a:lnSpc>
              <a:spcBef>
                <a:spcPts val="600"/>
              </a:spcBef>
            </a:pPr>
            <a:r>
              <a:rPr lang="sr-Latn-RS" sz="2200" b="1" noProof="0" dirty="0"/>
              <a:t>Bog nas čuje i u žurbi i vrevi svakodnevnog života i u tišini osame. Nema mesta na Zemlji gde nas On ne može videti i čuti. Svoju molitvu možemo izraziti rečima (što nam pomaže da se koncentrišemo) ili to možemo učiniti u tišini (što nam pomaže da izrazimo svoje misli). Važno je da nikada ne prestanemo razgovarati s Bogom u molitvi.</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7200" b="1" spc="300" noProof="0" dirty="0">
                <a:ln/>
                <a:solidFill>
                  <a:srgbClr val="9A23BC"/>
                </a:solidFill>
                <a:effectLst>
                  <a:outerShdw blurRad="38100" dist="12700" dir="2700000" algn="tl">
                    <a:srgbClr val="000000"/>
                  </a:outerShdw>
                  <a:reflection blurRad="6350" stA="60000" endA="900" endPos="58000" dir="5400000" sy="-100000" algn="bl" rotWithShape="0"/>
                </a:effectLst>
              </a:rPr>
              <a:t>MOJSIJE</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sr-Latn-RS" sz="4800" b="1" spc="600" noProof="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RAZGOVOR S BOGOM</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646331"/>
          </a:xfrm>
          <a:prstGeom prst="rect">
            <a:avLst/>
          </a:prstGeom>
          <a:noFill/>
        </p:spPr>
        <p:txBody>
          <a:bodyPr wrap="square">
            <a:spAutoFit/>
          </a:bodyPr>
          <a:lstStyle/>
          <a:p>
            <a:pPr algn="ctr"/>
            <a:r>
              <a:rPr lang="sr-Latn-RS" sz="2000" b="1" noProof="0" dirty="0">
                <a:solidFill>
                  <a:srgbClr val="FECC75"/>
                </a:solidFill>
                <a:effectLst>
                  <a:outerShdw blurRad="38100" dist="38100" dir="2700000" algn="tl">
                    <a:srgbClr val="000000">
                      <a:alpha val="43137"/>
                    </a:srgbClr>
                  </a:outerShdw>
                </a:effectLst>
                <a:latin typeface="Comic Sans MS" panose="030F0702030302020204" pitchFamily="66" charset="0"/>
              </a:rPr>
              <a:t>„Od tada se u Izraelu nije pojavio prorok kao Mojsije, kojega je Gospod poznavao licem k licu.“ </a:t>
            </a:r>
            <a:r>
              <a:rPr lang="sr-Latn-RS" sz="1600" b="1" noProof="0" dirty="0">
                <a:solidFill>
                  <a:srgbClr val="FECC75"/>
                </a:solidFill>
                <a:effectLst>
                  <a:outerShdw blurRad="38100" dist="38100" dir="2700000" algn="tl">
                    <a:srgbClr val="000000">
                      <a:alpha val="43137"/>
                    </a:srgbClr>
                  </a:outerShdw>
                </a:effectLst>
                <a:latin typeface="Comic Sans MS" panose="030F0702030302020204" pitchFamily="66" charset="0"/>
              </a:rPr>
              <a:t>(Ponovljeni zakon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1107996"/>
          </a:xfrm>
          <a:prstGeom prst="rect">
            <a:avLst/>
          </a:prstGeom>
          <a:noFill/>
        </p:spPr>
        <p:txBody>
          <a:bodyPr wrap="square" rtlCol="0">
            <a:spAutoFit/>
          </a:bodyPr>
          <a:lstStyle/>
          <a:p>
            <a:pPr>
              <a:spcBef>
                <a:spcPts val="600"/>
              </a:spcBef>
            </a:pPr>
            <a:r>
              <a:rPr lang="sr-Latn-RS" sz="2200" b="1" noProof="0" dirty="0"/>
              <a:t>Nakon što su čuli Božji glas kako govori sa Sinaja, izraelski narod je zamolio Boga da im više ne govori neposredno, jer su se bojali da će umreti zbog Njegova glasa (</a:t>
            </a:r>
            <a:r>
              <a:rPr lang="sr-Latn-RS" sz="2200" b="1" noProof="0" dirty="0" err="1"/>
              <a:t>Izl</a:t>
            </a:r>
            <a:r>
              <a:rPr lang="sr-Latn-RS" sz="2200" b="1" noProof="0" dirty="0"/>
              <a:t>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620059"/>
            <a:ext cx="2400300" cy="1686492"/>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441080"/>
            <a:ext cx="2398357" cy="1617258"/>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446550"/>
          </a:xfrm>
          <a:prstGeom prst="rect">
            <a:avLst/>
          </a:prstGeom>
          <a:noFill/>
        </p:spPr>
        <p:txBody>
          <a:bodyPr wrap="square">
            <a:spAutoFit/>
          </a:bodyPr>
          <a:lstStyle/>
          <a:p>
            <a:pPr>
              <a:spcBef>
                <a:spcPts val="600"/>
              </a:spcBef>
            </a:pPr>
            <a:r>
              <a:rPr lang="sr-Latn-RS" sz="2200" b="1" noProof="0" dirty="0"/>
              <a:t>To nije bio slučaj s Mojsijem, koji je razgovarao s Bogom licem u lice (</a:t>
            </a:r>
            <a:r>
              <a:rPr lang="sr-Latn-RS" sz="2200" b="1" noProof="0" dirty="0" err="1"/>
              <a:t>Pnz</a:t>
            </a:r>
            <a:r>
              <a:rPr lang="sr-Latn-RS" sz="2200" b="1" noProof="0" dirty="0"/>
              <a:t> 34,10). Četrdeset godina (od gorućeg grma do svoje smrti), Mojsije i Bog vodili su redovne lične razgovore (</a:t>
            </a:r>
            <a:r>
              <a:rPr lang="sr-Latn-RS" sz="2200" b="1" noProof="0" dirty="0" err="1"/>
              <a:t>Izl</a:t>
            </a:r>
            <a:r>
              <a:rPr lang="sr-Latn-RS" sz="2200" b="1" noProof="0" dirty="0"/>
              <a:t>.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69441"/>
          </a:xfrm>
          <a:prstGeom prst="rect">
            <a:avLst/>
          </a:prstGeom>
          <a:noFill/>
        </p:spPr>
        <p:txBody>
          <a:bodyPr wrap="square">
            <a:spAutoFit/>
          </a:bodyPr>
          <a:lstStyle/>
          <a:p>
            <a:pPr>
              <a:spcBef>
                <a:spcPts val="600"/>
              </a:spcBef>
            </a:pPr>
            <a:r>
              <a:rPr lang="sr-Latn-RS" sz="2200" b="1" noProof="0" dirty="0"/>
              <a:t>Nemamo prednost razgovarati s Bogom licem u lice, ali molitva ispunjava tu prazninu omogućujući nam da neposredno komuniciramo s Njim.</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2462213"/>
          </a:xfrm>
          <a:prstGeom prst="rect">
            <a:avLst/>
          </a:prstGeom>
          <a:noFill/>
        </p:spPr>
        <p:txBody>
          <a:bodyPr wrap="square">
            <a:spAutoFit/>
          </a:bodyPr>
          <a:lstStyle/>
          <a:p>
            <a:pPr>
              <a:spcBef>
                <a:spcPts val="600"/>
              </a:spcBef>
            </a:pPr>
            <a:r>
              <a:rPr lang="sr-Latn-RS" sz="2200" b="1" noProof="0" dirty="0"/>
              <a:t>Biblija beleži nekoliko </a:t>
            </a:r>
            <a:r>
              <a:rPr lang="sr-Latn-RS" sz="2200" b="1" noProof="0" dirty="0" err="1"/>
              <a:t>četrdesetodnevnih</a:t>
            </a:r>
            <a:r>
              <a:rPr lang="sr-Latn-RS" sz="2200" b="1" noProof="0" dirty="0"/>
              <a:t> razdoblja tokom kojih je Bog davao Mojsiju konkretna uputstva o izgradnji šatora i prenosio mu razne zakone. Tokom tih razgovora, Mojsije je i posredovao za narod.</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sr-Latn-RS"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POSREDNIČKA MOLITVA</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rgbClr val="7030A0"/>
                </a:solidFill>
                <a:latin typeface="Comic Sans MS" panose="030F0702030302020204" pitchFamily="66" charset="0"/>
              </a:rPr>
              <a:t>„Gospod se razgnevi na Arona da ga uništi, ali ja se tada pomolih i za Arona.“ </a:t>
            </a:r>
            <a:r>
              <a:rPr lang="sr-Latn-RS" sz="1600" b="1" noProof="0" dirty="0">
                <a:solidFill>
                  <a:srgbClr val="7030A0"/>
                </a:solidFill>
                <a:latin typeface="Comic Sans MS" panose="030F0702030302020204" pitchFamily="66" charset="0"/>
              </a:rPr>
              <a:t>(Ponovljeni zakon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69441"/>
          </a:xfrm>
          <a:prstGeom prst="rect">
            <a:avLst/>
          </a:prstGeom>
          <a:noFill/>
        </p:spPr>
        <p:txBody>
          <a:bodyPr wrap="square" rtlCol="0">
            <a:spAutoFit/>
          </a:bodyPr>
          <a:lstStyle/>
          <a:p>
            <a:pPr>
              <a:spcBef>
                <a:spcPts val="600"/>
              </a:spcBef>
            </a:pPr>
            <a:r>
              <a:rPr lang="sr-Latn-RS" sz="2200" b="1" noProof="0" dirty="0"/>
              <a:t>Posrednička molitva je ona u kojoj molimo u ime drugih ljudi (Jak. 5,16; Matej 5,44; 1. Timotiju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2608924040"/>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30887"/>
          </a:xfrm>
          <a:prstGeom prst="rect">
            <a:avLst/>
          </a:prstGeom>
          <a:noFill/>
        </p:spPr>
        <p:txBody>
          <a:bodyPr wrap="square" rtlCol="0">
            <a:spAutoFit/>
          </a:bodyPr>
          <a:lstStyle/>
          <a:p>
            <a:pPr algn="ctr">
              <a:spcBef>
                <a:spcPts val="600"/>
              </a:spcBef>
            </a:pPr>
            <a:r>
              <a:rPr lang="sr-Latn-RS" sz="2200" b="1" noProof="0" dirty="0"/>
              <a:t>Šta je motivisalo Mojsija da se moli za druge?</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Mojsije je posredovao kod Boga za druge u raznim prilikama i iz različitih razloga:</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Isto</a:t>
            </a:r>
            <a:r>
              <a:rPr kumimoji="0" lang="sr-Latn-RS" sz="22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bi i nas trebalo motivisati: ljubav prema onima za koje se molimo.</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0" y="711540"/>
            <a:ext cx="12191999" cy="5509200"/>
          </a:xfrm>
          <a:prstGeom prst="rect">
            <a:avLst/>
          </a:prstGeom>
          <a:noFill/>
        </p:spPr>
        <p:txBody>
          <a:bodyPr wrap="square">
            <a:spAutoFit/>
          </a:bodyPr>
          <a:lstStyle/>
          <a:p>
            <a:pPr>
              <a:spcBef>
                <a:spcPts val="600"/>
              </a:spcBef>
            </a:pPr>
            <a:r>
              <a:rPr lang="sr-Latn-RS" sz="3200" b="1" dirty="0">
                <a:latin typeface="Constantia" panose="02030602050306030303" pitchFamily="18" charset="0"/>
              </a:rPr>
              <a:t>„Trebalo bi da se molimo u porodičnom krugu, a pre svega ne smemo zanemariti tajnu molitvu, jer je to život duše. </a:t>
            </a:r>
            <a:r>
              <a:rPr lang="sr-Latn-RS" sz="3200" b="1" dirty="0" err="1">
                <a:latin typeface="Constantia" panose="02030602050306030303" pitchFamily="18" charset="0"/>
              </a:rPr>
              <a:t>Nemogu</a:t>
            </a:r>
            <a:r>
              <a:rPr lang="sr-Latn-RS" sz="3200" b="1" dirty="0">
                <a:latin typeface="Constantia" panose="02030602050306030303" pitchFamily="18" charset="0"/>
              </a:rPr>
              <a:t>-će je da duša cveta dok je molitva zanemarena. Porodična ili javna molitva sama po sebi nije dovoljna. U samoći neka duša bude otvorena za Božje ispitivačko oko. Tajnu molitvu treba da čuje samo Bog koji sluša molitve. Nijedno radoznalo uho ne sme da primi teret takvih molbi. U tajnoj molitvi duša je slobodna od okolnih uticaja, slobodna od uzbuđenja. Smireno, ali vatreno, ona će se obratiti Bogu. Sladak i trajan biće uticaj koji dolazi od Onoga koji vidi u tajnosti, čije je uho otvoreno da čuje molitvu koja izvire iz srca.“</a:t>
            </a:r>
            <a:endParaRPr lang="sr-Latn-RS" sz="32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8319540" y="6519446"/>
            <a:ext cx="3872460" cy="338554"/>
          </a:xfrm>
          <a:prstGeom prst="rect">
            <a:avLst/>
          </a:prstGeom>
          <a:noFill/>
        </p:spPr>
        <p:txBody>
          <a:bodyPr wrap="square" rtlCol="0">
            <a:spAutoFit/>
          </a:bodyPr>
          <a:lstStyle/>
          <a:p>
            <a:pPr algn="ctr"/>
            <a:r>
              <a:rPr lang="sr-Latn-RS" sz="1600" b="1" noProof="0" dirty="0"/>
              <a:t>EGW (Put Hristu , str.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„Ljubim Gospoda jer je čuo glas moj i moje vapaje. Jer je prignuo uho svoje k meni, zato ću ga zazivati dok god živim</a:t>
            </a:r>
            <a:r>
              <a:rPr kumimoji="0" lang="sr-Latn-R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sr-Latn-R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Psal</a:t>
            </a:r>
            <a:r>
              <a:rPr kumimoji="0" lang="en-U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a:t>
            </a:r>
            <a:r>
              <a:rPr kumimoji="0" lang="sr-Latn-R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m 116</a:t>
            </a:r>
            <a:r>
              <a:rPr kumimoji="0" lang="en-U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sr-Latn-R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1, 2)</a:t>
            </a:r>
            <a:endParaRPr kumimoji="0" lang="sr-Latn-R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2150"/>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solidFill>
                  <a:srgbClr val="00BB2C"/>
                </a:solidFill>
              </a:rPr>
              <a:t>Danilo:</a:t>
            </a:r>
          </a:p>
          <a:p>
            <a:pPr lvl="1">
              <a:lnSpc>
                <a:spcPts val="2400"/>
              </a:lnSpc>
              <a:spcBef>
                <a:spcPts val="600"/>
              </a:spcBef>
            </a:pPr>
            <a:r>
              <a:rPr lang="sr-Latn-RS" sz="2200" b="1" noProof="0" dirty="0"/>
              <a:t>Molitva u opasnim vremenima</a:t>
            </a:r>
          </a:p>
          <a:p>
            <a:pPr lvl="1">
              <a:lnSpc>
                <a:spcPts val="2400"/>
              </a:lnSpc>
              <a:spcBef>
                <a:spcPts val="600"/>
              </a:spcBef>
            </a:pPr>
            <a:r>
              <a:rPr lang="sr-Latn-RS" sz="2200" b="1" noProof="0" dirty="0"/>
              <a:t>Molite se u pravilnom položaju</a:t>
            </a:r>
          </a:p>
          <a:p>
            <a:pPr>
              <a:lnSpc>
                <a:spcPts val="2400"/>
              </a:lnSpc>
              <a:spcBef>
                <a:spcPts val="1800"/>
              </a:spcBef>
            </a:pPr>
            <a:r>
              <a:rPr lang="sr-Latn-RS" sz="2200" b="1" noProof="0" dirty="0" err="1">
                <a:solidFill>
                  <a:srgbClr val="0070BB"/>
                </a:solidFill>
              </a:rPr>
              <a:t>Enoh</a:t>
            </a:r>
            <a:r>
              <a:rPr lang="sr-Latn-RS" sz="2200" b="1" noProof="0" dirty="0">
                <a:solidFill>
                  <a:srgbClr val="0070BB"/>
                </a:solidFill>
              </a:rPr>
              <a:t>:</a:t>
            </a:r>
          </a:p>
          <a:p>
            <a:pPr lvl="1">
              <a:lnSpc>
                <a:spcPts val="2400"/>
              </a:lnSpc>
              <a:spcBef>
                <a:spcPts val="600"/>
              </a:spcBef>
            </a:pPr>
            <a:r>
              <a:rPr lang="sr-Latn-RS" sz="2200" b="1" noProof="0" dirty="0"/>
              <a:t>Život molitve</a:t>
            </a:r>
          </a:p>
          <a:p>
            <a:pPr>
              <a:lnSpc>
                <a:spcPts val="2400"/>
              </a:lnSpc>
              <a:spcBef>
                <a:spcPts val="1800"/>
              </a:spcBef>
            </a:pPr>
            <a:r>
              <a:rPr lang="sr-Latn-RS" sz="2200" b="1" noProof="0" dirty="0">
                <a:solidFill>
                  <a:srgbClr val="BB4B00"/>
                </a:solidFill>
              </a:rPr>
              <a:t>Mojsije:</a:t>
            </a:r>
          </a:p>
          <a:p>
            <a:pPr lvl="1">
              <a:lnSpc>
                <a:spcPts val="2400"/>
              </a:lnSpc>
              <a:spcBef>
                <a:spcPts val="600"/>
              </a:spcBef>
            </a:pPr>
            <a:r>
              <a:rPr lang="sr-Latn-RS" sz="2200" b="1" noProof="0" dirty="0"/>
              <a:t>Razgovor s Bogom</a:t>
            </a:r>
          </a:p>
          <a:p>
            <a:pPr lvl="1">
              <a:lnSpc>
                <a:spcPts val="2400"/>
              </a:lnSpc>
              <a:spcBef>
                <a:spcPts val="600"/>
              </a:spcBef>
            </a:pPr>
            <a:r>
              <a:rPr lang="sr-Latn-RS" sz="2200" b="1" noProof="0" dirty="0"/>
              <a:t>Posrednička molitva</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66" y="35494"/>
            <a:ext cx="7075369" cy="1107996"/>
          </a:xfrm>
          <a:prstGeom prst="rect">
            <a:avLst/>
          </a:prstGeom>
          <a:noFill/>
        </p:spPr>
        <p:txBody>
          <a:bodyPr wrap="square" rtlCol="0">
            <a:spAutoFit/>
          </a:bodyPr>
          <a:lstStyle/>
          <a:p>
            <a:pPr>
              <a:spcBef>
                <a:spcPts val="600"/>
              </a:spcBef>
            </a:pPr>
            <a:r>
              <a:rPr lang="sr-Latn-RS" sz="2200" b="1" noProof="0" dirty="0"/>
              <a:t>Sva bića, uključujući i ljude, stvorio je Bog sa sposobnošću komunikacije među sobom a ljudi mogu komunicirati i s Njim.</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809999"/>
            <a:ext cx="2124854" cy="2819367"/>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809999"/>
            <a:ext cx="2048613" cy="2819367"/>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810063"/>
            <a:ext cx="1798806" cy="2819843"/>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7" y="2736606"/>
            <a:ext cx="707536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Danilo,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Enoh</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i Mojsije su primeri kako možemo da koristimo ovaj moćni dar.</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7" y="2025608"/>
            <a:ext cx="707536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Ali Bog nam je ostavio poklon. „Telefon“ koji nam omogućuje da nastavimo komunicirati s Njim: molitvu.</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990646"/>
            <a:ext cx="707536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Nažalost, ljudska bića su izgubila sposobnost neposredne komunikacije s Bogom kada su Adam i Eva sagrešili.</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7200" b="1" spc="300" noProof="0" dirty="0">
                <a:ln/>
                <a:solidFill>
                  <a:srgbClr val="D15381"/>
                </a:solidFill>
                <a:effectLst>
                  <a:outerShdw blurRad="38100" dist="12700" dir="2700000" algn="tl">
                    <a:srgbClr val="000000"/>
                  </a:outerShdw>
                  <a:reflection blurRad="6350" stA="60000" endA="900" endPos="58000" dir="5400000" sy="-100000" algn="bl" rotWithShape="0"/>
                </a:effectLst>
              </a:rPr>
              <a:t>DANILO</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sr-Latn-R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MOLITVA U OPASNIM VREMENIMA</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707886"/>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sr-Latn-RS" sz="2000" b="1" dirty="0">
                <a:solidFill>
                  <a:schemeClr val="accent1">
                    <a:lumMod val="75000"/>
                  </a:schemeClr>
                </a:solidFill>
                <a:latin typeface="Comic Sans MS" panose="030F0702030302020204" pitchFamily="66" charset="0"/>
              </a:rPr>
              <a:t>„I </a:t>
            </a:r>
            <a:r>
              <a:rPr lang="sr-Latn-RS" sz="2000" b="1" dirty="0" err="1">
                <a:solidFill>
                  <a:schemeClr val="accent1">
                    <a:lumMod val="75000"/>
                  </a:schemeClr>
                </a:solidFill>
                <a:latin typeface="Comic Sans MS" panose="030F0702030302020204" pitchFamily="66" charset="0"/>
              </a:rPr>
              <a:t>okretoh</a:t>
            </a:r>
            <a:r>
              <a:rPr lang="sr-Latn-RS" sz="2000" b="1" dirty="0">
                <a:solidFill>
                  <a:schemeClr val="accent1">
                    <a:lumMod val="75000"/>
                  </a:schemeClr>
                </a:solidFill>
                <a:latin typeface="Comic Sans MS" panose="030F0702030302020204" pitchFamily="66" charset="0"/>
              </a:rPr>
              <a:t> lice svoje ka Gospodu Bogu tražeći Ga molitvom i molbama s postom i s kostreti i pepelom.“ </a:t>
            </a:r>
            <a:r>
              <a:rPr lang="sr-Latn-RS" sz="1600" b="1" i="1" noProof="0" dirty="0">
                <a:solidFill>
                  <a:schemeClr val="accent1">
                    <a:lumMod val="75000"/>
                  </a:schemeClr>
                </a:solidFill>
                <a:latin typeface="Comic Sans MS" panose="030F0702030302020204" pitchFamily="66" charset="0"/>
              </a:rPr>
              <a:t>(Danilo 9,3</a:t>
            </a:r>
            <a:r>
              <a:rPr lang="sr-Latn-RS" sz="1600" b="1" noProof="0" dirty="0">
                <a:solidFill>
                  <a:schemeClr val="accent1">
                    <a:lumMod val="75000"/>
                  </a:schemeClr>
                </a:solidFill>
                <a:latin typeface="Comic Sans MS" panose="030F0702030302020204" pitchFamily="66" charset="0"/>
              </a:rPr>
              <a:t>)</a:t>
            </a:r>
            <a:endParaRPr lang="sr-Latn-RS" sz="2000" b="1" noProof="0"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842025" cy="3515911"/>
            <a:chOff x="113363" y="3143252"/>
            <a:chExt cx="842025"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842025" cy="2675861"/>
            </a:xfrm>
            <a:prstGeom prst="rect">
              <a:avLst/>
            </a:prstGeom>
            <a:noFill/>
          </p:spPr>
          <p:txBody>
            <a:bodyPr vert="wordArtVert" wrap="none" rtlCol="0">
              <a:spAutoFit/>
            </a:bodyPr>
            <a:lstStyle/>
            <a:p>
              <a:r>
                <a:rPr lang="sr-Latn-RS" b="1" spc="-1000" noProof="0" dirty="0">
                  <a:effectLst>
                    <a:outerShdw blurRad="38100" dist="38100" dir="2700000" algn="tl">
                      <a:srgbClr val="000000">
                        <a:alpha val="43137"/>
                      </a:srgbClr>
                    </a:outerShdw>
                  </a:effectLst>
                </a:rPr>
                <a:t>DOBAR </a:t>
              </a:r>
              <a:br>
                <a:rPr lang="sr-Latn-RS" b="1" spc="-1000" noProof="0" dirty="0">
                  <a:effectLst>
                    <a:outerShdw blurRad="38100" dist="38100" dir="2700000" algn="tl">
                      <a:srgbClr val="000000">
                        <a:alpha val="43137"/>
                      </a:srgbClr>
                    </a:outerShdw>
                  </a:effectLst>
                </a:rPr>
              </a:br>
              <a:r>
                <a:rPr lang="sr-Latn-RS" b="1" spc="-1000" noProof="0" dirty="0">
                  <a:effectLst>
                    <a:outerShdw blurRad="38100" dist="38100" dir="2700000" algn="tl">
                      <a:srgbClr val="000000">
                        <a:alpha val="43137"/>
                      </a:srgbClr>
                    </a:outerShdw>
                  </a:effectLst>
                </a:rPr>
                <a:t>ADMINISTRATOR</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76925" cy="272068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sr-Latn-RS" sz="1600" spc="0" noProof="0" dirty="0"/>
                <a:t>INTEGRITET</a:t>
              </a:r>
              <a:endParaRPr lang="sr-Latn-RS" spc="0" noProof="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185672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sr-Latn-RS" spc="-600" dirty="0"/>
                <a:t>M</a:t>
              </a:r>
              <a:r>
                <a:rPr lang="sr-Latn-RS" spc="-600" noProof="0" dirty="0"/>
                <a:t>ARLJIV</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13346" cy="1294970"/>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sr-Latn-RS" noProof="0" dirty="0"/>
                <a:t>SMIREN</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235679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sr-Latn-RS" spc="-600" noProof="0" dirty="0"/>
                <a:t>POUZDAN</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39277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sr-Latn-RS" spc="0" noProof="0" dirty="0"/>
                <a:t>POŠTOVAN</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47692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sr-Latn-RS" sz="1600" spc="-800" noProof="0" dirty="0"/>
                <a:t>VERAN I ODAAN</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515914"/>
            <a:chOff x="5437057" y="3143250"/>
            <a:chExt cx="826525"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769185" cy="246080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sr-Latn-RS" sz="1600" spc="-600" noProof="0" dirty="0"/>
                <a:t>BEZ IKAKVIH </a:t>
              </a:r>
              <a:br>
                <a:rPr lang="sr-Latn-RS" sz="1600" spc="-600" noProof="0" dirty="0"/>
              </a:br>
              <a:r>
                <a:rPr lang="sr-Latn-RS" sz="1600" spc="-600" noProof="0" dirty="0"/>
                <a:t>LOŠIH NAVIKA</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196682" y="1259342"/>
            <a:ext cx="8995318" cy="1446550"/>
          </a:xfrm>
          <a:prstGeom prst="rect">
            <a:avLst/>
          </a:prstGeom>
          <a:noFill/>
        </p:spPr>
        <p:txBody>
          <a:bodyPr wrap="square" rtlCol="0">
            <a:spAutoFit/>
          </a:bodyPr>
          <a:lstStyle/>
          <a:p>
            <a:pPr>
              <a:spcBef>
                <a:spcPts val="600"/>
              </a:spcBef>
            </a:pPr>
            <a:r>
              <a:rPr lang="sr-Latn-RS" sz="2200" b="1" noProof="0" dirty="0"/>
              <a:t>Zbog svog poverenja u Boga, Danilo je primio razumevanje, sposobnost tumačenja snova i mudrost (</a:t>
            </a:r>
            <a:r>
              <a:rPr lang="sr-Latn-RS" sz="2200" b="1" noProof="0" dirty="0" err="1"/>
              <a:t>Dn</a:t>
            </a:r>
            <a:r>
              <a:rPr lang="sr-Latn-RS" sz="2200" b="1" noProof="0" dirty="0"/>
              <a:t> 1,8.17.20). Kad su njegov život i životi njegovih prijatelja bili u opasnosti, obratio se Bogu u molitvi (</a:t>
            </a:r>
            <a:r>
              <a:rPr lang="sr-Latn-RS" sz="2200" b="1" noProof="0" dirty="0" err="1"/>
              <a:t>Dn</a:t>
            </a:r>
            <a:r>
              <a:rPr lang="sr-Latn-RS" sz="2200" b="1" noProof="0" dirty="0"/>
              <a:t>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219154" y="2461303"/>
            <a:ext cx="5194409" cy="769441"/>
          </a:xfrm>
          <a:prstGeom prst="rect">
            <a:avLst/>
          </a:prstGeom>
          <a:noFill/>
        </p:spPr>
        <p:txBody>
          <a:bodyPr wrap="square">
            <a:spAutoFit/>
          </a:bodyPr>
          <a:lstStyle/>
          <a:p>
            <a:pPr>
              <a:spcBef>
                <a:spcPts val="600"/>
              </a:spcBef>
            </a:pPr>
            <a:r>
              <a:rPr lang="sr-Latn-RS" sz="2200" b="1" noProof="0" dirty="0"/>
              <a:t>Koje je osobine Danilo stekao nakon života provedenog u molitvi (</a:t>
            </a:r>
            <a:r>
              <a:rPr lang="sr-Latn-RS" sz="2200" b="1" noProof="0" dirty="0" err="1"/>
              <a:t>Dn</a:t>
            </a:r>
            <a:r>
              <a:rPr lang="sr-Latn-RS" sz="2200" b="1" noProof="0" dirty="0"/>
              <a:t>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08331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132613" y="1247833"/>
            <a:ext cx="6428147" cy="1107996"/>
          </a:xfrm>
          <a:prstGeom prst="rect">
            <a:avLst/>
          </a:prstGeom>
          <a:noFill/>
        </p:spPr>
        <p:txBody>
          <a:bodyPr wrap="square" rtlCol="0">
            <a:spAutoFit/>
          </a:bodyPr>
          <a:lstStyle/>
          <a:p>
            <a:pPr>
              <a:spcBef>
                <a:spcPts val="600"/>
              </a:spcBef>
            </a:pPr>
            <a:r>
              <a:rPr lang="sr-Latn-RS" sz="2200" b="1" noProof="0" dirty="0"/>
              <a:t>Nebo je pažljivo poslušalo Danilovu molitvu </a:t>
            </a:r>
            <a:br>
              <a:rPr lang="sr-Latn-RS" sz="2200" b="1" noProof="0" dirty="0"/>
            </a:br>
            <a:r>
              <a:rPr lang="sr-Latn-RS" sz="2200" b="1" noProof="0" dirty="0"/>
              <a:t>(</a:t>
            </a:r>
            <a:r>
              <a:rPr lang="sr-Latn-RS" sz="2200" b="1" noProof="0" dirty="0" err="1"/>
              <a:t>Dn</a:t>
            </a:r>
            <a:r>
              <a:rPr lang="sr-Latn-RS" sz="2200" b="1" noProof="0" dirty="0"/>
              <a:t> 9,20-23; 10,12). Samo prekidom te veze njegovi neprijatelji mogli su mu nauditi (</a:t>
            </a:r>
            <a:r>
              <a:rPr lang="sr-Latn-RS" sz="2200" b="1" noProof="0" dirty="0" err="1"/>
              <a:t>Dn</a:t>
            </a:r>
            <a:r>
              <a:rPr lang="sr-Latn-RS" sz="2200" b="1" noProof="0" dirty="0"/>
              <a:t>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1274495242"/>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60761" y="1261408"/>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sr-Latn-R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MOLITVA U OPASNIM VREMENIMA</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707886"/>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sr-Latn-RS" sz="2000" b="1" dirty="0">
                <a:solidFill>
                  <a:schemeClr val="accent1">
                    <a:lumMod val="75000"/>
                  </a:schemeClr>
                </a:solidFill>
                <a:latin typeface="Comic Sans MS" panose="030F0702030302020204" pitchFamily="66" charset="0"/>
              </a:rPr>
              <a:t>„I </a:t>
            </a:r>
            <a:r>
              <a:rPr lang="sr-Latn-RS" sz="2000" b="1" dirty="0" err="1">
                <a:solidFill>
                  <a:schemeClr val="accent1">
                    <a:lumMod val="75000"/>
                  </a:schemeClr>
                </a:solidFill>
                <a:latin typeface="Comic Sans MS" panose="030F0702030302020204" pitchFamily="66" charset="0"/>
              </a:rPr>
              <a:t>okretoh</a:t>
            </a:r>
            <a:r>
              <a:rPr lang="sr-Latn-RS" sz="2000" b="1" dirty="0">
                <a:solidFill>
                  <a:schemeClr val="accent1">
                    <a:lumMod val="75000"/>
                  </a:schemeClr>
                </a:solidFill>
                <a:latin typeface="Comic Sans MS" panose="030F0702030302020204" pitchFamily="66" charset="0"/>
              </a:rPr>
              <a:t> lice svoje ka Gospodu Bogu tražeći Ga molitvom i molbama s postom i s kostreti i pepelom.“ </a:t>
            </a:r>
            <a:r>
              <a:rPr lang="sr-Latn-RS" sz="1600" b="1" noProof="0" dirty="0">
                <a:solidFill>
                  <a:schemeClr val="accent1">
                    <a:lumMod val="75000"/>
                  </a:schemeClr>
                </a:solidFill>
                <a:latin typeface="Comic Sans MS" panose="030F0702030302020204" pitchFamily="66" charset="0"/>
              </a:rPr>
              <a:t>(Danil</a:t>
            </a:r>
            <a:r>
              <a:rPr lang="en-US" sz="1600" b="1" noProof="0" dirty="0">
                <a:solidFill>
                  <a:schemeClr val="accent1">
                    <a:lumMod val="75000"/>
                  </a:schemeClr>
                </a:solidFill>
                <a:latin typeface="Comic Sans MS" panose="030F0702030302020204" pitchFamily="66" charset="0"/>
              </a:rPr>
              <a:t>o</a:t>
            </a:r>
            <a:r>
              <a:rPr lang="sr-Latn-RS" sz="1600" b="1" noProof="0" dirty="0">
                <a:solidFill>
                  <a:schemeClr val="accent1">
                    <a:lumMod val="75000"/>
                  </a:schemeClr>
                </a:solidFill>
                <a:latin typeface="Comic Sans MS" panose="030F0702030302020204" pitchFamily="66" charset="0"/>
              </a:rPr>
              <a:t> 9,3)</a:t>
            </a:r>
            <a:endParaRPr lang="sr-Latn-RS" sz="2000" b="1" noProof="0"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Suočen s ovom novom pretnjom smrću, Danilo je zadržao svoje molitvene navike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Dn</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noProof="0" dirty="0">
                <a:ln/>
                <a:solidFill>
                  <a:schemeClr val="accent4"/>
                </a:solidFill>
                <a:effectLst>
                  <a:outerShdw blurRad="38100" dist="38100" dir="2700000" algn="tl">
                    <a:srgbClr val="000000">
                      <a:alpha val="43137"/>
                    </a:srgbClr>
                  </a:outerShdw>
                </a:effectLst>
              </a:rPr>
              <a:t>MOLI SE U PRAVILNOM POLOŽAJU</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sr-Latn-RS" sz="2000" b="1" dirty="0">
                <a:effectLst>
                  <a:outerShdw blurRad="38100" dist="38100" dir="2700000" algn="tl">
                    <a:srgbClr val="000000"/>
                  </a:outerShdw>
                </a:effectLst>
                <a:latin typeface="Comic Sans MS" panose="030F0702030302020204" pitchFamily="66" charset="0"/>
              </a:rPr>
              <a:t>„Danilo kad dozna da je </a:t>
            </a:r>
            <a:r>
              <a:rPr lang="en-US" sz="2000" b="1" dirty="0" err="1">
                <a:effectLst>
                  <a:outerShdw blurRad="38100" dist="38100" dir="2700000" algn="tl">
                    <a:srgbClr val="000000"/>
                  </a:outerShdw>
                </a:effectLst>
                <a:latin typeface="Comic Sans MS" panose="030F0702030302020204" pitchFamily="66" charset="0"/>
              </a:rPr>
              <a:t>naredba</a:t>
            </a:r>
            <a:r>
              <a:rPr lang="sr-Latn-RS" sz="2000" b="1" dirty="0">
                <a:effectLst>
                  <a:outerShdw blurRad="38100" dist="38100" dir="2700000" algn="tl">
                    <a:srgbClr val="000000"/>
                  </a:outerShdw>
                </a:effectLst>
                <a:latin typeface="Comic Sans MS" panose="030F0702030302020204" pitchFamily="66" charset="0"/>
              </a:rPr>
              <a:t> napisana, otide svojoj kući, gde behu otvoreni prozori u njegovoj sobi prema Jerusalimu, i padaše na kolena svoja tri puta na dan i moljaše se i hvalu davaše Bogu svom kao šta činjaše pre.“ </a:t>
            </a:r>
            <a:r>
              <a:rPr lang="sr-Latn-RS" sz="1600" b="1" noProof="0" dirty="0">
                <a:effectLst>
                  <a:outerShdw blurRad="38100" dist="38100" dir="2700000" algn="tl">
                    <a:srgbClr val="000000"/>
                  </a:outerShdw>
                </a:effectLst>
                <a:latin typeface="Comic Sans MS" panose="030F0702030302020204" pitchFamily="66" charset="0"/>
              </a:rPr>
              <a:t>(Danilo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107996"/>
          </a:xfrm>
          <a:prstGeom prst="rect">
            <a:avLst/>
          </a:prstGeom>
          <a:noFill/>
        </p:spPr>
        <p:txBody>
          <a:bodyPr wrap="square" rtlCol="0">
            <a:spAutoFit/>
          </a:bodyPr>
          <a:lstStyle/>
          <a:p>
            <a:pPr>
              <a:spcBef>
                <a:spcPts val="600"/>
              </a:spcBef>
            </a:pPr>
            <a:r>
              <a:rPr lang="sr-Latn-RS" sz="2200" b="1" noProof="0" dirty="0"/>
              <a:t>Kad molimo, razgovaramo s Bogom kao da razgovaramo s </a:t>
            </a:r>
            <a:r>
              <a:rPr lang="sr-Latn-RS" sz="2200" b="1" noProof="0" dirty="0" err="1"/>
              <a:t>prijateljem</a:t>
            </a:r>
            <a:r>
              <a:rPr lang="sr-Latn-RS" sz="2200" b="1" noProof="0" dirty="0"/>
              <a:t>. Međutim, Bog nije kao mi. On je Kralj Svemira.</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6210844" cy="1107996"/>
          </a:xfrm>
          <a:prstGeom prst="rect">
            <a:avLst/>
          </a:prstGeom>
          <a:noFill/>
        </p:spPr>
        <p:txBody>
          <a:bodyPr wrap="square">
            <a:spAutoFit/>
          </a:bodyPr>
          <a:lstStyle/>
          <a:p>
            <a:pPr>
              <a:spcBef>
                <a:spcPts val="600"/>
              </a:spcBef>
            </a:pPr>
            <a:r>
              <a:rPr lang="sr-Latn-RS" sz="2200" b="1" noProof="0" dirty="0"/>
              <a:t>Zatvaranje očiju nam omogućuje da se više koncentrišemo na molitvu, ali u nekim okolnostima to nije moguće (hodanje, vožnja…)</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608760"/>
            <a:ext cx="6096001"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Budući da se Bogu možemo moliti u bilo kojoj okolnosti i u bilo koje vreme, nije uvek moguće ili potrebno to činiti na ovaj način.</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874975"/>
            <a:ext cx="609599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Zbog toga je Danilo imao običaj da klekne pred Njim i moli se, priznajući Ga svojim Vladarom.</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Važno je da naše molitve budu izrečene s poštovanjem koje Bog zaslužuje.</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69441"/>
          </a:xfrm>
          <a:prstGeom prst="rect">
            <a:avLst/>
          </a:prstGeom>
          <a:noFill/>
        </p:spPr>
        <p:txBody>
          <a:bodyPr wrap="square" rtlCol="0">
            <a:spAutoFit/>
          </a:bodyPr>
          <a:lstStyle/>
          <a:p>
            <a:pPr>
              <a:spcBef>
                <a:spcPts val="600"/>
              </a:spcBef>
            </a:pPr>
            <a:r>
              <a:rPr lang="sr-Latn-RS" sz="2200" b="1" noProof="0" dirty="0"/>
              <a:t>U Bibliji nalazimo primere ljudi koji su molili na različite načine, prema svojim posebnim okolnostima.</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190151670"/>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69441"/>
          </a:xfrm>
          <a:prstGeom prst="rect">
            <a:avLst/>
          </a:prstGeom>
          <a:noFill/>
        </p:spPr>
        <p:txBody>
          <a:bodyPr wrap="square" rtlCol="0">
            <a:spAutoFit/>
          </a:bodyPr>
          <a:lstStyle/>
          <a:p>
            <a:pPr algn="ctr">
              <a:spcBef>
                <a:spcPts val="600"/>
              </a:spcBef>
            </a:pPr>
            <a:r>
              <a:rPr lang="sr-Latn-RS" sz="2200" b="1" noProof="0" dirty="0"/>
              <a:t>Bez obzira na naš stav, Biblija nas potiče da molimo bez prestanka (1 Sol 5,17), ustrajno (Kol 4,2) i neprestano (Rim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noProof="0" dirty="0">
                <a:ln/>
                <a:solidFill>
                  <a:schemeClr val="accent4"/>
                </a:solidFill>
                <a:effectLst>
                  <a:outerShdw blurRad="38100" dist="38100" dir="2700000" algn="tl">
                    <a:srgbClr val="000000">
                      <a:alpha val="43137"/>
                    </a:srgbClr>
                  </a:outerShdw>
                </a:effectLst>
              </a:rPr>
              <a:t>MOLI SE U PRAVILNOM POLOŽAJU</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sr-Latn-RS" sz="2000" b="1" noProof="0" dirty="0">
                <a:effectLst>
                  <a:outerShdw blurRad="38100" dist="38100" dir="2700000" algn="tl">
                    <a:srgbClr val="000000"/>
                  </a:outerShdw>
                </a:effectLst>
                <a:latin typeface="Comic Sans MS" panose="030F0702030302020204" pitchFamily="66" charset="0"/>
              </a:rPr>
              <a:t>„Danilo kad dozna da je naredba napisana, otide svojoj kući, gde behu otvoreni prozori u njegovoj sobi prema Jerusalimu, i padaše na kolena svoja tri puta na dan i moljaše se i hvalu davaše Bogu svom kao šta činjaše pre.“ </a:t>
            </a:r>
            <a:r>
              <a:rPr lang="sr-Latn-RS" sz="1600" b="1" noProof="0" dirty="0">
                <a:effectLst>
                  <a:outerShdw blurRad="38100" dist="38100" dir="2700000" algn="tl">
                    <a:srgbClr val="000000"/>
                  </a:outerShdw>
                </a:effectLst>
                <a:latin typeface="Comic Sans MS" panose="030F0702030302020204" pitchFamily="66" charset="0"/>
              </a:rPr>
              <a:t>(Danilo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ENOH</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918</TotalTime>
  <Words>1329</Words>
  <Application>Microsoft Office PowerPoint</Application>
  <PresentationFormat>Panorámica</PresentationFormat>
  <Paragraphs>81</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2026-03-23T08:04:11Z</dcterms:created>
  <dcterms:modified xsi:type="dcterms:W3CDTF">2026-05-01T14:12:39Z</dcterms:modified>
</cp:coreProperties>
</file>