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1" r:id="rId3"/>
    <p:sldId id="299" r:id="rId4"/>
    <p:sldId id="292" r:id="rId5"/>
    <p:sldId id="293" r:id="rId6"/>
    <p:sldId id="259" r:id="rId7"/>
    <p:sldId id="260" r:id="rId8"/>
    <p:sldId id="261" r:id="rId9"/>
    <p:sldId id="297" r:id="rId10"/>
    <p:sldId id="295" r:id="rId11"/>
    <p:sldId id="298" r:id="rId12"/>
    <p:sldId id="294" r:id="rId13"/>
    <p:sldId id="284" r:id="rId14"/>
    <p:sldId id="285"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a:srgbClr val="874A00"/>
    <a:srgbClr val="F6DBAA"/>
    <a:srgbClr val="F9DEB2"/>
    <a:srgbClr val="E3E3D3"/>
    <a:srgbClr val="6C6D45"/>
    <a:srgbClr val="6600FF"/>
    <a:srgbClr val="9933FF"/>
    <a:srgbClr val="FFD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4" d="100"/>
          <a:sy n="34" d="100"/>
        </p:scale>
        <p:origin x="144" y="12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r>
            <a:rPr lang="sr-Latn-RS" sz="2000" b="1" noProof="0" dirty="0">
              <a:effectLst>
                <a:outerShdw blurRad="38100" dist="38100" dir="2700000" algn="tl">
                  <a:srgbClr val="000000"/>
                </a:outerShdw>
              </a:effectLst>
            </a:rPr>
            <a:t>„Oče naš, koji jesi na nebesima“</a:t>
          </a:r>
          <a:endParaRPr lang="sr-Latn-RS" sz="2000" noProof="0" dirty="0">
            <a:effectLst>
              <a:outerShdw blurRad="38100" dist="38100" dir="2700000" algn="tl">
                <a:srgbClr val="000000"/>
              </a:outerShdw>
            </a:effectLst>
          </a:endParaRPr>
        </a:p>
      </dgm:t>
    </dgm:pt>
    <dgm:pt modelId="{03A0163C-9E41-40F3-AD6F-F9E43460D756}" type="parTrans" cxnId="{E05D6C02-A068-4303-B0A3-7EC5936BB28B}">
      <dgm:prSet/>
      <dgm:spPr/>
      <dgm:t>
        <a:bodyPr/>
        <a:lstStyle/>
        <a:p>
          <a:endParaRPr lang="es-ES" sz="2000"/>
        </a:p>
      </dgm:t>
    </dgm:pt>
    <dgm:pt modelId="{62D7B6EE-BB0B-400B-9963-22E3B43CF29D}" type="sibTrans" cxnId="{E05D6C02-A068-4303-B0A3-7EC5936BB28B}">
      <dgm:prSet/>
      <dgm:spPr/>
      <dgm:t>
        <a:bodyPr/>
        <a:lstStyle/>
        <a:p>
          <a:endParaRPr lang="es-ES" sz="2000"/>
        </a:p>
      </dgm:t>
    </dgm:pt>
    <dgm:pt modelId="{E341E577-92AD-42B4-BF00-BFEC1D85C420}">
      <dgm:prSet custT="1"/>
      <dgm:spPr>
        <a:solidFill>
          <a:schemeClr val="accent2">
            <a:lumMod val="20000"/>
            <a:lumOff val="80000"/>
          </a:schemeClr>
        </a:solidFill>
      </dgm:spPr>
      <dgm:t>
        <a:bodyPr lIns="72000" rIns="0"/>
        <a:lstStyle/>
        <a:p>
          <a:pPr>
            <a:buNone/>
          </a:pPr>
          <a:r>
            <a:rPr lang="sr-Latn-RS" sz="2000" b="1" noProof="0" dirty="0"/>
            <a:t>Moramo prepoznati svoj lični odnos s Ocem svih ljudskih bića</a:t>
          </a:r>
          <a:endParaRPr lang="sr-Latn-RS" sz="2000" noProof="0" dirty="0"/>
        </a:p>
      </dgm:t>
    </dgm:pt>
    <dgm:pt modelId="{67DF7015-81F4-42AE-B3AB-5F6FED7E13C1}" type="parTrans" cxnId="{0AADEA25-B54D-423E-9D3B-980D3218AD63}">
      <dgm:prSet/>
      <dgm:spPr/>
      <dgm:t>
        <a:bodyPr/>
        <a:lstStyle/>
        <a:p>
          <a:endParaRPr lang="es-ES" sz="2000"/>
        </a:p>
      </dgm:t>
    </dgm:pt>
    <dgm:pt modelId="{45D09EC9-DD0E-4B79-8351-1CCA75971DA1}" type="sibTrans" cxnId="{0AADEA25-B54D-423E-9D3B-980D3218AD63}">
      <dgm:prSet/>
      <dgm:spPr/>
      <dgm:t>
        <a:bodyPr/>
        <a:lstStyle/>
        <a:p>
          <a:endParaRPr lang="es-ES" sz="2000"/>
        </a:p>
      </dgm:t>
    </dgm:pt>
    <dgm:pt modelId="{06724E4B-A796-4E5A-A1D7-555E70213630}">
      <dgm:prSet custT="1"/>
      <dgm:spPr>
        <a:solidFill>
          <a:schemeClr val="accent3">
            <a:lumMod val="50000"/>
          </a:schemeClr>
        </a:solidFill>
      </dgm:spPr>
      <dgm:t>
        <a:bodyPr/>
        <a:lstStyle/>
        <a:p>
          <a:r>
            <a:rPr lang="sr-Latn-RS" sz="2000" b="1" noProof="0" dirty="0">
              <a:effectLst>
                <a:outerShdw blurRad="38100" dist="38100" dir="2700000" algn="tl">
                  <a:srgbClr val="000000"/>
                </a:outerShdw>
              </a:effectLst>
            </a:rPr>
            <a:t>„Da se sveti ime tvoje“</a:t>
          </a:r>
          <a:endParaRPr lang="sr-Latn-RS" sz="2000" noProof="0" dirty="0">
            <a:effectLst>
              <a:outerShdw blurRad="38100" dist="38100" dir="2700000" algn="tl">
                <a:srgbClr val="000000"/>
              </a:outerShdw>
            </a:effectLst>
          </a:endParaRPr>
        </a:p>
      </dgm:t>
    </dgm:pt>
    <dgm:pt modelId="{B1DA2C33-E51D-4EC2-8D1F-19FEED152D95}" type="parTrans" cxnId="{80371626-EFB1-4148-AA7D-4E722D7604A4}">
      <dgm:prSet/>
      <dgm:spPr/>
      <dgm:t>
        <a:bodyPr/>
        <a:lstStyle/>
        <a:p>
          <a:endParaRPr lang="es-ES" sz="2000"/>
        </a:p>
      </dgm:t>
    </dgm:pt>
    <dgm:pt modelId="{C575CCE6-E991-4418-A7DF-2D017D906216}" type="sibTrans" cxnId="{80371626-EFB1-4148-AA7D-4E722D7604A4}">
      <dgm:prSet/>
      <dgm:spPr/>
      <dgm:t>
        <a:bodyPr/>
        <a:lstStyle/>
        <a:p>
          <a:endParaRPr lang="es-ES" sz="2000"/>
        </a:p>
      </dgm:t>
    </dgm:pt>
    <dgm:pt modelId="{10BF533D-1A4F-4F09-BA94-1E6D7148ABEA}">
      <dgm:prSet custT="1"/>
      <dgm:spPr>
        <a:solidFill>
          <a:schemeClr val="accent3">
            <a:tint val="40000"/>
            <a:hueOff val="0"/>
            <a:satOff val="0"/>
            <a:lumOff val="0"/>
          </a:schemeClr>
        </a:solidFill>
      </dgm:spPr>
      <dgm:t>
        <a:bodyPr lIns="72000" rIns="0"/>
        <a:lstStyle/>
        <a:p>
          <a:pPr>
            <a:buNone/>
          </a:pPr>
          <a:r>
            <a:rPr lang="sr-Latn-RS" sz="2000" b="1" noProof="0" dirty="0"/>
            <a:t>Prepoznavanje Božje svetosti približava nas Njemu s divljenjem i strahopoštovanjem</a:t>
          </a:r>
          <a:endParaRPr lang="sr-Latn-RS" sz="2000" noProof="0" dirty="0"/>
        </a:p>
      </dgm:t>
    </dgm:pt>
    <dgm:pt modelId="{97DF20C5-0101-41EA-82AD-E81D6D6D0A17}" type="parTrans" cxnId="{4243DC46-3BC5-4357-8F55-28E3532F95EE}">
      <dgm:prSet/>
      <dgm:spPr/>
      <dgm:t>
        <a:bodyPr/>
        <a:lstStyle/>
        <a:p>
          <a:endParaRPr lang="es-ES" sz="2000"/>
        </a:p>
      </dgm:t>
    </dgm:pt>
    <dgm:pt modelId="{24725144-F1F9-4F63-90CE-7D8B3D1F487D}" type="sibTrans" cxnId="{4243DC46-3BC5-4357-8F55-28E3532F95EE}">
      <dgm:prSet/>
      <dgm:spPr/>
      <dgm:t>
        <a:bodyPr/>
        <a:lstStyle/>
        <a:p>
          <a:endParaRPr lang="es-ES" sz="2000"/>
        </a:p>
      </dgm:t>
    </dgm:pt>
    <dgm:pt modelId="{A55CFB38-004F-4C5B-81A0-113F2B9004C8}">
      <dgm:prSet custT="1"/>
      <dgm:spPr>
        <a:solidFill>
          <a:schemeClr val="accent4">
            <a:lumMod val="50000"/>
          </a:schemeClr>
        </a:solidFill>
      </dgm:spPr>
      <dgm:t>
        <a:bodyPr/>
        <a:lstStyle/>
        <a:p>
          <a:r>
            <a:rPr lang="sr-Latn-RS" sz="2000" b="1" noProof="0" dirty="0">
              <a:effectLst>
                <a:outerShdw blurRad="38100" dist="38100" dir="2700000" algn="tl">
                  <a:srgbClr val="000000"/>
                </a:outerShdw>
              </a:effectLst>
            </a:rPr>
            <a:t>„Da dođe carstvo tvoje“</a:t>
          </a:r>
          <a:endParaRPr lang="sr-Latn-RS" sz="2000" noProof="0" dirty="0">
            <a:effectLst>
              <a:outerShdw blurRad="38100" dist="38100" dir="2700000" algn="tl">
                <a:srgbClr val="000000"/>
              </a:outerShdw>
            </a:effectLst>
          </a:endParaRPr>
        </a:p>
      </dgm:t>
    </dgm:pt>
    <dgm:pt modelId="{3EDF0935-437E-4C76-9B35-E10E8751CA02}" type="parTrans" cxnId="{E71BC83B-CA9F-401A-976A-BF5C1B92DAB6}">
      <dgm:prSet/>
      <dgm:spPr/>
      <dgm:t>
        <a:bodyPr/>
        <a:lstStyle/>
        <a:p>
          <a:endParaRPr lang="es-ES" sz="2000"/>
        </a:p>
      </dgm:t>
    </dgm:pt>
    <dgm:pt modelId="{B0C77050-B35A-441E-BADD-2E08B5DFB438}" type="sibTrans" cxnId="{E71BC83B-CA9F-401A-976A-BF5C1B92DAB6}">
      <dgm:prSet/>
      <dgm:spPr/>
      <dgm:t>
        <a:bodyPr/>
        <a:lstStyle/>
        <a:p>
          <a:endParaRPr lang="es-ES" sz="2000"/>
        </a:p>
      </dgm:t>
    </dgm:pt>
    <dgm:pt modelId="{126087EA-267E-4645-8C82-1E95E9C7B7ED}">
      <dgm:prSet custT="1"/>
      <dgm:spPr>
        <a:solidFill>
          <a:schemeClr val="accent4">
            <a:tint val="40000"/>
            <a:hueOff val="0"/>
            <a:satOff val="0"/>
            <a:lumOff val="0"/>
          </a:schemeClr>
        </a:solidFill>
      </dgm:spPr>
      <dgm:t>
        <a:bodyPr lIns="72000" rIns="0"/>
        <a:lstStyle/>
        <a:p>
          <a:pPr>
            <a:buNone/>
          </a:pPr>
          <a:r>
            <a:rPr lang="sr-Latn-RS" sz="2000" b="1" noProof="0" dirty="0"/>
            <a:t>Čeznimo za Isusovim povratkom</a:t>
          </a:r>
          <a:endParaRPr lang="sr-Latn-RS" sz="2000" noProof="0" dirty="0"/>
        </a:p>
      </dgm:t>
    </dgm:pt>
    <dgm:pt modelId="{0541C09A-65E5-4D0F-AFB4-35D48CB6C8FD}" type="parTrans" cxnId="{43BA660D-B359-4029-AC95-959E2AFF8A8A}">
      <dgm:prSet/>
      <dgm:spPr/>
      <dgm:t>
        <a:bodyPr/>
        <a:lstStyle/>
        <a:p>
          <a:endParaRPr lang="es-ES" sz="2000"/>
        </a:p>
      </dgm:t>
    </dgm:pt>
    <dgm:pt modelId="{3FAE5055-F6F9-4CB5-B4F1-38D8E04ED41F}" type="sibTrans" cxnId="{43BA660D-B359-4029-AC95-959E2AFF8A8A}">
      <dgm:prSet/>
      <dgm:spPr/>
      <dgm:t>
        <a:bodyPr/>
        <a:lstStyle/>
        <a:p>
          <a:endParaRPr lang="es-ES" sz="2000"/>
        </a:p>
      </dgm:t>
    </dgm:pt>
    <dgm:pt modelId="{21886BCD-B425-47AB-950D-0807FB172021}">
      <dgm:prSet custT="1"/>
      <dgm:spPr>
        <a:solidFill>
          <a:srgbClr val="0070C0"/>
        </a:solidFill>
      </dgm:spPr>
      <dgm:t>
        <a:bodyPr/>
        <a:lstStyle/>
        <a:p>
          <a:r>
            <a:rPr lang="sr-Latn-RS" sz="2000" b="1" noProof="0" dirty="0">
              <a:effectLst>
                <a:outerShdw blurRad="38100" dist="38100" dir="2700000" algn="tl">
                  <a:srgbClr val="000000"/>
                </a:outerShdw>
              </a:effectLst>
            </a:rPr>
            <a:t>„Da bude volja tvoja, kako na nebu tako i na zemlji"</a:t>
          </a:r>
          <a:endParaRPr lang="sr-Latn-RS" sz="2000" noProof="0" dirty="0">
            <a:effectLst>
              <a:outerShdw blurRad="38100" dist="38100" dir="2700000" algn="tl">
                <a:srgbClr val="000000"/>
              </a:outerShdw>
            </a:effectLst>
          </a:endParaRPr>
        </a:p>
      </dgm:t>
    </dgm:pt>
    <dgm:pt modelId="{765EB6E1-E416-400A-854A-F7C2A5235183}" type="parTrans" cxnId="{194784A0-612A-4AC7-96F0-1589E6C1AFB6}">
      <dgm:prSet/>
      <dgm:spPr/>
      <dgm:t>
        <a:bodyPr/>
        <a:lstStyle/>
        <a:p>
          <a:endParaRPr lang="es-ES" sz="2000"/>
        </a:p>
      </dgm:t>
    </dgm:pt>
    <dgm:pt modelId="{F9291090-68C5-477A-B0F2-4CC3BC771468}" type="sibTrans" cxnId="{194784A0-612A-4AC7-96F0-1589E6C1AFB6}">
      <dgm:prSet/>
      <dgm:spPr/>
      <dgm:t>
        <a:bodyPr/>
        <a:lstStyle/>
        <a:p>
          <a:endParaRPr lang="es-ES" sz="2000"/>
        </a:p>
      </dgm:t>
    </dgm:pt>
    <dgm:pt modelId="{0ED2CE85-8EFD-4543-B9D9-11094B4AD7E2}">
      <dgm:prSet custT="1"/>
      <dgm:spPr>
        <a:solidFill>
          <a:srgbClr val="B9E1FF"/>
        </a:solidFill>
      </dgm:spPr>
      <dgm:t>
        <a:bodyPr lIns="72000" rIns="0"/>
        <a:lstStyle/>
        <a:p>
          <a:pPr>
            <a:buNone/>
          </a:pPr>
          <a:r>
            <a:rPr lang="sr-Latn-RS" sz="2000" b="1" noProof="0" dirty="0"/>
            <a:t>Prihvatimo božanski suverenitet i molimo se da se Božja volja ostvaruje u našem životu i u svetu</a:t>
          </a:r>
          <a:endParaRPr lang="sr-Latn-RS" sz="2000" noProof="0" dirty="0"/>
        </a:p>
      </dgm:t>
    </dgm:pt>
    <dgm:pt modelId="{1DF8B132-F5DF-4613-8321-ECED4BC56D82}" type="parTrans" cxnId="{50AAEB79-FB23-4FFD-B2E7-B9EABDED3E4B}">
      <dgm:prSet/>
      <dgm:spPr/>
      <dgm:t>
        <a:bodyPr/>
        <a:lstStyle/>
        <a:p>
          <a:endParaRPr lang="es-ES" sz="2000"/>
        </a:p>
      </dgm:t>
    </dgm:pt>
    <dgm:pt modelId="{E3D1450C-2521-4084-9CFB-AF235708C283}" type="sibTrans" cxnId="{50AAEB79-FB23-4FFD-B2E7-B9EABDED3E4B}">
      <dgm:prSet/>
      <dgm:spPr/>
      <dgm:t>
        <a:bodyPr/>
        <a:lstStyle/>
        <a:p>
          <a:endParaRPr lang="es-ES" sz="2000"/>
        </a:p>
      </dgm:t>
    </dgm:pt>
    <dgm:pt modelId="{C43ED332-4187-41EF-9D11-2A54D904806B}">
      <dgm:prSet custT="1"/>
      <dgm:spPr>
        <a:solidFill>
          <a:srgbClr val="C00000"/>
        </a:solidFill>
      </dgm:spPr>
      <dgm:t>
        <a:bodyPr/>
        <a:lstStyle/>
        <a:p>
          <a:r>
            <a:rPr lang="sr-Latn-RS" sz="2000" b="1" noProof="0" dirty="0">
              <a:effectLst>
                <a:outerShdw blurRad="38100" dist="38100" dir="2700000" algn="tl">
                  <a:srgbClr val="000000"/>
                </a:outerShdw>
              </a:effectLst>
            </a:rPr>
            <a:t>„Hleb naš svagdašnji daj nam danas“</a:t>
          </a:r>
          <a:endParaRPr lang="sr-Latn-RS" sz="2000" noProof="0" dirty="0">
            <a:effectLst>
              <a:outerShdw blurRad="38100" dist="38100" dir="2700000" algn="tl">
                <a:srgbClr val="000000"/>
              </a:outerShdw>
            </a:effectLst>
          </a:endParaRPr>
        </a:p>
      </dgm:t>
    </dgm:pt>
    <dgm:pt modelId="{158AB5CB-58A9-435C-A7E9-7209028F4310}" type="parTrans" cxnId="{F30C5EE5-48E7-43F4-9671-15AF1580A425}">
      <dgm:prSet/>
      <dgm:spPr/>
      <dgm:t>
        <a:bodyPr/>
        <a:lstStyle/>
        <a:p>
          <a:endParaRPr lang="es-ES" sz="2000"/>
        </a:p>
      </dgm:t>
    </dgm:pt>
    <dgm:pt modelId="{77CE9BC8-92D3-48FD-ADD2-44E6A7B871DE}" type="sibTrans" cxnId="{F30C5EE5-48E7-43F4-9671-15AF1580A425}">
      <dgm:prSet/>
      <dgm:spPr/>
      <dgm:t>
        <a:bodyPr/>
        <a:lstStyle/>
        <a:p>
          <a:endParaRPr lang="es-ES" sz="2000"/>
        </a:p>
      </dgm:t>
    </dgm:pt>
    <dgm:pt modelId="{93050166-E110-47E5-BDE4-3ADFB1E7E242}">
      <dgm:prSet custT="1"/>
      <dgm:spPr>
        <a:solidFill>
          <a:srgbClr val="FFC9C9"/>
        </a:solidFill>
      </dgm:spPr>
      <dgm:t>
        <a:bodyPr lIns="72000" rIns="0"/>
        <a:lstStyle/>
        <a:p>
          <a:pPr>
            <a:buNone/>
          </a:pPr>
          <a:r>
            <a:rPr lang="sr-Latn-RS" sz="2000" b="1" noProof="0" dirty="0"/>
            <a:t>Molimo se za ono što nam je potrebno za život, i fizički i duhovni</a:t>
          </a:r>
          <a:endParaRPr lang="sr-Latn-RS" sz="2000" noProof="0" dirty="0"/>
        </a:p>
      </dgm:t>
    </dgm:pt>
    <dgm:pt modelId="{6585E7D6-5A9F-4428-BF4C-547757C01FA7}" type="parTrans" cxnId="{A970686B-9DCF-488B-9296-8D3489B24847}">
      <dgm:prSet/>
      <dgm:spPr/>
      <dgm:t>
        <a:bodyPr/>
        <a:lstStyle/>
        <a:p>
          <a:endParaRPr lang="es-ES" sz="2000"/>
        </a:p>
      </dgm:t>
    </dgm:pt>
    <dgm:pt modelId="{617C4483-BDFF-4BD9-A834-6E4E48A3AB98}" type="sibTrans" cxnId="{A970686B-9DCF-488B-9296-8D3489B24847}">
      <dgm:prSet/>
      <dgm:spPr/>
      <dgm:t>
        <a:bodyPr/>
        <a:lstStyle/>
        <a:p>
          <a:endParaRPr lang="es-ES" sz="2000"/>
        </a:p>
      </dgm:t>
    </dgm:pt>
    <dgm:pt modelId="{1E95A8F6-9CE4-4FF2-BD93-5332BC5F4E88}">
      <dgm:prSet custT="1"/>
      <dgm:spPr>
        <a:solidFill>
          <a:schemeClr val="tx2">
            <a:lumMod val="75000"/>
          </a:schemeClr>
        </a:solidFill>
      </dgm:spPr>
      <dgm:t>
        <a:bodyPr/>
        <a:lstStyle/>
        <a:p>
          <a:pPr>
            <a:lnSpc>
              <a:spcPct val="100000"/>
            </a:lnSpc>
            <a:spcAft>
              <a:spcPts val="0"/>
            </a:spcAft>
          </a:pPr>
          <a:r>
            <a:rPr lang="sr-Latn-RS" sz="2000" b="1" noProof="0" dirty="0">
              <a:effectLst>
                <a:outerShdw blurRad="38100" dist="38100" dir="2700000" algn="tl">
                  <a:srgbClr val="000000"/>
                </a:outerShdw>
              </a:effectLst>
            </a:rPr>
            <a:t>„I otpusti nam dugove naše, kao što i mi otpuštamo dužnicima svojim“</a:t>
          </a:r>
          <a:endParaRPr lang="sr-Latn-RS" sz="2000" noProof="0" dirty="0">
            <a:effectLst>
              <a:outerShdw blurRad="38100" dist="38100" dir="2700000" algn="tl">
                <a:srgbClr val="000000"/>
              </a:outerShdw>
            </a:effectLst>
          </a:endParaRPr>
        </a:p>
      </dgm:t>
    </dgm:pt>
    <dgm:pt modelId="{F289B799-F23E-43F6-8D6D-A90F948FA0CC}" type="parTrans" cxnId="{43A857EC-DCD3-4E3B-9033-CF83D2B3CFC2}">
      <dgm:prSet/>
      <dgm:spPr/>
      <dgm:t>
        <a:bodyPr/>
        <a:lstStyle/>
        <a:p>
          <a:endParaRPr lang="es-ES" sz="2000"/>
        </a:p>
      </dgm:t>
    </dgm:pt>
    <dgm:pt modelId="{96CBE78D-5DE4-498D-999A-ED0E613E57F1}" type="sibTrans" cxnId="{43A857EC-DCD3-4E3B-9033-CF83D2B3CFC2}">
      <dgm:prSet/>
      <dgm:spPr/>
      <dgm:t>
        <a:bodyPr/>
        <a:lstStyle/>
        <a:p>
          <a:endParaRPr lang="es-ES" sz="2000"/>
        </a:p>
      </dgm:t>
    </dgm:pt>
    <dgm:pt modelId="{A79C9ECC-93C6-4190-85A6-946A9608FB2F}">
      <dgm:prSet custT="1"/>
      <dgm:spPr>
        <a:solidFill>
          <a:srgbClr val="E1FFFF"/>
        </a:solidFill>
      </dgm:spPr>
      <dgm:t>
        <a:bodyPr lIns="72000" rIns="0"/>
        <a:lstStyle/>
        <a:p>
          <a:pPr>
            <a:buNone/>
          </a:pPr>
          <a:r>
            <a:rPr lang="sr-Latn-RS" sz="2000" b="1" noProof="0" dirty="0"/>
            <a:t>Moramo se pokajati, tražiti oproštenje i oprostiti onima koji su nas povredili, baš kao što Bog nama oprašta</a:t>
          </a:r>
          <a:endParaRPr lang="sr-Latn-RS" sz="2000" noProof="0" dirty="0"/>
        </a:p>
      </dgm:t>
    </dgm:pt>
    <dgm:pt modelId="{7C570A20-CFBD-4018-8CA6-22601E0679CC}" type="parTrans" cxnId="{0ABBADFC-1A37-45D9-89B5-3154D0F9A123}">
      <dgm:prSet/>
      <dgm:spPr/>
      <dgm:t>
        <a:bodyPr/>
        <a:lstStyle/>
        <a:p>
          <a:endParaRPr lang="es-ES" sz="2000"/>
        </a:p>
      </dgm:t>
    </dgm:pt>
    <dgm:pt modelId="{22B923BC-8620-4B5A-9134-953217D046DA}" type="sibTrans" cxnId="{0ABBADFC-1A37-45D9-89B5-3154D0F9A123}">
      <dgm:prSet/>
      <dgm:spPr/>
      <dgm:t>
        <a:bodyPr/>
        <a:lstStyle/>
        <a:p>
          <a:endParaRPr lang="es-ES" sz="2000"/>
        </a:p>
      </dgm:t>
    </dgm:pt>
    <dgm:pt modelId="{C0F38571-F9E3-4B57-8D0D-231C9497BBFD}">
      <dgm:prSet custT="1"/>
      <dgm:spPr>
        <a:solidFill>
          <a:srgbClr val="993300"/>
        </a:solidFill>
      </dgm:spPr>
      <dgm:t>
        <a:bodyPr/>
        <a:lstStyle/>
        <a:p>
          <a:r>
            <a:rPr lang="sr-Latn-RS" sz="2000" b="1" noProof="0" dirty="0">
              <a:effectLst>
                <a:outerShdw blurRad="38100" dist="38100" dir="2700000" algn="tl">
                  <a:srgbClr val="000000"/>
                </a:outerShdw>
              </a:effectLst>
            </a:rPr>
            <a:t>„I ne uvedi nas u napast, nego izbavi nas od zla“</a:t>
          </a:r>
          <a:endParaRPr lang="sr-Latn-RS" sz="2000" noProof="0" dirty="0">
            <a:effectLst>
              <a:outerShdw blurRad="38100" dist="38100" dir="2700000" algn="tl">
                <a:srgbClr val="000000"/>
              </a:outerShdw>
            </a:effectLst>
          </a:endParaRPr>
        </a:p>
      </dgm:t>
    </dgm:pt>
    <dgm:pt modelId="{A6FE1B39-D6A6-4F9B-987D-73E5E46F8560}" type="parTrans" cxnId="{4AF9EACA-0BC3-4CD7-9645-31EE8ABE9CAC}">
      <dgm:prSet/>
      <dgm:spPr/>
      <dgm:t>
        <a:bodyPr/>
        <a:lstStyle/>
        <a:p>
          <a:endParaRPr lang="es-ES" sz="2000"/>
        </a:p>
      </dgm:t>
    </dgm:pt>
    <dgm:pt modelId="{EF531720-93B0-4F28-9AAB-DA6FF5C6AF9B}" type="sibTrans" cxnId="{4AF9EACA-0BC3-4CD7-9645-31EE8ABE9CAC}">
      <dgm:prSet/>
      <dgm:spPr/>
      <dgm:t>
        <a:bodyPr/>
        <a:lstStyle/>
        <a:p>
          <a:endParaRPr lang="es-ES" sz="2000"/>
        </a:p>
      </dgm:t>
    </dgm:pt>
    <dgm:pt modelId="{F17BEF1A-6894-4CD4-8BB8-645778C8765C}">
      <dgm:prSet custT="1"/>
      <dgm:spPr>
        <a:solidFill>
          <a:srgbClr val="FFDBC9"/>
        </a:solidFill>
      </dgm:spPr>
      <dgm:t>
        <a:bodyPr lIns="72000" rIns="0"/>
        <a:lstStyle/>
        <a:p>
          <a:pPr>
            <a:buNone/>
          </a:pPr>
          <a:r>
            <a:rPr lang="sr-Latn-RS" sz="2000" b="1" noProof="0" dirty="0"/>
            <a:t>Molimo se za zaštitu i utočište od zla prisutnog u ovom svetu</a:t>
          </a:r>
          <a:endParaRPr lang="sr-Latn-RS" sz="2000" noProof="0" dirty="0"/>
        </a:p>
      </dgm:t>
    </dgm:pt>
    <dgm:pt modelId="{BD6282E3-735B-4FDA-AAC5-AEEDF6E1E109}" type="parTrans" cxnId="{AC628FAD-F27E-43DB-B9F3-613561EEED65}">
      <dgm:prSet/>
      <dgm:spPr/>
      <dgm:t>
        <a:bodyPr/>
        <a:lstStyle/>
        <a:p>
          <a:endParaRPr lang="es-ES" sz="2000"/>
        </a:p>
      </dgm:t>
    </dgm:pt>
    <dgm:pt modelId="{D41E1EC1-EFCE-4153-B184-6DABDFA7306C}" type="sibTrans" cxnId="{AC628FAD-F27E-43DB-B9F3-613561EEED65}">
      <dgm:prSet/>
      <dgm:spPr/>
      <dgm:t>
        <a:bodyPr/>
        <a:lstStyle/>
        <a:p>
          <a:endParaRPr lang="es-ES" sz="2000"/>
        </a:p>
      </dgm:t>
    </dgm:pt>
    <dgm:pt modelId="{8B4B0CFE-0834-4F2D-8F8D-E546CEFB9C10}">
      <dgm:prSet custT="1"/>
      <dgm:spPr>
        <a:solidFill>
          <a:srgbClr val="6C6D45"/>
        </a:solidFill>
      </dgm:spPr>
      <dgm:t>
        <a:bodyPr/>
        <a:lstStyle/>
        <a:p>
          <a:r>
            <a:rPr lang="sr-Latn-RS" sz="2000" b="1" noProof="0" dirty="0">
              <a:effectLst>
                <a:outerShdw blurRad="38100" dist="38100" dir="2700000" algn="tl">
                  <a:srgbClr val="000000"/>
                </a:outerShdw>
              </a:effectLst>
            </a:rPr>
            <a:t>„Jer tvoje je carstvo i moć i slava u </a:t>
          </a:r>
          <a:r>
            <a:rPr lang="sr-Latn-RS" sz="2000" b="1" noProof="0" dirty="0" err="1">
              <a:effectLst>
                <a:outerShdw blurRad="38100" dist="38100" dir="2700000" algn="tl">
                  <a:srgbClr val="000000"/>
                </a:outerShdw>
              </a:effectLst>
            </a:rPr>
            <a:t>veke</a:t>
          </a:r>
          <a:r>
            <a:rPr lang="sr-Latn-RS" sz="2000" b="1" noProof="0" dirty="0">
              <a:effectLst>
                <a:outerShdw blurRad="38100" dist="38100" dir="2700000" algn="tl">
                  <a:srgbClr val="000000"/>
                </a:outerShdw>
              </a:effectLst>
            </a:rPr>
            <a:t> vekova. Amin.“</a:t>
          </a:r>
          <a:endParaRPr lang="sr-Latn-RS" sz="2000" noProof="0" dirty="0">
            <a:effectLst>
              <a:outerShdw blurRad="38100" dist="38100" dir="2700000" algn="tl">
                <a:srgbClr val="000000"/>
              </a:outerShdw>
            </a:effectLst>
          </a:endParaRPr>
        </a:p>
      </dgm:t>
    </dgm:pt>
    <dgm:pt modelId="{1399C439-D31B-481A-B188-6A09DADF0C21}" type="parTrans" cxnId="{40D82B4F-E6BF-4B49-BDFB-A819B65D3815}">
      <dgm:prSet/>
      <dgm:spPr/>
      <dgm:t>
        <a:bodyPr/>
        <a:lstStyle/>
        <a:p>
          <a:endParaRPr lang="es-ES" sz="2000"/>
        </a:p>
      </dgm:t>
    </dgm:pt>
    <dgm:pt modelId="{7D601FE9-8DF4-4E8E-BDAA-0B8065304A53}" type="sibTrans" cxnId="{40D82B4F-E6BF-4B49-BDFB-A819B65D3815}">
      <dgm:prSet/>
      <dgm:spPr/>
      <dgm:t>
        <a:bodyPr/>
        <a:lstStyle/>
        <a:p>
          <a:endParaRPr lang="es-ES" sz="2000"/>
        </a:p>
      </dgm:t>
    </dgm:pt>
    <dgm:pt modelId="{6D9EE124-E4D8-404B-9191-A52A11C75025}">
      <dgm:prSet custT="1"/>
      <dgm:spPr>
        <a:solidFill>
          <a:srgbClr val="E3E3D3"/>
        </a:solidFill>
      </dgm:spPr>
      <dgm:t>
        <a:bodyPr lIns="72000" rIns="0"/>
        <a:lstStyle/>
        <a:p>
          <a:pPr>
            <a:buFont typeface="Arial" panose="020B0604020202020204" pitchFamily="34" charset="0"/>
            <a:buNone/>
          </a:pPr>
          <a:r>
            <a:rPr lang="sr-Latn-RS" sz="2000" b="1" noProof="0" dirty="0"/>
            <a:t>Priznajmo da sve što jesmo, posedujemo i činimo pripada Bogu. Samo On zaslužuje slavu i hvalu.</a:t>
          </a:r>
          <a:endParaRPr lang="sr-Latn-RS" sz="2000" noProof="0" dirty="0"/>
        </a:p>
      </dgm:t>
    </dgm:pt>
    <dgm:pt modelId="{9A86F930-B809-40B4-9E43-39AB7D2D1B1F}" type="parTrans" cxnId="{8151B9BF-0099-486C-BA0F-0BA24B97BAFA}">
      <dgm:prSet/>
      <dgm:spPr/>
      <dgm:t>
        <a:bodyPr/>
        <a:lstStyle/>
        <a:p>
          <a:endParaRPr lang="es-ES" sz="2000"/>
        </a:p>
      </dgm:t>
    </dgm:pt>
    <dgm:pt modelId="{CD00CA7B-D47E-486D-9D77-00B04781457F}" type="sibTrans" cxnId="{8151B9BF-0099-486C-BA0F-0BA24B97BAFA}">
      <dgm:prSet/>
      <dgm:spPr/>
      <dgm:t>
        <a:bodyPr/>
        <a:lstStyle/>
        <a:p>
          <a:endParaRPr lang="es-ES" sz="20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r>
            <a:rPr lang="sr-Latn-RS" sz="2000" b="1" noProof="0" dirty="0">
              <a:solidFill>
                <a:schemeClr val="tx1"/>
              </a:solidFill>
            </a:rPr>
            <a:t>Hvala (Dan 9,4)</a:t>
          </a: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r>
            <a:rPr lang="sr-Latn-RS" sz="2000" b="1" noProof="0" dirty="0">
              <a:solidFill>
                <a:schemeClr val="tx1"/>
              </a:solidFill>
            </a:rPr>
            <a:t>Ispovest i oproštenje (</a:t>
          </a:r>
          <a:r>
            <a:rPr lang="sr-Latn-RS" sz="2000" b="1" noProof="0" dirty="0" err="1">
              <a:solidFill>
                <a:schemeClr val="tx1"/>
              </a:solidFill>
            </a:rPr>
            <a:t>Dn</a:t>
          </a:r>
          <a:r>
            <a:rPr lang="sr-Latn-RS" sz="2000" b="1" noProof="0" dirty="0">
              <a:solidFill>
                <a:schemeClr val="tx1"/>
              </a:solidFill>
            </a:rPr>
            <a:t> 9,5-15)</a:t>
          </a: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r>
            <a:rPr lang="sr-Latn-RS" sz="2000" b="1" noProof="0" dirty="0">
              <a:solidFill>
                <a:schemeClr val="tx1"/>
              </a:solidFill>
            </a:rPr>
            <a:t>Molbe </a:t>
          </a:r>
          <a:br>
            <a:rPr lang="sr-Latn-RS" sz="2000" b="1" noProof="0" dirty="0">
              <a:solidFill>
                <a:schemeClr val="tx1"/>
              </a:solidFill>
            </a:rPr>
          </a:br>
          <a:r>
            <a:rPr lang="sr-Latn-RS" sz="2000" b="1" noProof="0" dirty="0">
              <a:solidFill>
                <a:schemeClr val="tx1"/>
              </a:solidFill>
            </a:rPr>
            <a:t>(Dan 9,16-19)</a:t>
          </a: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r>
            <a:rPr lang="sr-Latn-RS" sz="2000" b="1" noProof="0" dirty="0">
              <a:solidFill>
                <a:schemeClr val="tx1"/>
              </a:solidFill>
            </a:rPr>
            <a:t>Zahvalnost (Fil 4,6)</a:t>
          </a: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None/>
          </a:pPr>
          <a:r>
            <a:rPr lang="sr-Latn-RS" sz="2000" b="1" kern="1200" noProof="0" dirty="0"/>
            <a:t>Moramo prepoznati svoj lični odnos s Ocem svih ljudskih bića</a:t>
          </a:r>
          <a:endParaRPr lang="sr-Latn-RS" sz="2000" kern="1200" noProof="0" dirty="0"/>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„Oče naš, koji jesi na nebesima“</a:t>
          </a:r>
          <a:endParaRPr lang="sr-Latn-RS" sz="2000" kern="1200" noProof="0" dirty="0">
            <a:effectLst>
              <a:outerShdw blurRad="38100" dist="38100" dir="2700000" algn="tl">
                <a:srgbClr val="000000"/>
              </a:outerShdw>
            </a:effectLst>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None/>
          </a:pPr>
          <a:r>
            <a:rPr lang="sr-Latn-RS" sz="2000" b="1" kern="1200" noProof="0" dirty="0"/>
            <a:t>Prepoznavanje Božje svetosti približava nas Njemu s divljenjem i strahopoštovanjem</a:t>
          </a:r>
          <a:endParaRPr lang="sr-Latn-RS" sz="2000" kern="1200" noProof="0" dirty="0"/>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„Da se sveti ime tvoje“</a:t>
          </a:r>
          <a:endParaRPr lang="sr-Latn-RS" sz="2000" kern="1200" noProof="0" dirty="0">
            <a:effectLst>
              <a:outerShdw blurRad="38100" dist="38100" dir="2700000" algn="tl">
                <a:srgbClr val="000000"/>
              </a:outerShdw>
            </a:effectLst>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None/>
          </a:pPr>
          <a:r>
            <a:rPr lang="sr-Latn-RS" sz="2000" b="1" kern="1200" noProof="0" dirty="0"/>
            <a:t>Čeznimo za Isusovim povratkom</a:t>
          </a:r>
          <a:endParaRPr lang="sr-Latn-RS" sz="2000" kern="1200" noProof="0" dirty="0"/>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„Da dođe carstvo tvoje“</a:t>
          </a:r>
          <a:endParaRPr lang="sr-Latn-RS" sz="2000" kern="1200" noProof="0" dirty="0">
            <a:effectLst>
              <a:outerShdw blurRad="38100" dist="38100" dir="2700000" algn="tl">
                <a:srgbClr val="000000"/>
              </a:outerShdw>
            </a:effectLst>
          </a:endParaRPr>
        </a:p>
      </dsp:txBody>
      <dsp:txXfrm>
        <a:off x="30753" y="1306967"/>
        <a:ext cx="4551570" cy="548758"/>
      </dsp:txXfrm>
    </dsp:sp>
    <dsp:sp modelId="{F18E7AD8-A842-4F6F-BD87-55C3E70305BC}">
      <dsp:nvSpPr>
        <dsp:cNvPr id="0" name=""/>
        <dsp:cNvSpPr/>
      </dsp:nvSpPr>
      <dsp:spPr>
        <a:xfrm rot="5400000">
          <a:off x="8062969"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None/>
          </a:pPr>
          <a:r>
            <a:rPr lang="sr-Latn-RS" sz="2000" b="1" kern="1200" noProof="0" dirty="0"/>
            <a:t>Prihvatimo božanski suverenitet i molimo se da se Božja volja ostvaruje u našem životu i u svetu</a:t>
          </a:r>
          <a:endParaRPr lang="sr-Latn-RS" sz="2000" kern="1200" noProof="0" dirty="0"/>
        </a:p>
      </dsp:txBody>
      <dsp:txXfrm rot="-5400000">
        <a:off x="4612011"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„Da bude volja tvoja, kako na nebu tako i na zemlji"</a:t>
          </a:r>
          <a:endParaRPr lang="sr-Latn-RS" sz="2000" kern="1200" noProof="0" dirty="0">
            <a:effectLst>
              <a:outerShdw blurRad="38100" dist="38100" dir="2700000" algn="tl">
                <a:srgbClr val="000000"/>
              </a:outerShdw>
            </a:effectLst>
          </a:endParaRPr>
        </a:p>
      </dsp:txBody>
      <dsp:txXfrm>
        <a:off x="30753" y="1945507"/>
        <a:ext cx="4551570" cy="548758"/>
      </dsp:txXfrm>
    </dsp:sp>
    <dsp:sp modelId="{597556D2-27A3-4DC2-8AA5-CBC8416048E8}">
      <dsp:nvSpPr>
        <dsp:cNvPr id="0" name=""/>
        <dsp:cNvSpPr/>
      </dsp:nvSpPr>
      <dsp:spPr>
        <a:xfrm rot="5400000">
          <a:off x="8062969"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None/>
          </a:pPr>
          <a:r>
            <a:rPr lang="sr-Latn-RS" sz="2000" b="1" kern="1200" noProof="0" dirty="0"/>
            <a:t>Molimo se za ono što nam je potrebno za život, i fizički i duhovni</a:t>
          </a:r>
          <a:endParaRPr lang="sr-Latn-RS" sz="2000" kern="1200" noProof="0" dirty="0"/>
        </a:p>
      </dsp:txBody>
      <dsp:txXfrm rot="-5400000">
        <a:off x="4612011" y="2638922"/>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„Hleb naš svagdašnji daj nam danas“</a:t>
          </a:r>
          <a:endParaRPr lang="sr-Latn-RS" sz="2000" kern="1200" noProof="0" dirty="0">
            <a:effectLst>
              <a:outerShdw blurRad="38100" dist="38100" dir="2700000" algn="tl">
                <a:srgbClr val="000000"/>
              </a:outerShdw>
            </a:effectLst>
          </a:endParaRPr>
        </a:p>
      </dsp:txBody>
      <dsp:txXfrm>
        <a:off x="30753" y="2584046"/>
        <a:ext cx="4551570" cy="548758"/>
      </dsp:txXfrm>
    </dsp:sp>
    <dsp:sp modelId="{F8A564A9-1CDF-4F83-A37B-9D6BAD3D6F22}">
      <dsp:nvSpPr>
        <dsp:cNvPr id="0" name=""/>
        <dsp:cNvSpPr/>
      </dsp:nvSpPr>
      <dsp:spPr>
        <a:xfrm rot="5400000">
          <a:off x="8062969"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None/>
          </a:pPr>
          <a:r>
            <a:rPr lang="sr-Latn-RS" sz="2000" b="1" kern="1200" noProof="0" dirty="0"/>
            <a:t>Moramo se pokajati, tražiti oproštenje i oprostiti onima koji su nas povredili, baš kao što Bog nama oprašta</a:t>
          </a:r>
          <a:endParaRPr lang="sr-Latn-RS" sz="2000" kern="1200" noProof="0" dirty="0"/>
        </a:p>
      </dsp:txBody>
      <dsp:txXfrm rot="-5400000">
        <a:off x="4612011" y="3277461"/>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100000"/>
            </a:lnSpc>
            <a:spcBef>
              <a:spcPct val="0"/>
            </a:spcBef>
            <a:spcAft>
              <a:spcPts val="0"/>
            </a:spcAft>
            <a:buNone/>
          </a:pPr>
          <a:r>
            <a:rPr lang="sr-Latn-RS" sz="2000" b="1" kern="1200" noProof="0" dirty="0">
              <a:effectLst>
                <a:outerShdw blurRad="38100" dist="38100" dir="2700000" algn="tl">
                  <a:srgbClr val="000000"/>
                </a:outerShdw>
              </a:effectLst>
            </a:rPr>
            <a:t>„I otpusti nam dugove naše, kao što i mi otpuštamo dužnicima svojim“</a:t>
          </a:r>
          <a:endParaRPr lang="sr-Latn-RS" sz="2000" kern="1200" noProof="0" dirty="0">
            <a:effectLst>
              <a:outerShdw blurRad="38100" dist="38100" dir="2700000" algn="tl">
                <a:srgbClr val="000000"/>
              </a:outerShdw>
            </a:effectLst>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None/>
          </a:pPr>
          <a:r>
            <a:rPr lang="sr-Latn-RS" sz="2000" b="1" kern="1200" noProof="0" dirty="0"/>
            <a:t>Molimo se za zaštitu i utočište od zla prisutnog u ovom svetu</a:t>
          </a:r>
          <a:endParaRPr lang="sr-Latn-RS" sz="2000" kern="1200" noProof="0" dirty="0"/>
        </a:p>
      </dsp:txBody>
      <dsp:txXfrm rot="-5400000">
        <a:off x="4612011" y="3916001"/>
        <a:ext cx="7364675" cy="439008"/>
      </dsp:txXfrm>
    </dsp:sp>
    <dsp:sp modelId="{A11CFE61-61D4-4B65-8D27-4D429967B2A6}">
      <dsp:nvSpPr>
        <dsp:cNvPr id="0" name=""/>
        <dsp:cNvSpPr/>
      </dsp:nvSpPr>
      <dsp:spPr>
        <a:xfrm>
          <a:off x="1066"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„I ne uvedi nas u napast, nego izbavi nas od zla“</a:t>
          </a:r>
          <a:endParaRPr lang="sr-Latn-RS" sz="2000" kern="1200" noProof="0" dirty="0">
            <a:effectLst>
              <a:outerShdw blurRad="38100" dist="38100" dir="2700000" algn="tl">
                <a:srgbClr val="000000"/>
              </a:outerShdw>
            </a:effectLst>
          </a:endParaRPr>
        </a:p>
      </dsp:txBody>
      <dsp:txXfrm>
        <a:off x="30753" y="3861125"/>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None/>
          </a:pPr>
          <a:r>
            <a:rPr lang="sr-Latn-RS" sz="2000" b="1" kern="1200" noProof="0" dirty="0"/>
            <a:t>Priznajmo da sve što jesmo, posedujemo i činimo pripada Bogu. Samo On zaslužuje slavu i hvalu.</a:t>
          </a:r>
          <a:endParaRPr lang="sr-Latn-RS" sz="2000" kern="1200" noProof="0" dirty="0"/>
        </a:p>
      </dsp:txBody>
      <dsp:txXfrm rot="-5400000">
        <a:off x="4612011" y="4554541"/>
        <a:ext cx="7364675" cy="439008"/>
      </dsp:txXfrm>
    </dsp:sp>
    <dsp:sp modelId="{6DF09527-8DB9-40A8-9591-6310EF6848D3}">
      <dsp:nvSpPr>
        <dsp:cNvPr id="0" name=""/>
        <dsp:cNvSpPr/>
      </dsp:nvSpPr>
      <dsp:spPr>
        <a:xfrm>
          <a:off x="1066"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effectLst>
                <a:outerShdw blurRad="38100" dist="38100" dir="2700000" algn="tl">
                  <a:srgbClr val="000000"/>
                </a:outerShdw>
              </a:effectLst>
            </a:rPr>
            <a:t>„Jer tvoje je carstvo i moć i slava u </a:t>
          </a:r>
          <a:r>
            <a:rPr lang="sr-Latn-RS" sz="2000" b="1" kern="1200" noProof="0" dirty="0" err="1">
              <a:effectLst>
                <a:outerShdw blurRad="38100" dist="38100" dir="2700000" algn="tl">
                  <a:srgbClr val="000000"/>
                </a:outerShdw>
              </a:effectLst>
            </a:rPr>
            <a:t>veke</a:t>
          </a:r>
          <a:r>
            <a:rPr lang="sr-Latn-RS" sz="2000" b="1" kern="1200" noProof="0" dirty="0">
              <a:effectLst>
                <a:outerShdw blurRad="38100" dist="38100" dir="2700000" algn="tl">
                  <a:srgbClr val="000000"/>
                </a:outerShdw>
              </a:effectLst>
            </a:rPr>
            <a:t> vekova. Amin.“</a:t>
          </a:r>
          <a:endParaRPr lang="sr-Latn-RS" sz="2000" kern="1200" noProof="0" dirty="0">
            <a:effectLst>
              <a:outerShdw blurRad="38100" dist="38100" dir="2700000" algn="tl">
                <a:srgbClr val="000000"/>
              </a:outerShdw>
            </a:effectLst>
          </a:endParaRPr>
        </a:p>
      </dsp:txBody>
      <dsp:txXfrm>
        <a:off x="30753"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tx1"/>
              </a:solidFill>
            </a:rPr>
            <a:t>Hvala (Dan 9,4)</a:t>
          </a: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tx1"/>
              </a:solidFill>
            </a:rPr>
            <a:t>Ispovest i oproštenje (</a:t>
          </a:r>
          <a:r>
            <a:rPr lang="sr-Latn-RS" sz="2000" b="1" kern="1200" noProof="0" dirty="0" err="1">
              <a:solidFill>
                <a:schemeClr val="tx1"/>
              </a:solidFill>
            </a:rPr>
            <a:t>Dn</a:t>
          </a:r>
          <a:r>
            <a:rPr lang="sr-Latn-RS" sz="2000" b="1" kern="1200" noProof="0" dirty="0">
              <a:solidFill>
                <a:schemeClr val="tx1"/>
              </a:solidFill>
            </a:rPr>
            <a:t> 9,5-15)</a:t>
          </a: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tx1"/>
              </a:solidFill>
            </a:rPr>
            <a:t>Molbe </a:t>
          </a:r>
          <a:br>
            <a:rPr lang="sr-Latn-RS" sz="2000" b="1" kern="1200" noProof="0" dirty="0">
              <a:solidFill>
                <a:schemeClr val="tx1"/>
              </a:solidFill>
            </a:rPr>
          </a:br>
          <a:r>
            <a:rPr lang="sr-Latn-RS" sz="2000" b="1" kern="1200" noProof="0" dirty="0">
              <a:solidFill>
                <a:schemeClr val="tx1"/>
              </a:solidFill>
            </a:rPr>
            <a:t>(Dan 9,16-19)</a:t>
          </a: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tx1"/>
              </a:solidFill>
            </a:rPr>
            <a:t>Zahvalnost (Fil 4,6)</a:t>
          </a: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05/05/2026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05/05/2026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05/05/2026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05/05/2026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05/05/2026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05/05/2026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05/05/2026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05/05/2026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05/05/2026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05/05/2026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05/05/2026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05/05/2026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069976"/>
            <a:ext cx="3535330" cy="1945982"/>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a:lnSpc>
                <a:spcPts val="7500"/>
              </a:lnSpc>
            </a:pPr>
            <a:r>
              <a:rPr lang="sr-Latn-RS" sz="4800" b="1" noProof="0" dirty="0">
                <a:ln w="22225">
                  <a:noFill/>
                  <a:prstDash val="solid"/>
                </a:ln>
                <a:solidFill>
                  <a:schemeClr val="accent2">
                    <a:lumMod val="40000"/>
                    <a:lumOff val="60000"/>
                  </a:schemeClr>
                </a:solidFill>
                <a:effectLst>
                  <a:outerShdw blurRad="38100" dist="38100" dir="2700000" algn="tl">
                    <a:srgbClr val="000000"/>
                  </a:outerShdw>
                </a:effectLst>
              </a:rPr>
              <a:t>PRAKTIČNA MOLITVA</a:t>
            </a:r>
          </a:p>
        </p:txBody>
      </p:sp>
      <p:sp>
        <p:nvSpPr>
          <p:cNvPr id="6" name="CuadroTexto 5">
            <a:extLst>
              <a:ext uri="{FF2B5EF4-FFF2-40B4-BE49-F238E27FC236}">
                <a16:creationId xmlns:a16="http://schemas.microsoft.com/office/drawing/2014/main" id="{FF7D58F4-AA23-A961-9FAD-1D4421062CB0}"/>
              </a:ext>
            </a:extLst>
          </p:cNvPr>
          <p:cNvSpPr txBox="1"/>
          <p:nvPr/>
        </p:nvSpPr>
        <p:spPr>
          <a:xfrm>
            <a:off x="8646161" y="6273215"/>
            <a:ext cx="3535330" cy="338554"/>
          </a:xfrm>
          <a:prstGeom prst="rect">
            <a:avLst/>
          </a:prstGeom>
          <a:noFill/>
        </p:spPr>
        <p:txBody>
          <a:bodyPr wrap="square" rtlCol="0">
            <a:spAutoFit/>
          </a:bodyPr>
          <a:lstStyle/>
          <a:p>
            <a:pPr algn="ctr"/>
            <a:r>
              <a:rPr lang="sr-Latn-RS" sz="1600" b="1" noProof="0" dirty="0">
                <a:solidFill>
                  <a:srgbClr val="FAD7B1"/>
                </a:solidFill>
                <a:effectLst>
                  <a:outerShdw blurRad="38100" dist="38100" dir="2700000" algn="tl">
                    <a:srgbClr val="000000"/>
                  </a:outerShdw>
                </a:effectLst>
              </a:rPr>
              <a:t>7. pouka za 16. maj 2026.</a:t>
            </a: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0"/>
            <a:ext cx="12192000" cy="769441"/>
          </a:xfrm>
          <a:prstGeom prst="rect">
            <a:avLst/>
          </a:prstGeom>
          <a:noFill/>
        </p:spPr>
        <p:txBody>
          <a:bodyPr wrap="square">
            <a:spAutoFit/>
          </a:bodyPr>
          <a:lstStyle/>
          <a:p>
            <a:pPr algn="ctr"/>
            <a:r>
              <a:rPr lang="sr-Latn-RS" sz="4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DANILO: STRUKTURA MOLITVE</a:t>
            </a:r>
          </a:p>
        </p:txBody>
      </p:sp>
      <p:sp>
        <p:nvSpPr>
          <p:cNvPr id="5" name="CuadroTexto 4">
            <a:extLst>
              <a:ext uri="{FF2B5EF4-FFF2-40B4-BE49-F238E27FC236}">
                <a16:creationId xmlns:a16="http://schemas.microsoft.com/office/drawing/2014/main" id="{FA1BC290-3C03-1CF0-A617-3185D11B7DA2}"/>
              </a:ext>
            </a:extLst>
          </p:cNvPr>
          <p:cNvSpPr txBox="1"/>
          <p:nvPr/>
        </p:nvSpPr>
        <p:spPr>
          <a:xfrm>
            <a:off x="0" y="603447"/>
            <a:ext cx="12192000" cy="615553"/>
          </a:xfrm>
          <a:prstGeom prst="rect">
            <a:avLst/>
          </a:prstGeom>
          <a:noFill/>
        </p:spPr>
        <p:txBody>
          <a:bodyPr wrap="square">
            <a:spAutoFit/>
          </a:bodyPr>
          <a:lstStyle/>
          <a:p>
            <a:pPr algn="ctr"/>
            <a:r>
              <a:rPr lang="sr-Latn-RS" b="1" noProof="0"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„Okrenuh se Gospodu Bogu i zamolih ga molitvom i </a:t>
            </a:r>
            <a:r>
              <a:rPr lang="sr-Latn-RS" b="1" noProof="0"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moljenjem</a:t>
            </a:r>
            <a:r>
              <a:rPr lang="sr-Latn-RS" b="1" noProof="0"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postom, kostretom i pepelom“ </a:t>
            </a:r>
            <a:br>
              <a:rPr lang="sr-Latn-RS" b="1" noProof="0" dirty="0">
                <a:solidFill>
                  <a:srgbClr val="F6DBAA"/>
                </a:solidFill>
                <a:effectLst>
                  <a:glow rad="127000">
                    <a:srgbClr val="874A00"/>
                  </a:glow>
                  <a:outerShdw blurRad="38100" dist="38100" dir="2700000" algn="tl">
                    <a:srgbClr val="000000"/>
                  </a:outerShdw>
                </a:effectLst>
                <a:latin typeface="Comic Sans MS" panose="030F0702030302020204" pitchFamily="66" charset="0"/>
              </a:rPr>
            </a:br>
            <a:r>
              <a:rPr lang="sr-Latn-RS" sz="1600" b="1" noProof="0"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(Daniel 9,3)</a:t>
            </a:r>
            <a:endParaRPr lang="sr-Latn-RS" sz="2000" b="1" noProof="0" dirty="0">
              <a:solidFill>
                <a:srgbClr val="F6DBAA"/>
              </a:solidFill>
              <a:effectLst>
                <a:glow rad="127000">
                  <a:srgbClr val="874A00"/>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030777" cy="769441"/>
          </a:xfrm>
          <a:prstGeom prst="rect">
            <a:avLst/>
          </a:prstGeom>
          <a:noFill/>
        </p:spPr>
        <p:txBody>
          <a:bodyPr wrap="square" rtlCol="0">
            <a:spAutoFit/>
          </a:bodyPr>
          <a:lstStyle/>
          <a:p>
            <a:pPr>
              <a:spcBef>
                <a:spcPts val="600"/>
              </a:spcBef>
            </a:pPr>
            <a:r>
              <a:rPr lang="sr-Latn-RS" sz="2200" b="1" noProof="0" dirty="0"/>
              <a:t>Molitva zapisana u Danilu 9,4-19 predstavlja nam četiri temeljna dela molitve:</a:t>
            </a:r>
          </a:p>
        </p:txBody>
      </p:sp>
      <p:graphicFrame>
        <p:nvGraphicFramePr>
          <p:cNvPr id="2" name="Diagrama 1">
            <a:extLst>
              <a:ext uri="{FF2B5EF4-FFF2-40B4-BE49-F238E27FC236}">
                <a16:creationId xmlns:a16="http://schemas.microsoft.com/office/drawing/2014/main" id="{876E59D0-1190-917C-117A-3D020CF95D3A}"/>
              </a:ext>
            </a:extLst>
          </p:cNvPr>
          <p:cNvGraphicFramePr/>
          <p:nvPr>
            <p:extLst>
              <p:ext uri="{D42A27DB-BD31-4B8C-83A1-F6EECF244321}">
                <p14:modId xmlns:p14="http://schemas.microsoft.com/office/powerpoint/2010/main" val="3991298235"/>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443787" y="4087491"/>
            <a:ext cx="6863715" cy="769441"/>
          </a:xfrm>
          <a:prstGeom prst="rect">
            <a:avLst/>
          </a:prstGeom>
          <a:noFill/>
        </p:spPr>
        <p:txBody>
          <a:bodyPr wrap="square" rtlCol="0">
            <a:spAutoFit/>
          </a:bodyPr>
          <a:lstStyle/>
          <a:p>
            <a:pPr>
              <a:spcBef>
                <a:spcPts val="600"/>
              </a:spcBef>
            </a:pPr>
            <a:r>
              <a:rPr lang="sr-Latn-RS" sz="2200" b="1" noProof="0" dirty="0"/>
              <a:t>Danila je prekinuo Gavrilo pre nego što je mogao da završiti svoju molitvu (zahvalu).</a:t>
            </a:r>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443788" y="4759775"/>
            <a:ext cx="6906577" cy="1107996"/>
          </a:xfrm>
          <a:prstGeom prst="rect">
            <a:avLst/>
          </a:prstGeom>
          <a:noFill/>
        </p:spPr>
        <p:txBody>
          <a:bodyPr wrap="square">
            <a:spAutoFit/>
          </a:bodyPr>
          <a:lstStyle/>
          <a:p>
            <a:pPr>
              <a:spcBef>
                <a:spcPts val="600"/>
              </a:spcBef>
            </a:pPr>
            <a:r>
              <a:rPr lang="sr-Latn-RS" sz="2200" b="1" noProof="0" dirty="0"/>
              <a:t>Ovaj se obrazac odnosi i na naše privatne i na javne molitve. Očito je da odeljak o „ispovesti i oproštenju“ treba prilagoditi kontekstu molitve.</a:t>
            </a:r>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443787" y="5739836"/>
            <a:ext cx="6949441"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Ova struktura nam pomaže da usmerimo molitvu na Boga, sprečavajući da ona postane svojevrsna „lista za kupovinu“ iz božanske riznice.</a:t>
            </a:r>
          </a:p>
        </p:txBody>
      </p:sp>
    </p:spTree>
    <p:extLst>
      <p:ext uri="{BB962C8B-B14F-4D97-AF65-F5344CB8AC3E}">
        <p14:creationId xmlns:p14="http://schemas.microsoft.com/office/powerpoint/2010/main" val="9850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26758099-64A5-4976-F3C4-3ABF3618C68F}"/>
              </a:ext>
            </a:extLst>
          </p:cNvPr>
          <p:cNvSpPr txBox="1"/>
          <p:nvPr/>
        </p:nvSpPr>
        <p:spPr>
          <a:xfrm>
            <a:off x="3873909" y="2459504"/>
            <a:ext cx="7203664" cy="1938992"/>
          </a:xfrm>
          <a:prstGeom prst="rect">
            <a:avLst/>
          </a:prstGeom>
          <a:noFill/>
        </p:spPr>
        <p:txBody>
          <a:bodyPr wrap="square">
            <a:spAutoFit/>
            <a:scene3d>
              <a:camera prst="orthographicFront"/>
              <a:lightRig rig="threePt" dir="t"/>
            </a:scene3d>
            <a:sp3d extrusionH="57150">
              <a:bevelT w="82550" h="38100" prst="coolSlant"/>
            </a:sp3d>
          </a:bodyPr>
          <a:lstStyle/>
          <a:p>
            <a:pPr algn="ctr"/>
            <a:r>
              <a:rPr lang="sr-Latn-RS" sz="6000" noProof="0" dirty="0">
                <a:ln w="0"/>
                <a:solidFill>
                  <a:srgbClr val="091306"/>
                </a:solidFill>
                <a:effectLst>
                  <a:reflection blurRad="6350" stA="53000" endA="300" endPos="35500" dir="5400000" sy="-90000" algn="bl" rotWithShape="0"/>
                </a:effectLst>
              </a:rPr>
              <a:t>ČETIRI PITANJA O MOLITVI</a:t>
            </a: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sz="2200" noProof="0" dirty="0"/>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sz="2200" noProof="0" dirty="0"/>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sz="2200" noProof="0" dirty="0"/>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sz="2200" noProof="0" dirty="0"/>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1D08EC2-02A3-44AC-C9EF-BDB1572C0319}"/>
              </a:ext>
            </a:extLst>
          </p:cNvPr>
          <p:cNvSpPr txBox="1"/>
          <p:nvPr/>
        </p:nvSpPr>
        <p:spPr>
          <a:xfrm>
            <a:off x="0" y="19050"/>
            <a:ext cx="6088279" cy="430887"/>
          </a:xfrm>
          <a:prstGeom prst="rect">
            <a:avLst/>
          </a:prstGeom>
          <a:noFill/>
        </p:spPr>
        <p:txBody>
          <a:bodyPr wrap="square" rtlCol="0">
            <a:spAutoFit/>
          </a:bodyPr>
          <a:lstStyle/>
          <a:p>
            <a:pPr algn="ctr"/>
            <a:r>
              <a:rPr lang="sr-Latn-RS" sz="2200" b="1" spc="-100" noProof="0" dirty="0">
                <a:solidFill>
                  <a:schemeClr val="bg1"/>
                </a:solidFill>
                <a:effectLst>
                  <a:outerShdw blurRad="38100" dist="38100" dir="2700000" algn="tl">
                    <a:srgbClr val="000000"/>
                  </a:outerShdw>
                </a:effectLst>
              </a:rPr>
              <a:t>Zašto bismo se trebali moliti ako Bog već sve zna?</a:t>
            </a: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096000" y="0"/>
            <a:ext cx="6096000" cy="430887"/>
          </a:xfrm>
          <a:prstGeom prst="rect">
            <a:avLst/>
          </a:prstGeom>
          <a:noFill/>
        </p:spPr>
        <p:txBody>
          <a:bodyPr wrap="square" rtlCol="0">
            <a:spAutoFit/>
          </a:bodyPr>
          <a:lstStyle/>
          <a:p>
            <a:pPr algn="ctr"/>
            <a:r>
              <a:rPr lang="sr-Latn-RS" sz="2200" b="1" noProof="0" dirty="0">
                <a:solidFill>
                  <a:schemeClr val="bg1"/>
                </a:solidFill>
                <a:effectLst>
                  <a:outerShdw blurRad="38100" dist="38100" dir="2700000" algn="tl">
                    <a:srgbClr val="000000"/>
                  </a:outerShdw>
                </a:effectLst>
              </a:rPr>
              <a:t>Zašto moliti kad je sve u redu?</a:t>
            </a:r>
          </a:p>
        </p:txBody>
      </p: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430887"/>
          </a:xfrm>
          <a:prstGeom prst="rect">
            <a:avLst/>
          </a:prstGeom>
          <a:noFill/>
        </p:spPr>
        <p:txBody>
          <a:bodyPr wrap="square" rtlCol="0">
            <a:spAutoFit/>
          </a:bodyPr>
          <a:lstStyle/>
          <a:p>
            <a:pPr algn="ctr"/>
            <a:r>
              <a:rPr lang="sr-Latn-RS" sz="2200" b="1" noProof="0" dirty="0">
                <a:solidFill>
                  <a:schemeClr val="bg1"/>
                </a:solidFill>
                <a:effectLst>
                  <a:outerShdw blurRad="38100" dist="38100" dir="2700000" algn="tl">
                    <a:srgbClr val="000000"/>
                  </a:outerShdw>
                </a:effectLst>
              </a:rPr>
              <a:t>S kim bih se trebao moliti?</a:t>
            </a: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430887"/>
          </a:xfrm>
          <a:prstGeom prst="rect">
            <a:avLst/>
          </a:prstGeom>
          <a:noFill/>
        </p:spPr>
        <p:txBody>
          <a:bodyPr wrap="square" rtlCol="0">
            <a:spAutoFit/>
          </a:bodyPr>
          <a:lstStyle/>
          <a:p>
            <a:pPr algn="ctr"/>
            <a:r>
              <a:rPr lang="sr-Latn-RS" sz="2200" b="1" noProof="0" dirty="0">
                <a:solidFill>
                  <a:schemeClr val="bg1"/>
                </a:solidFill>
                <a:effectLst>
                  <a:outerShdw blurRad="38100" dist="38100" dir="2700000" algn="tl">
                    <a:srgbClr val="000000"/>
                  </a:outerShdw>
                </a:effectLst>
              </a:rPr>
              <a:t>Kako bih trebao slušati?</a:t>
            </a:r>
          </a:p>
        </p:txBody>
      </p:sp>
      <p:sp>
        <p:nvSpPr>
          <p:cNvPr id="17" name="CuadroTexto 16">
            <a:extLst>
              <a:ext uri="{FF2B5EF4-FFF2-40B4-BE49-F238E27FC236}">
                <a16:creationId xmlns:a16="http://schemas.microsoft.com/office/drawing/2014/main" id="{2D5DD697-F57B-0FB1-9044-B81B1193B3FE}"/>
              </a:ext>
            </a:extLst>
          </p:cNvPr>
          <p:cNvSpPr txBox="1"/>
          <p:nvPr/>
        </p:nvSpPr>
        <p:spPr>
          <a:xfrm>
            <a:off x="72339" y="419160"/>
            <a:ext cx="3303372" cy="2123658"/>
          </a:xfrm>
          <a:prstGeom prst="rect">
            <a:avLst/>
          </a:prstGeom>
          <a:noFill/>
        </p:spPr>
        <p:txBody>
          <a:bodyPr wrap="square" rtlCol="0">
            <a:spAutoFit/>
          </a:bodyPr>
          <a:lstStyle/>
          <a:p>
            <a:pPr>
              <a:spcBef>
                <a:spcPts val="600"/>
              </a:spcBef>
            </a:pPr>
            <a:r>
              <a:rPr lang="sr-Latn-RS" sz="2200" b="1" noProof="0" dirty="0"/>
              <a:t>Molitva nas uzdiže do Božjeg prestola i potiče nas da svakodnevno preispitujemo sebe i preispitujemo svoj odnos s Njim.</a:t>
            </a:r>
          </a:p>
        </p:txBody>
      </p:sp>
      <p:sp>
        <p:nvSpPr>
          <p:cNvPr id="18" name="CuadroTexto 17">
            <a:extLst>
              <a:ext uri="{FF2B5EF4-FFF2-40B4-BE49-F238E27FC236}">
                <a16:creationId xmlns:a16="http://schemas.microsoft.com/office/drawing/2014/main" id="{E59E5C01-75C4-1A3B-1482-800825B34027}"/>
              </a:ext>
            </a:extLst>
          </p:cNvPr>
          <p:cNvSpPr txBox="1"/>
          <p:nvPr/>
        </p:nvSpPr>
        <p:spPr>
          <a:xfrm>
            <a:off x="9011754" y="400110"/>
            <a:ext cx="3104046" cy="1446550"/>
          </a:xfrm>
          <a:prstGeom prst="rect">
            <a:avLst/>
          </a:prstGeom>
          <a:noFill/>
        </p:spPr>
        <p:txBody>
          <a:bodyPr wrap="square" rtlCol="0">
            <a:spAutoFit/>
          </a:bodyPr>
          <a:lstStyle/>
          <a:p>
            <a:pPr>
              <a:spcBef>
                <a:spcPts val="600"/>
              </a:spcBef>
            </a:pPr>
            <a:r>
              <a:rPr lang="sr-Latn-RS" sz="2200" b="1" noProof="0" dirty="0"/>
              <a:t>Anđeli koji nisu sagrešili neprestano štuju Boga. Koliko više bi mi trebali?</a:t>
            </a:r>
          </a:p>
        </p:txBody>
      </p:sp>
      <p:sp>
        <p:nvSpPr>
          <p:cNvPr id="19" name="CuadroTexto 18">
            <a:extLst>
              <a:ext uri="{FF2B5EF4-FFF2-40B4-BE49-F238E27FC236}">
                <a16:creationId xmlns:a16="http://schemas.microsoft.com/office/drawing/2014/main" id="{14F4E48E-E6B6-EBB8-F21F-56F7E495670C}"/>
              </a:ext>
            </a:extLst>
          </p:cNvPr>
          <p:cNvSpPr txBox="1"/>
          <p:nvPr/>
        </p:nvSpPr>
        <p:spPr>
          <a:xfrm>
            <a:off x="44089" y="3897934"/>
            <a:ext cx="3137261" cy="430887"/>
          </a:xfrm>
          <a:prstGeom prst="rect">
            <a:avLst/>
          </a:prstGeom>
          <a:noFill/>
        </p:spPr>
        <p:txBody>
          <a:bodyPr wrap="square" rtlCol="0">
            <a:spAutoFit/>
          </a:bodyPr>
          <a:lstStyle/>
          <a:p>
            <a:pPr>
              <a:spcBef>
                <a:spcPts val="600"/>
              </a:spcBef>
            </a:pPr>
            <a:r>
              <a:rPr lang="sr-Latn-RS" sz="2200" b="1" dirty="0"/>
              <a:t>Za</a:t>
            </a:r>
            <a:r>
              <a:rPr lang="sr-Latn-RS" sz="2200" b="1" noProof="0" dirty="0" err="1"/>
              <a:t>visno</a:t>
            </a:r>
            <a:r>
              <a:rPr lang="sr-Latn-RS" sz="2200" b="1" noProof="0" dirty="0"/>
              <a:t> od prilike:</a:t>
            </a:r>
          </a:p>
        </p:txBody>
      </p:sp>
      <p:sp>
        <p:nvSpPr>
          <p:cNvPr id="20" name="CuadroTexto 19">
            <a:extLst>
              <a:ext uri="{FF2B5EF4-FFF2-40B4-BE49-F238E27FC236}">
                <a16:creationId xmlns:a16="http://schemas.microsoft.com/office/drawing/2014/main" id="{9571A30E-0E88-D54C-5FB2-E9B373EB9E58}"/>
              </a:ext>
            </a:extLst>
          </p:cNvPr>
          <p:cNvSpPr txBox="1"/>
          <p:nvPr/>
        </p:nvSpPr>
        <p:spPr>
          <a:xfrm>
            <a:off x="9010650" y="3979007"/>
            <a:ext cx="3105150" cy="2800767"/>
          </a:xfrm>
          <a:prstGeom prst="rect">
            <a:avLst/>
          </a:prstGeom>
          <a:noFill/>
        </p:spPr>
        <p:txBody>
          <a:bodyPr wrap="square" rtlCol="0">
            <a:spAutoFit/>
          </a:bodyPr>
          <a:lstStyle/>
          <a:p>
            <a:pPr>
              <a:spcBef>
                <a:spcPts val="600"/>
              </a:spcBef>
            </a:pPr>
            <a:r>
              <a:rPr lang="sr-Latn-RS" sz="2200" b="1" noProof="0" dirty="0"/>
              <a:t>Najjasniji i najsigurniji način za to je </a:t>
            </a:r>
            <a:r>
              <a:rPr lang="sr-Latn-RS" sz="2200" b="1" noProof="0" dirty="0" err="1"/>
              <a:t>kombino</a:t>
            </a:r>
            <a:r>
              <a:rPr lang="sr-Latn-RS" sz="2200" b="1" noProof="0" dirty="0"/>
              <a:t>-vati molitvu s </a:t>
            </a:r>
            <a:r>
              <a:rPr lang="sr-Latn-RS" sz="2200" b="1" noProof="0" dirty="0" err="1"/>
              <a:t>prouča-vanjem</a:t>
            </a:r>
            <a:r>
              <a:rPr lang="sr-Latn-RS" sz="2200" b="1" noProof="0" dirty="0"/>
              <a:t> Biblije kao deo naše lične pobožnosti, izbegavajući pražnjenje uma ili samo slušanje sebe.</a:t>
            </a:r>
          </a:p>
        </p:txBody>
      </p:sp>
      <p:grpSp>
        <p:nvGrpSpPr>
          <p:cNvPr id="8" name="Grupo 7">
            <a:extLst>
              <a:ext uri="{FF2B5EF4-FFF2-40B4-BE49-F238E27FC236}">
                <a16:creationId xmlns:a16="http://schemas.microsoft.com/office/drawing/2014/main" id="{5710076B-E564-908E-6379-CC8F1D83BA11}"/>
              </a:ext>
            </a:extLst>
          </p:cNvPr>
          <p:cNvGrpSpPr/>
          <p:nvPr/>
        </p:nvGrpSpPr>
        <p:grpSpPr>
          <a:xfrm>
            <a:off x="3448050" y="499566"/>
            <a:ext cx="2530843" cy="2763605"/>
            <a:chOff x="3448050" y="489734"/>
            <a:chExt cx="253084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079" r="3079"/>
            <a:stretch>
              <a:fillRect/>
            </a:stretch>
          </p:blipFill>
          <p:spPr>
            <a:xfrm>
              <a:off x="3448050" y="489734"/>
              <a:ext cx="253084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6206490" y="3947491"/>
            <a:ext cx="2679332" cy="2763605"/>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76200" y="2317547"/>
            <a:ext cx="329565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Čak i ako ne znamo šta reći, Duh Sveti nam pomaže (Rim 8,26).</a:t>
            </a:r>
          </a:p>
        </p:txBody>
      </p:sp>
      <p:sp>
        <p:nvSpPr>
          <p:cNvPr id="11" name="CuadroTexto 10">
            <a:extLst>
              <a:ext uri="{FF2B5EF4-FFF2-40B4-BE49-F238E27FC236}">
                <a16:creationId xmlns:a16="http://schemas.microsoft.com/office/drawing/2014/main" id="{E05C9AC1-18CE-14B3-08CA-100F137B018F}"/>
              </a:ext>
            </a:extLst>
          </p:cNvPr>
          <p:cNvSpPr txBox="1"/>
          <p:nvPr/>
        </p:nvSpPr>
        <p:spPr>
          <a:xfrm>
            <a:off x="9010650" y="1794830"/>
            <a:ext cx="310515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Misliti da nam Bog ne treba jer nam sve ide dobro jeste ponos.</a:t>
            </a:r>
          </a:p>
        </p:txBody>
      </p:sp>
      <p:sp>
        <p:nvSpPr>
          <p:cNvPr id="23" name="CuadroTexto 22">
            <a:extLst>
              <a:ext uri="{FF2B5EF4-FFF2-40B4-BE49-F238E27FC236}">
                <a16:creationId xmlns:a16="http://schemas.microsoft.com/office/drawing/2014/main" id="{798B8FB3-AC86-FF4D-68C3-D368777AFF27}"/>
              </a:ext>
            </a:extLst>
          </p:cNvPr>
          <p:cNvSpPr txBox="1"/>
          <p:nvPr/>
        </p:nvSpPr>
        <p:spPr>
          <a:xfrm>
            <a:off x="44089" y="4454637"/>
            <a:ext cx="3240028" cy="2277547"/>
          </a:xfrm>
          <a:prstGeom prst="rect">
            <a:avLst/>
          </a:prstGeom>
          <a:noFill/>
        </p:spPr>
        <p:txBody>
          <a:bodyPr wrap="square">
            <a:spAutoFit/>
          </a:bodyPr>
          <a:lstStyle/>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U samoći. Tada naša molitva postaje najintimnija.</a:t>
            </a:r>
          </a:p>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S porodicom ili u malim grupama.</a:t>
            </a:r>
          </a:p>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U crkvi.</a:t>
            </a: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Righ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9875C0-857D-09C8-9068-484E2B1CEC63}"/>
              </a:ext>
            </a:extLst>
          </p:cNvPr>
          <p:cNvSpPr txBox="1"/>
          <p:nvPr/>
        </p:nvSpPr>
        <p:spPr>
          <a:xfrm>
            <a:off x="295308" y="2023974"/>
            <a:ext cx="11896692" cy="4462760"/>
          </a:xfrm>
          <a:prstGeom prst="rect">
            <a:avLst/>
          </a:prstGeom>
          <a:noFill/>
        </p:spPr>
        <p:txBody>
          <a:bodyPr wrap="square">
            <a:spAutoFit/>
          </a:bodyPr>
          <a:lstStyle/>
          <a:p>
            <a:pPr>
              <a:spcBef>
                <a:spcPts val="600"/>
              </a:spcBef>
            </a:pPr>
            <a:r>
              <a:rPr lang="sr-Latn-RS" sz="2800" b="1" dirty="0">
                <a:latin typeface="Constantia" panose="02030602050306030303" pitchFamily="18" charset="0"/>
              </a:rPr>
              <a:t>„Duboki osećaj naše potrebe i velika želja za stvarima koje tražimo moraju karakterisati naše molitve, inače neće biti uslišene. Ali ne treba da se umorimo i prestanemo sa svojim molbama zato što odgovor nije odmah primljen. „Carstvo nebesko trpi silu, i nasilnici ga osvajaju“ (Matej 11,12). Nasilje na koje se ovde misli je sveta ozbiljnost, kakvu je Jakov pokazao. Ne treba da pokušavamo da se dovedemo u intenzivan osećaj, već́ smireno, istrajno, treba da iznosimo svoje molbe pred prestolom blagodati. Naš posao je da ponizimo svoje duše pred Bogom, ispovedajući svoje grehe i u veri se približavajući Bogu.“</a:t>
            </a:r>
            <a:endParaRPr lang="sr-Latn-RS"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338554"/>
          </a:xfrm>
          <a:prstGeom prst="rect">
            <a:avLst/>
          </a:prstGeom>
          <a:noFill/>
        </p:spPr>
        <p:txBody>
          <a:bodyPr wrap="square" rtlCol="0">
            <a:spAutoFit/>
          </a:bodyPr>
          <a:lstStyle/>
          <a:p>
            <a:pPr algn="ctr"/>
            <a:r>
              <a:rPr lang="sr-Latn-RS" sz="1600" b="1" noProof="0" dirty="0"/>
              <a:t>EGW ( Oče se brine , 25. maj)</a:t>
            </a: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Imagen 3" descr="Grupo de personas de pie sobre pasto&#10;&#10;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30195" r="-1" b="325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316018" y="720566"/>
            <a:ext cx="4679667" cy="541686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„Uzdajte se u Njega u svako doba, ljudi; izlijte svoje srce pred Njim; Bog je utočište naše.“</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(Psalam 62,8) </a:t>
            </a:r>
            <a:endParaRPr kumimoji="0" lang="sr-Latn-RS" sz="36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381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2" name="CuadroTexto 1">
            <a:extLst>
              <a:ext uri="{FF2B5EF4-FFF2-40B4-BE49-F238E27FC236}">
                <a16:creationId xmlns:a16="http://schemas.microsoft.com/office/drawing/2014/main" id="{FA7E3853-53C0-029A-0298-E91579359E9F}"/>
              </a:ext>
            </a:extLst>
          </p:cNvPr>
          <p:cNvSpPr txBox="1"/>
          <p:nvPr/>
        </p:nvSpPr>
        <p:spPr>
          <a:xfrm>
            <a:off x="6915150" y="3629025"/>
            <a:ext cx="5133974" cy="3017429"/>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sr-Latn-RS" sz="2200" b="1" noProof="0" dirty="0">
                <a:solidFill>
                  <a:srgbClr val="931A7C"/>
                </a:solidFill>
              </a:rPr>
              <a:t>Molitve u teškim vremenima:</a:t>
            </a:r>
          </a:p>
          <a:p>
            <a:pPr lvl="1">
              <a:lnSpc>
                <a:spcPts val="2400"/>
              </a:lnSpc>
              <a:spcBef>
                <a:spcPts val="600"/>
              </a:spcBef>
            </a:pPr>
            <a:r>
              <a:rPr lang="sr-Latn-RS" sz="2200" b="1" noProof="0" dirty="0">
                <a:solidFill>
                  <a:srgbClr val="084A9C"/>
                </a:solidFill>
              </a:rPr>
              <a:t>Ilija: </a:t>
            </a:r>
            <a:r>
              <a:rPr lang="sr-Latn-RS" sz="2200" b="1" noProof="0" dirty="0"/>
              <a:t>Molitva usred krize</a:t>
            </a:r>
          </a:p>
          <a:p>
            <a:pPr lvl="1">
              <a:lnSpc>
                <a:spcPts val="2400"/>
              </a:lnSpc>
              <a:spcBef>
                <a:spcPts val="600"/>
              </a:spcBef>
            </a:pPr>
            <a:r>
              <a:rPr lang="sr-Latn-RS" sz="2200" b="1" noProof="0" dirty="0">
                <a:solidFill>
                  <a:srgbClr val="B4366B"/>
                </a:solidFill>
              </a:rPr>
              <a:t>Ana : </a:t>
            </a:r>
            <a:r>
              <a:rPr lang="sr-Latn-RS" sz="2200" b="1" noProof="0" dirty="0"/>
              <a:t>Odgovor koji nikad ne dolazi</a:t>
            </a:r>
          </a:p>
          <a:p>
            <a:pPr>
              <a:lnSpc>
                <a:spcPts val="2400"/>
              </a:lnSpc>
              <a:spcBef>
                <a:spcPts val="1800"/>
              </a:spcBef>
            </a:pPr>
            <a:r>
              <a:rPr lang="sr-Latn-RS" sz="2200" b="1" noProof="0" dirty="0">
                <a:solidFill>
                  <a:srgbClr val="4A1982"/>
                </a:solidFill>
              </a:rPr>
              <a:t>Primeri molitve:</a:t>
            </a:r>
          </a:p>
          <a:p>
            <a:pPr lvl="1">
              <a:lnSpc>
                <a:spcPts val="2400"/>
              </a:lnSpc>
              <a:spcBef>
                <a:spcPts val="600"/>
              </a:spcBef>
            </a:pPr>
            <a:r>
              <a:rPr lang="sr-Latn-RS" sz="2200" b="1" noProof="0" dirty="0">
                <a:solidFill>
                  <a:srgbClr val="08665D"/>
                </a:solidFill>
              </a:rPr>
              <a:t>Isus: </a:t>
            </a:r>
            <a:r>
              <a:rPr lang="sr-Latn-RS" sz="2200" b="1" noProof="0" dirty="0"/>
              <a:t>Sadržaj molitve</a:t>
            </a:r>
          </a:p>
          <a:p>
            <a:pPr lvl="1">
              <a:lnSpc>
                <a:spcPts val="2400"/>
              </a:lnSpc>
              <a:spcBef>
                <a:spcPts val="600"/>
              </a:spcBef>
            </a:pPr>
            <a:r>
              <a:rPr lang="sr-Latn-RS" sz="2200" b="1" noProof="0" dirty="0">
                <a:solidFill>
                  <a:srgbClr val="82047D"/>
                </a:solidFill>
              </a:rPr>
              <a:t>Danilo: </a:t>
            </a:r>
            <a:r>
              <a:rPr lang="sr-Latn-RS" sz="2200" b="1" noProof="0" dirty="0"/>
              <a:t>Struktura molitve</a:t>
            </a:r>
          </a:p>
          <a:p>
            <a:pPr>
              <a:lnSpc>
                <a:spcPts val="2400"/>
              </a:lnSpc>
              <a:spcBef>
                <a:spcPts val="1800"/>
              </a:spcBef>
            </a:pPr>
            <a:r>
              <a:rPr lang="sr-Latn-RS" sz="2200" b="1" noProof="0" dirty="0">
                <a:solidFill>
                  <a:srgbClr val="415F00"/>
                </a:solidFill>
              </a:rPr>
              <a:t>Četiri pitanja o molitvi</a:t>
            </a:r>
          </a:p>
        </p:txBody>
      </p:sp>
      <p:sp>
        <p:nvSpPr>
          <p:cNvPr id="3" name="CuadroTexto 2">
            <a:extLst>
              <a:ext uri="{FF2B5EF4-FFF2-40B4-BE49-F238E27FC236}">
                <a16:creationId xmlns:a16="http://schemas.microsoft.com/office/drawing/2014/main" id="{EE45595A-9A1D-9C49-954D-4368EDDBDD5C}"/>
              </a:ext>
            </a:extLst>
          </p:cNvPr>
          <p:cNvSpPr txBox="1"/>
          <p:nvPr/>
        </p:nvSpPr>
        <p:spPr>
          <a:xfrm>
            <a:off x="295274" y="247100"/>
            <a:ext cx="6742566" cy="1107996"/>
          </a:xfrm>
          <a:prstGeom prst="rect">
            <a:avLst/>
          </a:prstGeom>
          <a:noFill/>
        </p:spPr>
        <p:txBody>
          <a:bodyPr wrap="square" rtlCol="0">
            <a:spAutoFit/>
          </a:bodyPr>
          <a:lstStyle/>
          <a:p>
            <a:pPr>
              <a:spcBef>
                <a:spcPts val="600"/>
              </a:spcBef>
            </a:pPr>
            <a:r>
              <a:rPr lang="sr-Latn-RS" sz="2200" b="1" noProof="0" dirty="0"/>
              <a:t>Pavle nas opominje da nastavimo „moliti uvek” </a:t>
            </a:r>
            <a:br>
              <a:rPr lang="sr-Latn-RS" sz="2200" b="1" noProof="0" dirty="0"/>
            </a:br>
            <a:r>
              <a:rPr lang="sr-Latn-RS" sz="2200" b="1" noProof="0" dirty="0"/>
              <a:t>(</a:t>
            </a:r>
            <a:r>
              <a:rPr lang="sr-Latn-RS" sz="2200" b="1" noProof="0" dirty="0" err="1"/>
              <a:t>Ef</a:t>
            </a:r>
            <a:r>
              <a:rPr lang="sr-Latn-RS" sz="2200" b="1" noProof="0" dirty="0"/>
              <a:t>. 6,18), čak i ako nam se svet raspada; čak i ako vreme prolazi i ne vidimo odgovor na naše molitve.</a:t>
            </a:r>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7840" y="5761802"/>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7840" y="5386269"/>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8125" y="4085441"/>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8124" y="4480024"/>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483392" y="4941785"/>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483392" y="3638230"/>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483392" y="6230422"/>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sz="2200" noProof="0"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sz="2200" noProof="0" dirty="0"/>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9" name="CuadroTexto 8">
            <a:extLst>
              <a:ext uri="{FF2B5EF4-FFF2-40B4-BE49-F238E27FC236}">
                <a16:creationId xmlns:a16="http://schemas.microsoft.com/office/drawing/2014/main" id="{8D6FBD20-2DBA-2218-B7B4-438418EBB9C9}"/>
              </a:ext>
            </a:extLst>
          </p:cNvPr>
          <p:cNvSpPr txBox="1"/>
          <p:nvPr/>
        </p:nvSpPr>
        <p:spPr>
          <a:xfrm>
            <a:off x="308781" y="1984435"/>
            <a:ext cx="6669033"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Ali kako bismo se trebali moliti? Šta bi trebalo</a:t>
            </a:r>
            <a:r>
              <a:rPr kumimoji="0" lang="sr-Latn-RS" sz="2200" b="1" i="0" u="none" strike="noStrike" kern="1200" cap="none" spc="0" normalizeH="0" noProof="0" dirty="0">
                <a:ln>
                  <a:noFill/>
                </a:ln>
                <a:solidFill>
                  <a:prstClr val="black"/>
                </a:solidFill>
                <a:effectLst/>
                <a:uLnTx/>
                <a:uFillTx/>
                <a:latin typeface="Aptos" panose="02110004020202020204"/>
                <a:ea typeface="+mn-ea"/>
                <a:cs typeface="+mn-cs"/>
              </a:rPr>
              <a:t> da</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tražimo? Trebamo li se moliti sami ili s drugima? Omogućuje li nam molitva samo da razgovaramo s Bogom ili nam omogućuje i da ga slušamo?</a:t>
            </a:r>
          </a:p>
        </p:txBody>
      </p:sp>
      <p:sp>
        <p:nvSpPr>
          <p:cNvPr id="11" name="CuadroTexto 10">
            <a:extLst>
              <a:ext uri="{FF2B5EF4-FFF2-40B4-BE49-F238E27FC236}">
                <a16:creationId xmlns:a16="http://schemas.microsoft.com/office/drawing/2014/main" id="{0036F0A3-9CD9-3966-2BB3-107AE591CE1B}"/>
              </a:ext>
            </a:extLst>
          </p:cNvPr>
          <p:cNvSpPr txBox="1"/>
          <p:nvPr/>
        </p:nvSpPr>
        <p:spPr>
          <a:xfrm>
            <a:off x="295274" y="1269656"/>
            <a:ext cx="666903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U ovakvim okolnostima, molitve Ilije i Ane pomoći će nam i ohrabriti nas.</a:t>
            </a: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EFF58452-DDA0-A8D4-28D8-80D1A713A96A}"/>
              </a:ext>
            </a:extLst>
          </p:cNvPr>
          <p:cNvSpPr txBox="1"/>
          <p:nvPr/>
        </p:nvSpPr>
        <p:spPr>
          <a:xfrm>
            <a:off x="3738997" y="1767564"/>
            <a:ext cx="7203664" cy="3139321"/>
          </a:xfrm>
          <a:prstGeom prst="rect">
            <a:avLst/>
          </a:prstGeom>
          <a:noFill/>
        </p:spPr>
        <p:txBody>
          <a:bodyPr wrap="square">
            <a:spAutoFit/>
            <a:scene3d>
              <a:camera prst="orthographicFront"/>
              <a:lightRig rig="threePt" dir="t"/>
            </a:scene3d>
            <a:sp3d extrusionH="57150">
              <a:bevelT w="82550" h="38100" prst="coolSlant"/>
            </a:sp3d>
          </a:bodyPr>
          <a:lstStyle/>
          <a:p>
            <a:pPr algn="ctr"/>
            <a:r>
              <a:rPr lang="sr-Latn-RS" sz="6600" b="1" spc="300" noProof="0" dirty="0">
                <a:ln w="0"/>
                <a:solidFill>
                  <a:srgbClr val="7C2850"/>
                </a:solidFill>
                <a:effectLst>
                  <a:reflection blurRad="6350" stA="53000" endA="300" endPos="35500" dir="5400000" sy="-90000" algn="bl" rotWithShape="0"/>
                </a:effectLst>
              </a:rPr>
              <a:t>MOLITVE U TEŠKIM VREMENIMA</a:t>
            </a: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BF6B31-4874-B5C3-F16B-B9F87F0F6A4D}"/>
              </a:ext>
            </a:extLst>
          </p:cNvPr>
          <p:cNvSpPr txBox="1"/>
          <p:nvPr/>
        </p:nvSpPr>
        <p:spPr>
          <a:xfrm>
            <a:off x="0" y="0"/>
            <a:ext cx="12192000" cy="769441"/>
          </a:xfrm>
          <a:prstGeom prst="rect">
            <a:avLst/>
          </a:prstGeom>
          <a:noFill/>
        </p:spPr>
        <p:txBody>
          <a:bodyPr wrap="square">
            <a:spAutoFit/>
          </a:bodyPr>
          <a:lstStyle/>
          <a:p>
            <a:pPr algn="ctr"/>
            <a:r>
              <a:rPr lang="sr-Latn-RS" sz="4400" b="1" noProof="0" dirty="0">
                <a:ln w="6600">
                  <a:solidFill>
                    <a:schemeClr val="accent2"/>
                  </a:solidFill>
                  <a:prstDash val="solid"/>
                </a:ln>
                <a:solidFill>
                  <a:srgbClr val="FFFFFF"/>
                </a:solidFill>
                <a:effectLst>
                  <a:outerShdw dist="38100" dir="2700000" algn="tl" rotWithShape="0">
                    <a:schemeClr val="accent2"/>
                  </a:outerShdw>
                </a:effectLst>
              </a:rPr>
              <a:t>ILIJA: MOLITVA USRED KRIZE</a:t>
            </a:r>
          </a:p>
        </p:txBody>
      </p:sp>
      <p:sp>
        <p:nvSpPr>
          <p:cNvPr id="5" name="CuadroTexto 4">
            <a:extLst>
              <a:ext uri="{FF2B5EF4-FFF2-40B4-BE49-F238E27FC236}">
                <a16:creationId xmlns:a16="http://schemas.microsoft.com/office/drawing/2014/main" id="{4B0BA2CC-D098-C6DB-E627-D1A3DB8C9CEA}"/>
              </a:ext>
            </a:extLst>
          </p:cNvPr>
          <p:cNvSpPr txBox="1"/>
          <p:nvPr/>
        </p:nvSpPr>
        <p:spPr>
          <a:xfrm>
            <a:off x="652462" y="675798"/>
            <a:ext cx="10887075" cy="1015663"/>
          </a:xfrm>
          <a:prstGeom prst="rect">
            <a:avLst/>
          </a:prstGeom>
          <a:noFill/>
        </p:spPr>
        <p:txBody>
          <a:bodyPr wrap="square">
            <a:spAutoFit/>
          </a:bodyPr>
          <a:lstStyle/>
          <a:p>
            <a:pPr algn="ctr"/>
            <a:r>
              <a:rPr lang="sr-Latn-RS" sz="2000" b="1" noProof="0"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„On odgovori: 'Vrlo sam </a:t>
            </a:r>
            <a:r>
              <a:rPr lang="sr-Latn-RS" sz="2000" b="1" noProof="0"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revnovao</a:t>
            </a:r>
            <a:r>
              <a:rPr lang="sr-Latn-RS" sz="2000" b="1" noProof="0"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za Gospodi, Boga Svemogućega. Izraelci su odbacili Tvoj savez, srušili Tvoje žrtvenike i tvoje proroke pobili mačem. Ja sam jedini ostao, a sada pokušavaju i mene ubiti.” </a:t>
            </a:r>
            <a:r>
              <a:rPr lang="sr-Latn-RS" sz="1600" b="1" noProof="0"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(1. o carevima 19,10)</a:t>
            </a:r>
            <a:endParaRPr lang="sr-Latn-RS" sz="2000" b="1" noProof="0" dirty="0">
              <a:solidFill>
                <a:schemeClr val="tx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922156" y="1644503"/>
            <a:ext cx="8085692" cy="430887"/>
          </a:xfrm>
          <a:prstGeom prst="rect">
            <a:avLst/>
          </a:prstGeom>
          <a:noFill/>
        </p:spPr>
        <p:txBody>
          <a:bodyPr wrap="square" rtlCol="0">
            <a:spAutoFit/>
          </a:bodyPr>
          <a:lstStyle/>
          <a:p>
            <a:pPr>
              <a:spcBef>
                <a:spcPts val="600"/>
              </a:spcBef>
            </a:pPr>
            <a:r>
              <a:rPr lang="sr-Latn-RS" sz="2200" b="1" noProof="0" dirty="0"/>
              <a:t>Kako Bog odgovara na naše molitve usred krize?</a:t>
            </a:r>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314" y="2088532"/>
            <a:ext cx="1873535"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94704"/>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922156" y="2039116"/>
            <a:ext cx="6212158" cy="769441"/>
          </a:xfrm>
          <a:prstGeom prst="rect">
            <a:avLst/>
          </a:prstGeom>
          <a:noFill/>
        </p:spPr>
        <p:txBody>
          <a:bodyPr wrap="square">
            <a:spAutoFit/>
          </a:bodyPr>
          <a:lstStyle/>
          <a:p>
            <a:pPr>
              <a:spcBef>
                <a:spcPts val="600"/>
              </a:spcBef>
            </a:pPr>
            <a:r>
              <a:rPr lang="sr-Latn-RS" sz="2200" b="1" noProof="0" dirty="0"/>
              <a:t>Nakon jednostavne </a:t>
            </a:r>
            <a:r>
              <a:rPr lang="sr-Latn-RS" sz="2200" b="1" noProof="0" dirty="0" err="1"/>
              <a:t>Ilijine</a:t>
            </a:r>
            <a:r>
              <a:rPr lang="sr-Latn-RS" sz="2200" b="1" noProof="0" dirty="0"/>
              <a:t> molitve, Bog je odmah odgovorio vatrom (1. car. 18,36-38).</a:t>
            </a:r>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67231" y="3751671"/>
            <a:ext cx="6318251" cy="769441"/>
          </a:xfrm>
          <a:prstGeom prst="rect">
            <a:avLst/>
          </a:prstGeom>
          <a:noFill/>
        </p:spPr>
        <p:txBody>
          <a:bodyPr wrap="square">
            <a:spAutoFit/>
          </a:bodyPr>
          <a:lstStyle/>
          <a:p>
            <a:pPr>
              <a:spcBef>
                <a:spcPts val="600"/>
              </a:spcBef>
            </a:pPr>
            <a:r>
              <a:rPr lang="sr-Latn-RS" sz="2200" b="1" noProof="0" dirty="0"/>
              <a:t>Kad je Ilija zatražio smrt, Bog je ćutao, ali je poslao svog anđela da ga nahrani (</a:t>
            </a:r>
            <a:r>
              <a:rPr lang="sr-Latn-RS" sz="2200" b="1" dirty="0"/>
              <a:t>1. car. </a:t>
            </a:r>
            <a:r>
              <a:rPr lang="sr-Latn-RS" sz="2200" b="1" noProof="0" dirty="0"/>
              <a:t>19,4-8).</a:t>
            </a:r>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62470" y="3797871"/>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741505"/>
            <a:ext cx="6212158"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Nakon sedam molitvi u kojima se tražila kiša, Bog je poslao mali oblak koji se pretvorio u snažnu oluju (1. o carevima 18,42-45).</a:t>
            </a: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1" y="5156448"/>
            <a:ext cx="6298540" cy="1695336"/>
          </a:xfrm>
          <a:prstGeom prst="rect">
            <a:avLst/>
          </a:prstGeom>
          <a:noFill/>
        </p:spPr>
        <p:txBody>
          <a:bodyPr wrap="square">
            <a:spAutoFit/>
          </a:bodyPr>
          <a:lstStyle/>
          <a:p>
            <a:pPr marL="0" marR="0" lvl="0" indent="0" algn="l" defTabSz="914400" rtl="0" eaLnBrk="1" fontAlgn="auto" latinLnBrk="0" hangingPunct="1">
              <a:lnSpc>
                <a:spcPts val="25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Prvi odgovor bio je trenutan i čudesan. Za</a:t>
            </a:r>
            <a:r>
              <a:rPr kumimoji="0" lang="sr-Latn-RS" sz="2200" b="1" i="0" u="none" strike="noStrike" kern="1200" cap="none" spc="0" normalizeH="0" noProof="0" dirty="0">
                <a:ln>
                  <a:noFill/>
                </a:ln>
                <a:solidFill>
                  <a:prstClr val="black"/>
                </a:solidFill>
                <a:effectLst/>
                <a:uLnTx/>
                <a:uFillTx/>
                <a:latin typeface="Aptos" panose="02110004020202020204"/>
                <a:ea typeface="+mn-ea"/>
                <a:cs typeface="+mn-cs"/>
              </a:rPr>
              <a:t> d</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rugi</a:t>
            </a:r>
            <a:r>
              <a:rPr lang="sr-Latn-RS" sz="2200" b="1" dirty="0">
                <a:solidFill>
                  <a:prstClr val="black"/>
                </a:solidFill>
                <a:latin typeface="Aptos" panose="02110004020202020204"/>
              </a:rPr>
              <a:t> je trebalo</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sedam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molitava</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te je stigla tražena kiša. Konačno, nakon 40 dana, usmeni i ohrabrujući odgovor. Bog zna kako i kada da  odgovori u svakoj od naših situacija.</a:t>
            </a: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67231" y="4454060"/>
            <a:ext cx="6551917" cy="769441"/>
          </a:xfrm>
          <a:prstGeom prst="rect">
            <a:avLst/>
          </a:prstGeom>
          <a:noFill/>
        </p:spPr>
        <p:txBody>
          <a:bodyPr wrap="square">
            <a:spAutoFit/>
          </a:bodyPr>
          <a:lstStyle/>
          <a:p>
            <a:pPr lvl="0">
              <a:spcBef>
                <a:spcPts val="600"/>
              </a:spcBef>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Srušen u pećini, Ilija je konačno čuo Božji glas koji je odgovorio na očajničku molitvu (</a:t>
            </a:r>
            <a:r>
              <a:rPr lang="sr-Latn-RS" sz="2200" b="1" dirty="0">
                <a:solidFill>
                  <a:prstClr val="black"/>
                </a:solidFill>
              </a:rPr>
              <a:t>1. car.  </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19,9-18).</a:t>
            </a: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09C82-C8F9-7F28-11FE-ECA934AFBDF5}"/>
              </a:ext>
            </a:extLst>
          </p:cNvPr>
          <p:cNvSpPr txBox="1"/>
          <p:nvPr/>
        </p:nvSpPr>
        <p:spPr>
          <a:xfrm>
            <a:off x="0" y="0"/>
            <a:ext cx="12191999" cy="769441"/>
          </a:xfrm>
          <a:prstGeom prst="rect">
            <a:avLst/>
          </a:prstGeom>
          <a:noFill/>
        </p:spPr>
        <p:txBody>
          <a:bodyPr wrap="square">
            <a:spAutoFit/>
          </a:bodyPr>
          <a:lstStyle/>
          <a:p>
            <a:pPr algn="ctr"/>
            <a:r>
              <a:rPr lang="sr-Latn-RS" sz="4400" b="1" noProof="0" dirty="0">
                <a:ln w="10160">
                  <a:solidFill>
                    <a:schemeClr val="accent5"/>
                  </a:solidFill>
                  <a:prstDash val="solid"/>
                </a:ln>
                <a:solidFill>
                  <a:srgbClr val="FFFFFF"/>
                </a:solidFill>
                <a:effectLst>
                  <a:outerShdw blurRad="38100" dist="22860" dir="5400000" algn="tl" rotWithShape="0">
                    <a:srgbClr val="000000">
                      <a:alpha val="96000"/>
                    </a:srgbClr>
                  </a:outerShdw>
                </a:effectLst>
              </a:rPr>
              <a:t>ANA : ODGOVOR KOJI NIKAD NE DOLAZI</a:t>
            </a:r>
          </a:p>
        </p:txBody>
      </p:sp>
      <p:sp>
        <p:nvSpPr>
          <p:cNvPr id="5" name="CuadroTexto 4">
            <a:extLst>
              <a:ext uri="{FF2B5EF4-FFF2-40B4-BE49-F238E27FC236}">
                <a16:creationId xmlns:a16="http://schemas.microsoft.com/office/drawing/2014/main" id="{9B0651F4-61B4-59BC-8477-66036AB922C9}"/>
              </a:ext>
            </a:extLst>
          </p:cNvPr>
          <p:cNvSpPr txBox="1"/>
          <p:nvPr/>
        </p:nvSpPr>
        <p:spPr>
          <a:xfrm>
            <a:off x="0" y="669963"/>
            <a:ext cx="12191999" cy="400110"/>
          </a:xfrm>
          <a:prstGeom prst="rect">
            <a:avLst/>
          </a:prstGeom>
          <a:noFill/>
        </p:spPr>
        <p:txBody>
          <a:bodyPr wrap="square">
            <a:spAutoFit/>
          </a:bodyPr>
          <a:lstStyle/>
          <a:p>
            <a:pPr algn="ctr"/>
            <a:r>
              <a:rPr lang="sr-Latn-RS" sz="2000" b="1" noProof="0" dirty="0">
                <a:solidFill>
                  <a:srgbClr val="FFFF99"/>
                </a:solidFill>
                <a:effectLst>
                  <a:outerShdw blurRad="38100" dist="38100" dir="2700000" algn="tl">
                    <a:srgbClr val="000000"/>
                  </a:outerShdw>
                </a:effectLst>
                <a:latin typeface="Comic Sans MS" panose="030F0702030302020204" pitchFamily="66" charset="0"/>
              </a:rPr>
              <a:t>„Molila sam se za ovo dete i Gospod mi je dao što sam ga molila.“ </a:t>
            </a:r>
            <a:r>
              <a:rPr lang="sr-Latn-RS" sz="1600" b="1" noProof="0" dirty="0">
                <a:solidFill>
                  <a:srgbClr val="FFFF99"/>
                </a:solidFill>
                <a:effectLst>
                  <a:outerShdw blurRad="38100" dist="38100" dir="2700000" algn="tl">
                    <a:srgbClr val="000000"/>
                  </a:outerShdw>
                </a:effectLst>
                <a:latin typeface="Comic Sans MS" panose="030F0702030302020204" pitchFamily="66" charset="0"/>
              </a:rPr>
              <a:t>(1. Samuilova 1,27)</a:t>
            </a: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4" y="1117729"/>
            <a:ext cx="10272715" cy="709105"/>
          </a:xfrm>
          <a:prstGeom prst="rect">
            <a:avLst/>
          </a:prstGeom>
          <a:noFill/>
        </p:spPr>
        <p:txBody>
          <a:bodyPr wrap="square" rtlCol="0">
            <a:spAutoFit/>
          </a:bodyPr>
          <a:lstStyle/>
          <a:p>
            <a:pPr>
              <a:lnSpc>
                <a:spcPts val="2400"/>
              </a:lnSpc>
              <a:spcBef>
                <a:spcPts val="600"/>
              </a:spcBef>
            </a:pPr>
            <a:r>
              <a:rPr lang="sr-Latn-RS" sz="2200" b="1" noProof="0" dirty="0"/>
              <a:t>Anina molitva za dete čini se kao molitva koju je Bog brzo uslišio (nakon devet meseci radosnog čekanja, naravno) (1. Sam. 1,9-20).</a:t>
            </a:r>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1900663"/>
            <a:ext cx="3893590" cy="2498083"/>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7311" y="3977659"/>
            <a:ext cx="2708435" cy="2708435"/>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4186990" y="1733828"/>
            <a:ext cx="6180274" cy="1016881"/>
          </a:xfrm>
          <a:prstGeom prst="rect">
            <a:avLst/>
          </a:prstGeom>
          <a:noFill/>
        </p:spPr>
        <p:txBody>
          <a:bodyPr wrap="square">
            <a:spAutoFit/>
          </a:bodyPr>
          <a:lstStyle/>
          <a:p>
            <a:pPr>
              <a:lnSpc>
                <a:spcPts val="2400"/>
              </a:lnSpc>
              <a:spcBef>
                <a:spcPts val="600"/>
              </a:spcBef>
            </a:pPr>
            <a:r>
              <a:rPr lang="sr-Latn-RS" sz="2200" b="1" noProof="0" dirty="0"/>
              <a:t>Međutim, kada čitamo prethodne stihove, primećujemo da je trebalo mnogo vremena da se dobije ovaj odgovor (1. Sam. 1,1-8).</a:t>
            </a:r>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72840" y="4813232"/>
            <a:ext cx="7540966" cy="1016881"/>
          </a:xfrm>
          <a:prstGeom prst="rect">
            <a:avLst/>
          </a:prstGeom>
          <a:noFill/>
        </p:spPr>
        <p:txBody>
          <a:bodyPr wrap="square">
            <a:spAutoFit/>
          </a:bodyPr>
          <a:lstStyle/>
          <a:p>
            <a:pPr>
              <a:lnSpc>
                <a:spcPts val="2400"/>
              </a:lnSpc>
              <a:spcBef>
                <a:spcPts val="600"/>
              </a:spcBef>
            </a:pPr>
            <a:r>
              <a:rPr lang="sr-Latn-RS" sz="2200" b="1" noProof="0" dirty="0"/>
              <a:t>Ponekad Božje </a:t>
            </a:r>
            <a:r>
              <a:rPr lang="sr-Latn-RS" sz="2200" b="1" dirty="0"/>
              <a:t>ć</a:t>
            </a:r>
            <a:r>
              <a:rPr lang="sr-Latn-RS" sz="2200" b="1" noProof="0" dirty="0"/>
              <a:t>utanje može biti posledica naše </a:t>
            </a:r>
            <a:r>
              <a:rPr lang="sr-Latn-RS" sz="2200" b="1" noProof="0" dirty="0" err="1"/>
              <a:t>sebič-nosti</a:t>
            </a:r>
            <a:r>
              <a:rPr lang="sr-Latn-RS" sz="2200" b="1" noProof="0" dirty="0"/>
              <a:t> (Jak. 4,3), negovanog greha (</a:t>
            </a:r>
            <a:r>
              <a:rPr lang="sr-Latn-RS" sz="2200" b="1" noProof="0" dirty="0" err="1"/>
              <a:t>Ps</a:t>
            </a:r>
            <a:r>
              <a:rPr lang="sr-Latn-RS" sz="2200" b="1" noProof="0" dirty="0"/>
              <a:t>. 66,18), nedostatka vere (Jak. 1,6), ili, jednostavno, nije pravo vreme.</a:t>
            </a:r>
          </a:p>
        </p:txBody>
      </p:sp>
      <p:sp>
        <p:nvSpPr>
          <p:cNvPr id="18" name="CuadroTexto 17">
            <a:extLst>
              <a:ext uri="{FF2B5EF4-FFF2-40B4-BE49-F238E27FC236}">
                <a16:creationId xmlns:a16="http://schemas.microsoft.com/office/drawing/2014/main" id="{50D5493B-DCD9-A5ED-8B95-C7DDCBA023A0}"/>
              </a:ext>
            </a:extLst>
          </p:cNvPr>
          <p:cNvSpPr txBox="1"/>
          <p:nvPr/>
        </p:nvSpPr>
        <p:spPr>
          <a:xfrm>
            <a:off x="4186990" y="3889356"/>
            <a:ext cx="5134651" cy="1016881"/>
          </a:xfrm>
          <a:prstGeom prst="rect">
            <a:avLst/>
          </a:prstGeom>
          <a:noFill/>
        </p:spPr>
        <p:txBody>
          <a:bodyPr wrap="square">
            <a:spAutoFit/>
          </a:bodyPr>
          <a:lstStyle/>
          <a:p>
            <a:pPr>
              <a:lnSpc>
                <a:spcPts val="2400"/>
              </a:lnSpc>
              <a:spcBef>
                <a:spcPts val="600"/>
              </a:spcBef>
            </a:pPr>
            <a:r>
              <a:rPr lang="sr-Latn-RS" sz="2200" b="1" noProof="0" dirty="0"/>
              <a:t>S ove tačke gledišta, koliko je godina Ana provela tražeći dete, a da nije dobila odgovor?</a:t>
            </a:r>
          </a:p>
        </p:txBody>
      </p:sp>
      <p:sp>
        <p:nvSpPr>
          <p:cNvPr id="7" name="CuadroTexto 6">
            <a:extLst>
              <a:ext uri="{FF2B5EF4-FFF2-40B4-BE49-F238E27FC236}">
                <a16:creationId xmlns:a16="http://schemas.microsoft.com/office/drawing/2014/main" id="{3125A0FF-0E9B-6515-2B2E-4BA65BEAB015}"/>
              </a:ext>
            </a:extLst>
          </p:cNvPr>
          <p:cNvSpPr txBox="1"/>
          <p:nvPr/>
        </p:nvSpPr>
        <p:spPr>
          <a:xfrm>
            <a:off x="4191003" y="2657704"/>
            <a:ext cx="6176261" cy="1324658"/>
          </a:xfrm>
          <a:prstGeom prst="rect">
            <a:avLst/>
          </a:prstGeom>
          <a:noFill/>
        </p:spPr>
        <p:txBody>
          <a:bodyPr wrap="square">
            <a:spAutoFit/>
          </a:bodyPr>
          <a:lstStyle/>
          <a:p>
            <a:pPr lvl="0">
              <a:lnSpc>
                <a:spcPts val="2400"/>
              </a:lnSpc>
              <a:spcBef>
                <a:spcPts val="600"/>
              </a:spcBef>
              <a:defRPr/>
            </a:pPr>
            <a:r>
              <a:rPr kumimoji="0" lang="sr-Latn-RS" sz="2200" b="1" i="0" u="none" strike="noStrike" kern="1200" cap="none" spc="0" normalizeH="0" baseline="0" noProof="0" dirty="0">
                <a:ln>
                  <a:noFill/>
                </a:ln>
                <a:solidFill>
                  <a:prstClr val="black"/>
                </a:solidFill>
                <a:effectLst/>
                <a:uLnTx/>
                <a:uFillTx/>
                <a:latin typeface="Aptos" panose="02110004020202020204"/>
              </a:rPr>
              <a:t>Penina, </a:t>
            </a:r>
            <a:r>
              <a:rPr kumimoji="0" lang="sr-Latn-RS" sz="2200" b="1" i="0" u="none" strike="noStrike" kern="1200" cap="none" spc="0" normalizeH="0" baseline="0" noProof="0" dirty="0" err="1">
                <a:ln>
                  <a:noFill/>
                </a:ln>
                <a:solidFill>
                  <a:prstClr val="black"/>
                </a:solidFill>
                <a:effectLst/>
                <a:uLnTx/>
                <a:uFillTx/>
                <a:latin typeface="Aptos" panose="02110004020202020204"/>
              </a:rPr>
              <a:t>Elkanina</a:t>
            </a:r>
            <a:r>
              <a:rPr kumimoji="0" lang="sr-Latn-RS" sz="2200" b="1" i="0" u="none" strike="noStrike" kern="1200" cap="none" spc="0" normalizeH="0" baseline="0" noProof="0" dirty="0">
                <a:ln>
                  <a:noFill/>
                </a:ln>
                <a:solidFill>
                  <a:prstClr val="black"/>
                </a:solidFill>
                <a:effectLst/>
                <a:uLnTx/>
                <a:uFillTx/>
                <a:latin typeface="Aptos" panose="02110004020202020204"/>
              </a:rPr>
              <a:t> druga žena, imala je „</a:t>
            </a:r>
            <a:r>
              <a:rPr lang="sr-Latn-RS" sz="2200" b="1" noProof="0" dirty="0">
                <a:solidFill>
                  <a:prstClr val="black"/>
                </a:solidFill>
              </a:rPr>
              <a:t>decu</a:t>
            </a:r>
            <a:r>
              <a:rPr kumimoji="0" lang="sr-Latn-RS" sz="2200" b="1" i="0" u="none" strike="noStrike" kern="1200" cap="none" spc="0" normalizeH="0" baseline="0" noProof="0" dirty="0">
                <a:ln>
                  <a:noFill/>
                </a:ln>
                <a:solidFill>
                  <a:prstClr val="black"/>
                </a:solidFill>
                <a:effectLst/>
                <a:uLnTx/>
                <a:uFillTx/>
                <a:latin typeface="Aptos" panose="02110004020202020204"/>
              </a:rPr>
              <a:t>“ - to jest, više od jednog sina - i „iz </a:t>
            </a:r>
            <a:r>
              <a:rPr lang="sr-Latn-RS" sz="2200" b="1" noProof="0" dirty="0">
                <a:solidFill>
                  <a:prstClr val="black"/>
                </a:solidFill>
              </a:rPr>
              <a:t>godine u godinu“</a:t>
            </a:r>
            <a:r>
              <a:rPr kumimoji="0" lang="sr-Latn-RS" sz="2200" b="1" i="0" u="none" strike="noStrike" kern="1200" cap="none" spc="0" normalizeH="0" baseline="0" noProof="0" dirty="0">
                <a:ln>
                  <a:noFill/>
                </a:ln>
                <a:solidFill>
                  <a:prstClr val="black"/>
                </a:solidFill>
                <a:effectLst/>
                <a:uLnTx/>
                <a:uFillTx/>
                <a:latin typeface="Aptos" panose="02110004020202020204"/>
              </a:rPr>
              <a:t> podrugivala se Ani jer joj Bog nije podario decu.</a:t>
            </a: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783416" y="5737106"/>
            <a:ext cx="7530390" cy="1016881"/>
          </a:xfrm>
          <a:prstGeom prst="rect">
            <a:avLst/>
          </a:prstGeom>
          <a:noFill/>
        </p:spPr>
        <p:txBody>
          <a:bodyPr wrap="square">
            <a:spAutoFit/>
          </a:bodyPr>
          <a:lstStyle/>
          <a:p>
            <a:pPr marL="0" marR="0" lvl="0" indent="0" algn="l" defTabSz="914400" rtl="0" eaLnBrk="1" fontAlgn="auto" latinLnBrk="0" hangingPunct="1">
              <a:lnSpc>
                <a:spcPts val="2400"/>
              </a:lnSpc>
              <a:spcBef>
                <a:spcPts val="60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U svakom slučaju, Bog vidi celu sliku i zna šta je najbolje za nas (Jeremija 29,11). On će uvek uslišiti, u svoje vreme i na svoj način, molitvu upućenu u veri (1. </a:t>
            </a:r>
            <a:r>
              <a:rPr kumimoji="0" lang="sr-Latn-RS" sz="2200" b="1" i="0" u="none" strike="noStrike" kern="1200" cap="none" spc="0" normalizeH="0" baseline="0" noProof="0" dirty="0" err="1">
                <a:ln>
                  <a:noFill/>
                </a:ln>
                <a:solidFill>
                  <a:prstClr val="black"/>
                </a:solidFill>
                <a:effectLst/>
                <a:uLnTx/>
                <a:uFillTx/>
                <a:latin typeface="Aptos" panose="02110004020202020204"/>
                <a:ea typeface="+mn-ea"/>
                <a:cs typeface="+mn-cs"/>
              </a:rPr>
              <a:t>Jn</a:t>
            </a:r>
            <a:r>
              <a:rPr kumimoji="0" lang="sr-Latn-RS" sz="2200" b="1" i="0" u="none" strike="noStrike" kern="1200" cap="none" spc="0" normalizeH="0" baseline="0" noProof="0" dirty="0">
                <a:ln>
                  <a:noFill/>
                </a:ln>
                <a:solidFill>
                  <a:prstClr val="black"/>
                </a:solidFill>
                <a:effectLst/>
                <a:uLnTx/>
                <a:uFillTx/>
                <a:latin typeface="Aptos" panose="02110004020202020204"/>
                <a:ea typeface="+mn-ea"/>
                <a:cs typeface="+mn-cs"/>
              </a:rPr>
              <a:t> 5,14-15).</a:t>
            </a: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2CEA921B-C65D-C2C5-7A12-BD764452B7AE}"/>
              </a:ext>
            </a:extLst>
          </p:cNvPr>
          <p:cNvSpPr txBox="1"/>
          <p:nvPr/>
        </p:nvSpPr>
        <p:spPr>
          <a:xfrm>
            <a:off x="1101212" y="2274838"/>
            <a:ext cx="7216879" cy="2308324"/>
          </a:xfrm>
          <a:prstGeom prst="rect">
            <a:avLst/>
          </a:prstGeom>
          <a:noFill/>
        </p:spPr>
        <p:txBody>
          <a:bodyPr wrap="square">
            <a:spAutoFit/>
            <a:scene3d>
              <a:camera prst="orthographicFront"/>
              <a:lightRig rig="threePt" dir="t"/>
            </a:scene3d>
            <a:sp3d extrusionH="57150">
              <a:bevelT w="82550" h="38100" prst="coolSlant"/>
            </a:sp3d>
          </a:bodyPr>
          <a:lstStyle/>
          <a:p>
            <a:pPr algn="ctr"/>
            <a:r>
              <a:rPr lang="sr-Latn-RS" sz="7200"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PRIMERI MOLITVE</a:t>
            </a: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55371B-2B13-020F-595A-3C14C6C0F3A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400" b="1" noProof="0" dirty="0">
                <a:ln/>
                <a:solidFill>
                  <a:schemeClr val="accent6"/>
                </a:solidFill>
              </a:rPr>
              <a:t>ISUS: SADRŽAJ MOLITVE</a:t>
            </a: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662272"/>
            <a:ext cx="12191998" cy="400110"/>
          </a:xfrm>
          <a:prstGeom prst="rect">
            <a:avLst/>
          </a:prstGeom>
          <a:noFill/>
        </p:spPr>
        <p:txBody>
          <a:bodyPr wrap="square">
            <a:spAutoFit/>
          </a:bodyPr>
          <a:lstStyle/>
          <a:p>
            <a:pPr algn="ctr"/>
            <a:r>
              <a:rPr lang="sr-Latn-RS" sz="2000" b="1" noProof="0" dirty="0">
                <a:solidFill>
                  <a:schemeClr val="accent5">
                    <a:lumMod val="50000"/>
                  </a:schemeClr>
                </a:solidFill>
                <a:latin typeface="Comic Sans MS" panose="030F0702030302020204" pitchFamily="66" charset="0"/>
              </a:rPr>
              <a:t>„Ovako se dakle molite: ‘Oče naš, koji si na nebesima, da se sveti ime tvoje!’“ </a:t>
            </a:r>
            <a:r>
              <a:rPr lang="sr-Latn-RS" sz="1600" b="1" noProof="0" dirty="0">
                <a:solidFill>
                  <a:schemeClr val="accent5">
                    <a:lumMod val="50000"/>
                  </a:schemeClr>
                </a:solidFill>
                <a:latin typeface="Comic Sans MS" panose="030F0702030302020204" pitchFamily="66" charset="0"/>
              </a:rPr>
              <a:t>(Matej 6,9)</a:t>
            </a:r>
          </a:p>
        </p:txBody>
      </p:sp>
      <p:sp>
        <p:nvSpPr>
          <p:cNvPr id="6" name="CuadroTexto 5">
            <a:extLst>
              <a:ext uri="{FF2B5EF4-FFF2-40B4-BE49-F238E27FC236}">
                <a16:creationId xmlns:a16="http://schemas.microsoft.com/office/drawing/2014/main" id="{6FDA6B93-C995-1906-4BBC-97F88E9D0609}"/>
              </a:ext>
            </a:extLst>
          </p:cNvPr>
          <p:cNvSpPr txBox="1"/>
          <p:nvPr/>
        </p:nvSpPr>
        <p:spPr>
          <a:xfrm>
            <a:off x="3315899" y="1171337"/>
            <a:ext cx="3738042" cy="2123658"/>
          </a:xfrm>
          <a:prstGeom prst="rect">
            <a:avLst/>
          </a:prstGeom>
          <a:noFill/>
        </p:spPr>
        <p:txBody>
          <a:bodyPr wrap="square" rtlCol="0">
            <a:spAutoFit/>
          </a:bodyPr>
          <a:lstStyle/>
          <a:p>
            <a:pPr>
              <a:spcBef>
                <a:spcPts val="600"/>
              </a:spcBef>
            </a:pPr>
            <a:r>
              <a:rPr lang="sr-Latn-RS" sz="2200" b="1" noProof="0" dirty="0"/>
              <a:t>Iznošenje dugih i razrađenih molitvi kako bismo impresionirali slušatelje i bili hvaljeni od njih nije stil molitve kojem nas je Isus naučio (</a:t>
            </a:r>
            <a:r>
              <a:rPr lang="sr-Latn-RS" sz="2200" b="1" noProof="0" dirty="0" err="1"/>
              <a:t>Mt</a:t>
            </a:r>
            <a:r>
              <a:rPr lang="sr-Latn-RS" sz="2200" b="1" noProof="0" dirty="0"/>
              <a:t> 6,5-8).</a:t>
            </a:r>
          </a:p>
        </p:txBody>
      </p:sp>
      <p:sp>
        <p:nvSpPr>
          <p:cNvPr id="7" name="CuadroTexto 6">
            <a:extLst>
              <a:ext uri="{FF2B5EF4-FFF2-40B4-BE49-F238E27FC236}">
                <a16:creationId xmlns:a16="http://schemas.microsoft.com/office/drawing/2014/main" id="{1EC6925E-3156-58BF-9C7A-4025E2CEE601}"/>
              </a:ext>
            </a:extLst>
          </p:cNvPr>
          <p:cNvSpPr txBox="1"/>
          <p:nvPr/>
        </p:nvSpPr>
        <p:spPr>
          <a:xfrm>
            <a:off x="151566" y="4734342"/>
            <a:ext cx="6829427" cy="2123658"/>
          </a:xfrm>
          <a:prstGeom prst="rect">
            <a:avLst/>
          </a:prstGeom>
          <a:noFill/>
        </p:spPr>
        <p:txBody>
          <a:bodyPr wrap="square">
            <a:spAutoFit/>
          </a:bodyPr>
          <a:lstStyle/>
          <a:p>
            <a:pPr>
              <a:spcBef>
                <a:spcPts val="600"/>
              </a:spcBef>
            </a:pPr>
            <a:r>
              <a:rPr lang="sr-Latn-RS" sz="2200" b="1" dirty="0"/>
              <a:t>„Naučite da se molite kratko i direktno, tražeći upravo ono što vam je potrebno. Naučite da se molite naglas tamo gde vas samo Bog može čuti. Nemojte upućivati izmišljene, već́ iskrene, osećajne molbe, izražavajući glad duše za Hlebom života.“ </a:t>
            </a:r>
            <a:r>
              <a:rPr lang="sr-Latn-RS" sz="2200" b="1" noProof="0" dirty="0"/>
              <a:t>(EGW „Naše uzvišeno zvanje“, 4. maj)</a:t>
            </a:r>
          </a:p>
        </p:txBody>
      </p:sp>
      <p:sp>
        <p:nvSpPr>
          <p:cNvPr id="8" name="CuadroTexto 7">
            <a:extLst>
              <a:ext uri="{FF2B5EF4-FFF2-40B4-BE49-F238E27FC236}">
                <a16:creationId xmlns:a16="http://schemas.microsoft.com/office/drawing/2014/main" id="{D98F0FD0-7251-9900-A5AB-7D5CBDFAD746}"/>
              </a:ext>
            </a:extLst>
          </p:cNvPr>
          <p:cNvSpPr txBox="1"/>
          <p:nvPr/>
        </p:nvSpPr>
        <p:spPr>
          <a:xfrm>
            <a:off x="151566" y="3379443"/>
            <a:ext cx="4270531" cy="1446550"/>
          </a:xfrm>
          <a:prstGeom prst="rect">
            <a:avLst/>
          </a:prstGeom>
          <a:noFill/>
        </p:spPr>
        <p:txBody>
          <a:bodyPr wrap="square" rtlCol="0">
            <a:spAutoFit/>
          </a:bodyPr>
          <a:lstStyle/>
          <a:p>
            <a:pPr>
              <a:spcBef>
                <a:spcPts val="600"/>
              </a:spcBef>
            </a:pPr>
            <a:r>
              <a:rPr lang="sr-Latn-RS" sz="2200" b="1" noProof="0" dirty="0"/>
              <a:t>Naše molitve trebaju biti iskrene i jednostavne, izrečene svakodnevnim jezikom. Molitva je vitalni deo našeg života.</a:t>
            </a:r>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699" y="1231113"/>
            <a:ext cx="2926206"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3987" y="1229824"/>
            <a:ext cx="4912480" cy="554228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260097" y="3294996"/>
            <a:ext cx="2597903" cy="1530998"/>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926FCA-4BBA-C39B-CC17-192E3469BA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CF81D5-81B0-DBD0-ADB6-A5E73637BB75}"/>
              </a:ext>
            </a:extLst>
          </p:cNvPr>
          <p:cNvSpPr txBox="1"/>
          <p:nvPr/>
        </p:nvSpPr>
        <p:spPr>
          <a:xfrm>
            <a:off x="3050106" y="-20454"/>
            <a:ext cx="6091788" cy="14465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r>
              <a:rPr lang="sr-Latn-RS" noProof="0" dirty="0">
                <a:solidFill>
                  <a:srgbClr val="FFFF00"/>
                </a:solidFill>
                <a:effectLst>
                  <a:outerShdw blurRad="38100" dist="38100" dir="2700000" algn="tl">
                    <a:srgbClr val="000000">
                      <a:alpha val="43137"/>
                    </a:srgbClr>
                  </a:outerShdw>
                </a:effectLst>
              </a:rPr>
              <a:t>ISUS: SADRŽAJ MOLITVE</a:t>
            </a:r>
          </a:p>
        </p:txBody>
      </p:sp>
      <p:graphicFrame>
        <p:nvGraphicFramePr>
          <p:cNvPr id="2" name="Diagrama 1">
            <a:extLst>
              <a:ext uri="{FF2B5EF4-FFF2-40B4-BE49-F238E27FC236}">
                <a16:creationId xmlns:a16="http://schemas.microsoft.com/office/drawing/2014/main" id="{AD9E4A1C-9762-959F-1E42-F40D45E18827}"/>
              </a:ext>
            </a:extLst>
          </p:cNvPr>
          <p:cNvGraphicFramePr/>
          <p:nvPr>
            <p:extLst>
              <p:ext uri="{D42A27DB-BD31-4B8C-83A1-F6EECF244321}">
                <p14:modId xmlns:p14="http://schemas.microsoft.com/office/powerpoint/2010/main" val="2332661856"/>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A61E08E-77E6-7C52-9C53-75FF9FB305AA}"/>
              </a:ext>
            </a:extLst>
          </p:cNvPr>
          <p:cNvSpPr txBox="1"/>
          <p:nvPr/>
        </p:nvSpPr>
        <p:spPr>
          <a:xfrm>
            <a:off x="3097731" y="1265277"/>
            <a:ext cx="5996539" cy="430887"/>
          </a:xfrm>
          <a:prstGeom prst="rect">
            <a:avLst/>
          </a:prstGeom>
          <a:noFill/>
        </p:spPr>
        <p:txBody>
          <a:bodyPr wrap="square" rtlCol="0">
            <a:spAutoFit/>
          </a:bodyPr>
          <a:lstStyle/>
          <a:p>
            <a:pPr>
              <a:spcBef>
                <a:spcPts val="600"/>
              </a:spcBef>
            </a:pPr>
            <a:r>
              <a:rPr lang="sr-Latn-RS" sz="2200" b="1" noProof="0" dirty="0">
                <a:solidFill>
                  <a:schemeClr val="bg1"/>
                </a:solidFill>
                <a:effectLst>
                  <a:outerShdw blurRad="38100" dist="38100" dir="2700000" algn="tl">
                    <a:srgbClr val="000000">
                      <a:alpha val="43137"/>
                    </a:srgbClr>
                  </a:outerShdw>
                </a:effectLst>
              </a:rPr>
              <a:t>Ovo je model molitve kojeg nam je Isus dao:</a:t>
            </a:r>
          </a:p>
        </p:txBody>
      </p:sp>
      <p:pic>
        <p:nvPicPr>
          <p:cNvPr id="5" name="Imagen 4">
            <a:extLst>
              <a:ext uri="{FF2B5EF4-FFF2-40B4-BE49-F238E27FC236}">
                <a16:creationId xmlns:a16="http://schemas.microsoft.com/office/drawing/2014/main" id="{98349398-41B9-156E-C305-5622C5BF25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1802933D-F3D4-DD5F-7195-E583120DD4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spTree>
    <p:extLst>
      <p:ext uri="{BB962C8B-B14F-4D97-AF65-F5344CB8AC3E}">
        <p14:creationId xmlns:p14="http://schemas.microsoft.com/office/powerpoint/2010/main" val="32600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636</TotalTime>
  <Words>1324</Words>
  <Application>Microsoft Office PowerPoint</Application>
  <PresentationFormat>Panorámica</PresentationFormat>
  <Paragraphs>81</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118</cp:revision>
  <dcterms:created xsi:type="dcterms:W3CDTF">2026-03-28T16:46:47Z</dcterms:created>
  <dcterms:modified xsi:type="dcterms:W3CDTF">2026-05-05T05:21:51Z</dcterms:modified>
</cp:coreProperties>
</file>