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72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vera apostola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Petrova vera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Očeva vera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vera </a:t>
          </a:r>
          <a:r>
            <a:rPr lang="sr-Latn-R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Hananke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Kapetanova vera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Stefanova vera</a:t>
          </a:r>
          <a:endParaRPr lang="sr-Latn-R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r-Latn-RS" sz="2000" b="1" kern="1200" noProof="0" dirty="0"/>
            <a:t>„Zašto nemate vere?“ (Marko </a:t>
          </a:r>
          <a:r>
            <a:rPr lang="sr-Latn-RS" sz="20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4,40</a:t>
          </a:r>
          <a:r>
            <a:rPr lang="sr-Latn-RS" sz="2000" b="1" kern="1200" noProof="0" dirty="0"/>
            <a:t>)</a:t>
          </a:r>
          <a:endParaRPr lang="sr-Latn-RS" sz="2000" kern="1200" noProof="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r-Latn-RS" sz="2000" b="1" noProof="0" dirty="0"/>
            <a:t>„Maloverni“ </a:t>
          </a:r>
          <a:br>
            <a:rPr lang="sr-Latn-RS" sz="2000" b="1" noProof="0" dirty="0"/>
          </a:br>
          <a:r>
            <a:rPr lang="sr-Latn-RS" sz="2000" b="1" noProof="0" dirty="0"/>
            <a:t>(</a:t>
          </a:r>
          <a:r>
            <a:rPr lang="sr-Latn-RS" sz="2000" b="1" noProof="0" dirty="0" err="1"/>
            <a:t>Mt</a:t>
          </a:r>
          <a:r>
            <a:rPr lang="sr-Latn-RS" sz="2000" b="1" noProof="0" dirty="0"/>
            <a:t> 14,31)</a:t>
          </a:r>
          <a:endParaRPr lang="sr-Latn-RS" sz="2000" noProof="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r-Latn-RS" sz="2000" b="1" noProof="0" dirty="0"/>
            <a:t>„pomozi mome neverju“ (Marko 9,24)</a:t>
          </a:r>
          <a:endParaRPr lang="sr-Latn-RS" sz="2000" noProof="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„Velika je tvoja vera“ </a:t>
          </a:r>
          <a:br>
            <a:rPr lang="sr-Latn-RS" sz="2000" b="1" noProof="0" dirty="0"/>
          </a:br>
          <a:r>
            <a:rPr lang="sr-Latn-RS" sz="2000" b="1" noProof="0" dirty="0"/>
            <a:t>(</a:t>
          </a:r>
          <a:r>
            <a:rPr lang="sr-Latn-RS" sz="2000" b="1" noProof="0" dirty="0" err="1"/>
            <a:t>Mt</a:t>
          </a:r>
          <a:r>
            <a:rPr lang="sr-Latn-RS" sz="2000" b="1" noProof="0" dirty="0"/>
            <a:t> 15,28)</a:t>
          </a:r>
          <a:endParaRPr lang="sr-Latn-RS" sz="2000" noProof="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r-Latn-RS" sz="2000" b="1" kern="1200" noProof="0" dirty="0"/>
            <a:t>„Toliku veru nisam </a:t>
          </a:r>
          <a:r>
            <a:rPr lang="sr-Latn-RS" sz="20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našao </a:t>
          </a:r>
          <a:r>
            <a:rPr lang="sr-Latn-RS" sz="2000" b="1" kern="1200" noProof="0" dirty="0"/>
            <a:t>ni u Izraelu“ (Luka 7,9)</a:t>
          </a:r>
          <a:endParaRPr lang="sr-Latn-RS" sz="2000" kern="1200" noProof="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sr-Latn-RS" sz="2000" b="1" noProof="0" dirty="0"/>
            <a:t>„čovek pun vere“ (Dela 6,5)</a:t>
          </a:r>
          <a:endParaRPr lang="sr-Latn-RS" sz="2000" noProof="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Praktikuj veru, ma koliko mala bila (</a:t>
          </a:r>
          <a:r>
            <a:rPr lang="sr-Latn-RS" sz="2000" b="1" noProof="0" dirty="0" err="1"/>
            <a:t>Mt</a:t>
          </a:r>
          <a:r>
            <a:rPr lang="sr-Latn-RS" sz="2000" b="1" noProof="0" dirty="0"/>
            <a:t> 17,20)</a:t>
          </a:r>
          <a:endParaRPr lang="sr-Latn-RS" sz="2000" noProof="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Proučavaj Bibliju (Rim 10,17)</a:t>
          </a:r>
          <a:endParaRPr lang="sr-Latn-RS" sz="2000" noProof="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Moli Boga da je poveća (</a:t>
          </a:r>
          <a:r>
            <a:rPr lang="sr-Latn-RS" sz="2000" b="1" noProof="0" dirty="0" err="1"/>
            <a:t>Lk</a:t>
          </a:r>
          <a:r>
            <a:rPr lang="sr-Latn-RS" sz="2000" b="1" noProof="0" dirty="0"/>
            <a:t> 17,5)</a:t>
          </a:r>
          <a:endParaRPr lang="sr-Latn-RS" sz="2000" noProof="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Ne popuštaj sumnji (Marko 9:23-24)</a:t>
          </a:r>
          <a:endParaRPr lang="sr-Latn-RS" sz="2000" noProof="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Ne temelji svoju veru na veri drugih (</a:t>
          </a:r>
          <a:r>
            <a:rPr lang="sr-Latn-RS" sz="2000" b="1" noProof="0" dirty="0" err="1"/>
            <a:t>Mt</a:t>
          </a:r>
          <a:r>
            <a:rPr lang="sr-Latn-RS" sz="2000" b="1" noProof="0" dirty="0"/>
            <a:t> 25,8)</a:t>
          </a:r>
          <a:endParaRPr lang="sr-Latn-RS" sz="2000" noProof="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Odazovi se Duh Svetom (Gal 5,22)</a:t>
          </a:r>
          <a:endParaRPr lang="sr-Latn-RS" sz="2000" noProof="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000" b="1" noProof="0" dirty="0"/>
            <a:t>Redovno praktikuj svoju veru (2. Kor. 5,7)</a:t>
          </a:r>
          <a:endParaRPr lang="sr-Latn-RS" sz="2000" noProof="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Budite poslušni Isusu i Njegovoj Reči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Imati svakodnevno iskustvo s Isusom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Učiniti Isusa središtem našeg života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Živeti u skladu s svojom verom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Utvrditi veru na Isusu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Odražavati Isusa u svom životu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sr-Latn-RS" sz="2000" b="1" noProof="0" dirty="0">
              <a:solidFill>
                <a:schemeClr val="tx1"/>
              </a:solidFill>
            </a:rPr>
            <a:t>Prihvatiti dar Njegove blagodati</a:t>
          </a:r>
          <a:endParaRPr lang="sr-Latn-RS" sz="2000" noProof="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30757" y="631155"/>
          <a:ext cx="0" cy="27326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6663" y="722241"/>
          <a:ext cx="1437199" cy="122967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6663" y="1969795"/>
          <a:ext cx="1437199" cy="1491630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„Zašto nemate vere?“ (Marko </a:t>
          </a:r>
          <a:r>
            <a:rPr lang="sr-Latn-RS" sz="20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4,40</a:t>
          </a:r>
          <a:r>
            <a:rPr lang="sr-Latn-RS" sz="2000" b="1" kern="1200" noProof="0" dirty="0"/>
            <a:t>)</a:t>
          </a:r>
          <a:endParaRPr lang="sr-Latn-RS" sz="2000" kern="1200" noProof="0" dirty="0"/>
        </a:p>
      </dsp:txBody>
      <dsp:txXfrm>
        <a:off x="106663" y="1969795"/>
        <a:ext cx="1437199" cy="1491630"/>
      </dsp:txXfrm>
    </dsp:sp>
    <dsp:sp modelId="{1F6FB844-657E-401A-8421-034AC6EA11AD}">
      <dsp:nvSpPr>
        <dsp:cNvPr id="0" name=""/>
        <dsp:cNvSpPr/>
      </dsp:nvSpPr>
      <dsp:spPr>
        <a:xfrm>
          <a:off x="5777" y="88319"/>
          <a:ext cx="1568075" cy="527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vera apostola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777" y="88319"/>
        <a:ext cx="1568075" cy="527113"/>
      </dsp:txXfrm>
    </dsp:sp>
    <dsp:sp modelId="{480D0FCD-E7DF-4D90-AD0E-23ED792B7859}">
      <dsp:nvSpPr>
        <dsp:cNvPr id="0" name=""/>
        <dsp:cNvSpPr/>
      </dsp:nvSpPr>
      <dsp:spPr>
        <a:xfrm>
          <a:off x="2085226" y="631155"/>
          <a:ext cx="0" cy="27326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61132" y="722241"/>
          <a:ext cx="1437199" cy="122967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61132" y="1969795"/>
          <a:ext cx="1437199" cy="1491630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„Maloverni“ </a:t>
          </a:r>
          <a:br>
            <a:rPr lang="sr-Latn-RS" sz="2000" b="1" kern="1200" noProof="0" dirty="0"/>
          </a:br>
          <a:r>
            <a:rPr lang="sr-Latn-RS" sz="2000" b="1" kern="1200" noProof="0" dirty="0"/>
            <a:t>(</a:t>
          </a:r>
          <a:r>
            <a:rPr lang="sr-Latn-RS" sz="2000" b="1" kern="1200" noProof="0" dirty="0" err="1"/>
            <a:t>Mt</a:t>
          </a:r>
          <a:r>
            <a:rPr lang="sr-Latn-RS" sz="2000" b="1" kern="1200" noProof="0" dirty="0"/>
            <a:t> 14,31)</a:t>
          </a:r>
          <a:endParaRPr lang="sr-Latn-RS" sz="2000" kern="1200" noProof="0" dirty="0"/>
        </a:p>
      </dsp:txBody>
      <dsp:txXfrm>
        <a:off x="2161132" y="1969795"/>
        <a:ext cx="1437199" cy="1491630"/>
      </dsp:txXfrm>
    </dsp:sp>
    <dsp:sp modelId="{56B7292D-9731-4075-ADD4-E2A91D421C2C}">
      <dsp:nvSpPr>
        <dsp:cNvPr id="0" name=""/>
        <dsp:cNvSpPr/>
      </dsp:nvSpPr>
      <dsp:spPr>
        <a:xfrm>
          <a:off x="2085226" y="88319"/>
          <a:ext cx="1518114" cy="527113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Petrova vera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85226" y="88319"/>
        <a:ext cx="1518114" cy="527113"/>
      </dsp:txXfrm>
    </dsp:sp>
    <dsp:sp modelId="{7CD9B7D2-5346-494E-909E-931407BEE132}">
      <dsp:nvSpPr>
        <dsp:cNvPr id="0" name=""/>
        <dsp:cNvSpPr/>
      </dsp:nvSpPr>
      <dsp:spPr>
        <a:xfrm>
          <a:off x="4124180" y="623773"/>
          <a:ext cx="0" cy="27326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200086" y="714860"/>
          <a:ext cx="1437199" cy="122967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200086" y="1962414"/>
          <a:ext cx="1437199" cy="1491630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„pomozi mome neverju“ (Marko 9,24)</a:t>
          </a:r>
          <a:endParaRPr lang="sr-Latn-RS" sz="2000" kern="1200" noProof="0" dirty="0"/>
        </a:p>
      </dsp:txBody>
      <dsp:txXfrm>
        <a:off x="4200086" y="1962414"/>
        <a:ext cx="1437199" cy="1491630"/>
      </dsp:txXfrm>
    </dsp:sp>
    <dsp:sp modelId="{F9DF30A9-7B6B-451C-B056-6355C95639B1}">
      <dsp:nvSpPr>
        <dsp:cNvPr id="0" name=""/>
        <dsp:cNvSpPr/>
      </dsp:nvSpPr>
      <dsp:spPr>
        <a:xfrm>
          <a:off x="4114714" y="88319"/>
          <a:ext cx="1537045" cy="512351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Očeva vera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14714" y="88319"/>
        <a:ext cx="1537045" cy="512351"/>
      </dsp:txXfrm>
    </dsp:sp>
    <dsp:sp modelId="{D2AE9422-10DB-4BFB-A12C-EBB4A8DCAA2C}">
      <dsp:nvSpPr>
        <dsp:cNvPr id="0" name=""/>
        <dsp:cNvSpPr/>
      </dsp:nvSpPr>
      <dsp:spPr>
        <a:xfrm>
          <a:off x="6246789" y="631155"/>
          <a:ext cx="0" cy="27326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322695" y="722241"/>
          <a:ext cx="1437199" cy="122967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322695" y="1969795"/>
          <a:ext cx="1437199" cy="1491630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„Velika je tvoja vera“ </a:t>
          </a:r>
          <a:br>
            <a:rPr lang="sr-Latn-RS" sz="2000" b="1" kern="1200" noProof="0" dirty="0"/>
          </a:br>
          <a:r>
            <a:rPr lang="sr-Latn-RS" sz="2000" b="1" kern="1200" noProof="0" dirty="0"/>
            <a:t>(</a:t>
          </a:r>
          <a:r>
            <a:rPr lang="sr-Latn-RS" sz="2000" b="1" kern="1200" noProof="0" dirty="0" err="1"/>
            <a:t>Mt</a:t>
          </a:r>
          <a:r>
            <a:rPr lang="sr-Latn-RS" sz="2000" b="1" kern="1200" noProof="0" dirty="0"/>
            <a:t> 15,28)</a:t>
          </a:r>
          <a:endParaRPr lang="sr-Latn-RS" sz="2000" kern="1200" noProof="0" dirty="0"/>
        </a:p>
      </dsp:txBody>
      <dsp:txXfrm>
        <a:off x="6322695" y="1969795"/>
        <a:ext cx="1437199" cy="1491630"/>
      </dsp:txXfrm>
    </dsp:sp>
    <dsp:sp modelId="{F943B3B9-DC10-4A5C-B0AC-A895FE8A8097}">
      <dsp:nvSpPr>
        <dsp:cNvPr id="0" name=""/>
        <dsp:cNvSpPr/>
      </dsp:nvSpPr>
      <dsp:spPr>
        <a:xfrm>
          <a:off x="6163134" y="103227"/>
          <a:ext cx="1685426" cy="527113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vera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Hananke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163134" y="103227"/>
        <a:ext cx="1685426" cy="527113"/>
      </dsp:txXfrm>
    </dsp:sp>
    <dsp:sp modelId="{6949DDE7-0AAF-4727-B609-554D3A4FEC99}">
      <dsp:nvSpPr>
        <dsp:cNvPr id="0" name=""/>
        <dsp:cNvSpPr/>
      </dsp:nvSpPr>
      <dsp:spPr>
        <a:xfrm>
          <a:off x="8359729" y="631155"/>
          <a:ext cx="0" cy="27326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394356" y="722241"/>
          <a:ext cx="1748352" cy="1229672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380329" y="1969795"/>
          <a:ext cx="1776406" cy="1491630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„Toliku veru nisam </a:t>
          </a:r>
          <a:r>
            <a:rPr lang="sr-Latn-RS" sz="20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našao </a:t>
          </a:r>
          <a:r>
            <a:rPr lang="sr-Latn-RS" sz="2000" b="1" kern="1200" noProof="0" dirty="0"/>
            <a:t>ni u Izraelu“ (Luka 7,9)</a:t>
          </a:r>
          <a:endParaRPr lang="sr-Latn-RS" sz="2000" kern="1200" noProof="0" dirty="0"/>
        </a:p>
      </dsp:txBody>
      <dsp:txXfrm>
        <a:off x="8380329" y="1969795"/>
        <a:ext cx="1776406" cy="1491630"/>
      </dsp:txXfrm>
    </dsp:sp>
    <dsp:sp modelId="{B030FCF5-5111-4999-B91A-1424FECB2873}">
      <dsp:nvSpPr>
        <dsp:cNvPr id="0" name=""/>
        <dsp:cNvSpPr/>
      </dsp:nvSpPr>
      <dsp:spPr>
        <a:xfrm>
          <a:off x="8359933" y="88319"/>
          <a:ext cx="1746302" cy="527113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Kapetanova vera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359933" y="88319"/>
        <a:ext cx="1746302" cy="527113"/>
      </dsp:txXfrm>
    </dsp:sp>
    <dsp:sp modelId="{CFAE7013-EE75-4F32-BF92-A4431AE5F6EA}">
      <dsp:nvSpPr>
        <dsp:cNvPr id="0" name=""/>
        <dsp:cNvSpPr/>
      </dsp:nvSpPr>
      <dsp:spPr>
        <a:xfrm>
          <a:off x="10668109" y="631155"/>
          <a:ext cx="0" cy="273260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744015" y="722241"/>
          <a:ext cx="1437199" cy="1229672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744015" y="1969795"/>
          <a:ext cx="1437199" cy="1491630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„čovek pun vere“ (Dela 6,5)</a:t>
          </a:r>
          <a:endParaRPr lang="sr-Latn-RS" sz="2000" kern="1200" noProof="0" dirty="0"/>
        </a:p>
      </dsp:txBody>
      <dsp:txXfrm>
        <a:off x="10744015" y="1969795"/>
        <a:ext cx="1437199" cy="1491630"/>
      </dsp:txXfrm>
    </dsp:sp>
    <dsp:sp modelId="{BAFB1362-565C-45C5-9E03-9BA921416D73}">
      <dsp:nvSpPr>
        <dsp:cNvPr id="0" name=""/>
        <dsp:cNvSpPr/>
      </dsp:nvSpPr>
      <dsp:spPr>
        <a:xfrm>
          <a:off x="10668109" y="88319"/>
          <a:ext cx="1518114" cy="527113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Stefanova vera</a:t>
          </a:r>
          <a:endParaRPr lang="sr-Latn-R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668109" y="88319"/>
        <a:ext cx="1518114" cy="527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Praktikuj veru, ma koliko mala bila (</a:t>
          </a:r>
          <a:r>
            <a:rPr lang="sr-Latn-RS" sz="2000" b="1" kern="1200" noProof="0" dirty="0" err="1"/>
            <a:t>Mt</a:t>
          </a:r>
          <a:r>
            <a:rPr lang="sr-Latn-RS" sz="2000" b="1" kern="1200" noProof="0" dirty="0"/>
            <a:t> 17,20)</a:t>
          </a:r>
          <a:endParaRPr lang="sr-Latn-RS" sz="2000" kern="1200" noProof="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Proučavaj Bibliju (Rim 10,17)</a:t>
          </a:r>
          <a:endParaRPr lang="sr-Latn-RS" sz="2000" kern="1200" noProof="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Moli Boga da je poveća (</a:t>
          </a:r>
          <a:r>
            <a:rPr lang="sr-Latn-RS" sz="2000" b="1" kern="1200" noProof="0" dirty="0" err="1"/>
            <a:t>Lk</a:t>
          </a:r>
          <a:r>
            <a:rPr lang="sr-Latn-RS" sz="2000" b="1" kern="1200" noProof="0" dirty="0"/>
            <a:t> 17,5)</a:t>
          </a:r>
          <a:endParaRPr lang="sr-Latn-RS" sz="2000" kern="1200" noProof="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Ne popuštaj sumnji (Marko 9:23-24)</a:t>
          </a:r>
          <a:endParaRPr lang="sr-Latn-RS" sz="2000" kern="1200" noProof="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Ne temelji svoju veru na veri drugih (</a:t>
          </a:r>
          <a:r>
            <a:rPr lang="sr-Latn-RS" sz="2000" b="1" kern="1200" noProof="0" dirty="0" err="1"/>
            <a:t>Mt</a:t>
          </a:r>
          <a:r>
            <a:rPr lang="sr-Latn-RS" sz="2000" b="1" kern="1200" noProof="0" dirty="0"/>
            <a:t> 25,8)</a:t>
          </a:r>
          <a:endParaRPr lang="sr-Latn-RS" sz="2000" kern="1200" noProof="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Odazovi se Duh Svetom (Gal 5,22)</a:t>
          </a:r>
          <a:endParaRPr lang="sr-Latn-RS" sz="2000" kern="1200" noProof="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Redovno praktikuj svoju veru (2. Kor. 5,7)</a:t>
          </a:r>
          <a:endParaRPr lang="sr-Latn-RS" sz="2000" kern="1200" noProof="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Budite poslušni Isusu i Njegovoj Reči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Imati svakodnevno iskustvo s Isusom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Učiniti Isusa središtem našeg života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Živeti u skladu s svojom verom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Utvrditi veru na Isusu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Odražavati Isusa u svom životu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solidFill>
                <a:schemeClr val="tx1"/>
              </a:solidFill>
            </a:rPr>
            <a:t>Prihvatiti dar Njegove blagodati</a:t>
          </a:r>
          <a:endParaRPr lang="sr-Latn-RS" sz="2000" kern="1200" noProof="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sr-Latn-R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IMATI VERU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679704" y="2334944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20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pouka za 23. maj 2026.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VER</a:t>
            </a:r>
            <a:r>
              <a:rPr lang="sr-Latn-R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 ISUSOVA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1760895" y="623246"/>
            <a:ext cx="10431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„Ovde je strpljivost svetih, onih koji drže zapovesti Božje i imaju veru Isusovu.“ </a:t>
            </a:r>
            <a:r>
              <a:rPr lang="sr-Latn-RS" sz="16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(Otkrivenje 14,12)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15057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Mi, vernici koji živimo neposredno pred Hristov povratak, prepoznajemo se po dve stvari koje moramo "čuvati" (to jest, pokoravati se ili držati): zapovesti i vera Isusova (</a:t>
            </a:r>
            <a:r>
              <a:rPr lang="sr-Latn-RS" sz="2200" b="1" noProof="0" dirty="0" err="1"/>
              <a:t>Otk</a:t>
            </a:r>
            <a:r>
              <a:rPr lang="sr-Latn-RS" sz="2200" b="1" noProof="0" dirty="0"/>
              <a:t>. 14,12).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130211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V</a:t>
            </a:r>
            <a:r>
              <a:rPr lang="sr-Latn-RS" sz="2200" b="1" noProof="0" dirty="0"/>
              <a:t>erom </a:t>
            </a:r>
            <a:r>
              <a:rPr lang="sr-Latn-RS" sz="2200" b="1" dirty="0"/>
              <a:t>se opravdavamo (</a:t>
            </a:r>
            <a:r>
              <a:rPr lang="sr-Latn-RS" sz="2200" b="1" noProof="0" dirty="0"/>
              <a:t>Rim 5,1), posvećujemo (Dela 26,18) i postajemo deca Božja (Jovan 1,12).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727535"/>
            <a:ext cx="7277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Zakon (zapovesti) i Evanđelje (vera) su isprepleteni. Ne možete biti poslušni bez vere, niti verovati bez poslušnosti. Ali šta znači „vera Isusova“?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959370" y="1157444"/>
            <a:ext cx="1040317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000" b="1" dirty="0">
                <a:latin typeface="Constantia" panose="02030602050306030303" pitchFamily="18" charset="0"/>
              </a:rPr>
              <a:t>„Zatim, verujte u Gospoda Isusa da vas korak po korak vodi pravim putem. Možete crpeti sigurnost i snagu sa svakim korakom kojim napredujete, jer možete biti sigurni da je vaša ruka u Njegovoj ruci. Možete „trčati i ne umoriti se“; možete „hodati i ne malaksavati“, jer možete razumeti verom da je vaša ruka u Hristovoj ruci. Nećete potonuti u obeshrabrenje, jer dok nastavljate da upoznajete Gospoda, verujući u Njega, imaćete sigurnost da je Onaj koji nikada ne napušta one koji Mu potpuno veruju vaš stalni Pomoćnik.“</a:t>
            </a:r>
            <a:endParaRPr lang="sr-Latn-RS" sz="30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2275515" y="6113285"/>
            <a:ext cx="3387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(Otac naš brine , 27. oktobar)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9971"/>
            <a:ext cx="3810000" cy="684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„Vera pokazuje stvarnost onoga čemu se nadamo; ona je dokaz za ono što ne možemo videti 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(Je</a:t>
            </a:r>
            <a:r>
              <a:rPr lang="sr-Latn-RS" sz="2800" b="1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kumimoji="0" lang="sr-Latn-R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rejima 11,1) </a:t>
            </a:r>
            <a:endParaRPr kumimoji="0" lang="sr-Latn-R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8192603" y="3848100"/>
            <a:ext cx="3999398" cy="286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Različite vrste vere: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Vera i znaci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Mera vere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Vera i osećanja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Šta je vera?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Definicija i razvoj vere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Isusova vera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Spoznaja Boga, proučavanje Biblije i molitva moraju imati jedan zajednički element kako bi postali transformativni elementi u našem životu: veru.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58" y="59970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58" y="47089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58" y="63813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58" y="43314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58" y="50812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9748" y="55333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9748" y="38351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s verom, to su moćni elementi koji će nas odvesti do najviših vrhunaca našeg duhovnog iskustva: „sve je moguće onome koji veruje“ (Marko 9,23).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Bez vere, ovi elementi postaju puko znanje ili rituali lišeni značenja.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96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RAZLIČITE VRSTE </a:t>
            </a:r>
            <a:r>
              <a:rPr lang="sr-Latn-R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VER</a:t>
            </a:r>
            <a:r>
              <a:rPr lang="sr-Latn-RS" sz="96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</a:t>
            </a:r>
            <a:r>
              <a:rPr lang="sr-Latn-RS" sz="4400" b="1" spc="30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I ZNACI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676651" y="583146"/>
            <a:ext cx="85153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rgbClr val="2A3C64"/>
                </a:solidFill>
                <a:latin typeface="Comic Sans MS" panose="030F0702030302020204" pitchFamily="66" charset="0"/>
              </a:rPr>
              <a:t>„Ako ne vidite znake i čudesa, reče mu Isus, nećete verovati.“ </a:t>
            </a:r>
            <a:r>
              <a:rPr lang="sr-Latn-RS" sz="1600" b="1" noProof="0" dirty="0">
                <a:solidFill>
                  <a:srgbClr val="2A3C64"/>
                </a:solidFill>
                <a:latin typeface="Comic Sans MS" panose="030F0702030302020204" pitchFamily="66" charset="0"/>
              </a:rPr>
              <a:t>(Jovan 4,48)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Znak je jasno prepoznatljivo ili nešto vidljivo dato za potvrdu nadahnute poruke ili za potporu božanskog autoriteta. Iako se znak uopšteno shvata kao čudesan događaj - poput venčanja u Kani (</a:t>
            </a:r>
            <a:r>
              <a:rPr lang="sr-Latn-RS" sz="2200" b="1" noProof="0" dirty="0" err="1"/>
              <a:t>Jn</a:t>
            </a:r>
            <a:r>
              <a:rPr lang="sr-Latn-RS" sz="2200" b="1" noProof="0" dirty="0"/>
              <a:t> 2,11) - činjenica da se Izrael ulogorio pred gorom Sinaj kako bi se poklonio Bogu (Izlazak 3,12) isto je dato kao znak.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9265" y="3013710"/>
            <a:ext cx="3313209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988278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Fariseji su tražili od Isusa da im pokaže bilo kakav znak kojim bi mogli dokazati da je on Mesija, kako bi mogli verovati u Njega (Marko 8,11).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Bef>
                <a:spcPts val="600"/>
              </a:spcBef>
              <a:defRPr/>
            </a:pPr>
            <a:r>
              <a:rPr lang="sr-Latn-RS" sz="2200" b="1" noProof="0" dirty="0">
                <a:solidFill>
                  <a:srgbClr val="000000"/>
                </a:solidFill>
              </a:rPr>
              <a:t>Bog nam je dao dovoljno dokaza u svojoj Reči i u prirodi da svako ko želi verovati može verovati. 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Međutim, uvek postoji mesto za sumnju. Zato je Isus dao poseban blagoslov „onima koji nisu videli, a ipak su verovali“ (Jovan 20,29).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Isusa se razljutio kad su tražili znak kojim bi opravdali svoj nedostatak vere (Marko 8,12). Kad neko ne želi da veruje, nikakav znak neće moći da ga uveri.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sr-Latn-RS" sz="2200" noProof="0" dirty="0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sr-Latn-RS" sz="2200" noProof="0" dirty="0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sr-Latn-RS" sz="2200" noProof="0" dirty="0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sr-Latn-RS" sz="2200" noProof="0" dirty="0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800" b="1" spc="300" noProof="0" dirty="0">
                <a:ln/>
                <a:solidFill>
                  <a:srgbClr val="CC9900"/>
                </a:solidFill>
              </a:rPr>
              <a:t>MERA VERE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 Gospod reče: Kad biste imali vere koliko zrno </a:t>
            </a:r>
            <a:r>
              <a:rPr lang="sr-Latn-R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gorušičino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i rekli biste ovom dudu: Iščupaj se i usadi se u more, i poslušao bi vas</a:t>
            </a:r>
            <a:r>
              <a:rPr lang="sr-Latn-RS" sz="20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sr-Latn-R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sz="20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Lk</a:t>
            </a:r>
            <a:r>
              <a:rPr lang="sr-Latn-RS" sz="16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17,6)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172565"/>
              </p:ext>
            </p:extLst>
          </p:nvPr>
        </p:nvGraphicFramePr>
        <p:xfrm>
          <a:off x="-2" y="1762185"/>
          <a:ext cx="12192002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Postoje različite mere vere: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204817"/>
            <a:ext cx="974768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Jasno je da vera može rasti kako se koreni nevere iskorenjuju. Uverenje mora postupno zameniti sumnju. Naš zahtev trebao bi biti: „Umnoži nam veru“ (</a:t>
            </a:r>
            <a:r>
              <a:rPr lang="sr-Latn-RS" sz="2200" b="1" noProof="0" dirty="0" err="1"/>
              <a:t>Lk</a:t>
            </a:r>
            <a:r>
              <a:rPr lang="sr-Latn-RS" sz="2200" b="1" noProof="0" dirty="0"/>
              <a:t> 17,5).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90624"/>
            <a:ext cx="9747681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Delovanjem Duha Svetoga, proučavanjem Biblije i našim iskustvom s Bogom moći ćemo primetiti da „naša vera raste“ (2. Sol. 1,3).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sr-Latn-R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VER</a:t>
            </a:r>
            <a:r>
              <a:rPr lang="sr-Latn-RS" sz="4400" b="1" spc="600" noProof="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A I OSEĆANJA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/>
                </a:solidFill>
                <a:latin typeface="Comic Sans MS" panose="030F0702030302020204" pitchFamily="66" charset="0"/>
              </a:rPr>
              <a:t>„Jer </a:t>
            </a:r>
            <a:r>
              <a:rPr lang="sr-Latn-RS" sz="2000" b="1" noProof="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blagodaću</a:t>
            </a:r>
            <a:r>
              <a:rPr lang="sr-Latn-RS" sz="2000" b="1" noProof="0" dirty="0">
                <a:solidFill>
                  <a:schemeClr val="accent1"/>
                </a:solidFill>
                <a:latin typeface="Comic Sans MS" panose="030F0702030302020204" pitchFamily="66" charset="0"/>
              </a:rPr>
              <a:t> ste spaseni, po veri; i to nije od vas, nego je dar Božji.“ </a:t>
            </a:r>
            <a:r>
              <a:rPr lang="sr-Latn-RS" sz="1600" b="1" noProof="0" dirty="0">
                <a:solidFill>
                  <a:schemeClr val="accent1"/>
                </a:solidFill>
                <a:latin typeface="Comic Sans MS" panose="030F0702030302020204" pitchFamily="66" charset="0"/>
              </a:rPr>
              <a:t>(Efescima 2,8)</a:t>
            </a:r>
            <a:endParaRPr lang="sr-Latn-RS" sz="2000" b="1" noProof="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376957"/>
            <a:ext cx="6284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Da li j</a:t>
            </a:r>
            <a:r>
              <a:rPr lang="sr-Latn-RS" sz="2200" b="1" noProof="0" dirty="0"/>
              <a:t>e vera osećanje ili racionalni čin?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125695"/>
            <a:ext cx="62388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sama vera nije osećaj; ona je „sigurnost“ i „uverenje“ (Jev. 11,1). To nije nešto što zavisi od našeg raspoloženja. Kad se osećam slabo ili osećam da je moje spasenje daleko, tada moram iskazati najviše vere.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03791"/>
            <a:ext cx="62844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Kada pozitivno odgovorimo na taj dar - kada počnemo praktikovati veru - ta vera u nama stvara osećanje poput radosti, spokoja, osećaja duhovnog olakšanja, ...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789662"/>
            <a:ext cx="623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krenimo od početka. Odakle potiče vera? vera dolazi od Boga i On nam je daje kao dar (Rim. 12,3; 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2,8).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775533"/>
            <a:ext cx="623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Odgovor na ovo pitanje je važan. Nije isto reći "OSEĆAM da sam spasen" i reći "ZNAM da sam spasen".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96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ŠTA JE VERA?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DEFINICIJA I RAZVOJ </a:t>
            </a:r>
            <a:r>
              <a:rPr lang="sr-Latn-R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</a:t>
            </a:r>
            <a:r>
              <a:rPr lang="sr-Latn-R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649836" y="704851"/>
            <a:ext cx="3275089" cy="16312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latin typeface="Comic Sans MS" panose="030F0702030302020204" pitchFamily="66" charset="0"/>
              </a:rPr>
              <a:t>„Vera pokazuje stvarnost onoga čemu se nadamo; ona je dokaz za ono što ne možemo videti.“ </a:t>
            </a:r>
            <a:r>
              <a:rPr lang="sr-Latn-RS" sz="1600" b="1" noProof="0" dirty="0"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latin typeface="Comic Sans MS" panose="030F0702030302020204" pitchFamily="66" charset="0"/>
              </a:rPr>
              <a:t>Jev</a:t>
            </a:r>
            <a:r>
              <a:rPr lang="sr-Latn-RS" sz="1600" b="1" noProof="0" dirty="0" err="1">
                <a:latin typeface="Comic Sans MS" panose="030F0702030302020204" pitchFamily="66" charset="0"/>
              </a:rPr>
              <a:t>rejima</a:t>
            </a:r>
            <a:r>
              <a:rPr lang="sr-Latn-RS" sz="1600" b="1" noProof="0" dirty="0">
                <a:latin typeface="Comic Sans MS" panose="030F0702030302020204" pitchFamily="66" charset="0"/>
              </a:rPr>
              <a:t> 11,1)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0" y="3245244"/>
            <a:ext cx="5959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Jev</a:t>
            </a:r>
            <a:r>
              <a:rPr lang="sr-Latn-RS" sz="2200" b="1" noProof="0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rejima</a:t>
            </a:r>
            <a:r>
              <a:rPr lang="sr-Latn-RS" sz="2200" b="1" noProof="0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11,1.3. i 6. nude nam široku definiciju vere. vera ima mnogo veze s našim poimanjem Boga. Vodi nas da verujemo u Njega kao Stvoritelja i Onog koji nagrađuje.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536966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754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Kao što smo videli, nemamo svi isti nivo vere. Kako mogu razviti bilo koju veru koju imam, bilo da je malo ili mnogo?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 ostatku poglavlja Pavle detaljnije opisuje veru mnogih muškaraca i žena koji nam služe kao primer i ohrabrenje da ne klonemo duhom dok čekamo nagradu.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1094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2026-04-05T13:32:58Z</dcterms:created>
  <dcterms:modified xsi:type="dcterms:W3CDTF">2026-05-06T04:45:00Z</dcterms:modified>
</cp:coreProperties>
</file>