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sr-Latn-RS" sz="2400" b="1" noProof="0" dirty="0">
              <a:effectLst>
                <a:outerShdw blurRad="38100" dist="38100" dir="2700000" algn="tl">
                  <a:srgbClr val="000000"/>
                </a:outerShdw>
              </a:effectLst>
            </a:rPr>
            <a:t>Zbog svoje dobrote, Bog nas poziva na pokajanje</a:t>
          </a:r>
          <a:br>
            <a:rPr lang="es-ES" sz="2400" b="1" noProof="0" dirty="0">
              <a:effectLst>
                <a:outerShdw blurRad="38100" dist="38100" dir="2700000" algn="tl">
                  <a:srgbClr val="000000"/>
                </a:outerShdw>
              </a:effectLst>
            </a:rPr>
          </a:br>
          <a:r>
            <a:rPr lang="sr-Latn-RS" sz="2400" b="1" noProof="0" dirty="0">
              <a:effectLst>
                <a:outerShdw blurRad="38100" dist="38100" dir="2700000" algn="tl">
                  <a:srgbClr val="000000"/>
                </a:outerShdw>
              </a:effectLst>
            </a:rPr>
            <a:t>(Rim 2,4)</a:t>
          </a:r>
          <a:endParaRPr lang="sr-Latn-RS" sz="2400" noProof="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sr-Latn-RS" sz="2400" b="1" noProof="0" dirty="0">
              <a:effectLst>
                <a:outerShdw blurRad="38100" dist="38100" dir="2700000" algn="tl">
                  <a:srgbClr val="000000"/>
                </a:outerShdw>
              </a:effectLst>
            </a:rPr>
            <a:t>Odgovaramo na Njegov poziv</a:t>
          </a:r>
          <a:endParaRPr lang="sr-Latn-RS" sz="2400" noProof="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sr-Latn-RS" sz="2400" b="1" noProof="0" dirty="0">
              <a:effectLst>
                <a:outerShdw blurRad="38100" dist="38100" dir="2700000" algn="tl">
                  <a:srgbClr val="000000"/>
                </a:outerShdw>
              </a:effectLst>
            </a:rPr>
            <a:t>Iskrenom tugom zbog učinjenih nepravdi</a:t>
          </a:r>
          <a:endParaRPr lang="sr-Latn-RS" sz="2400" noProof="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sr-Latn-RS" sz="2400" b="1" noProof="0" dirty="0">
              <a:effectLst>
                <a:outerShdw blurRad="38100" dist="38100" dir="2700000" algn="tl">
                  <a:srgbClr val="000000"/>
                </a:outerShdw>
              </a:effectLst>
            </a:rPr>
            <a:t>Iskrenom odlukom da napustimo greh</a:t>
          </a:r>
          <a:endParaRPr lang="sr-Latn-RS" sz="2400" noProof="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sr-Latn-RS" sz="2400" b="1" noProof="0" dirty="0">
              <a:effectLst>
                <a:outerShdw blurRad="38100" dist="38100" dir="2700000" algn="tl">
                  <a:srgbClr val="000000"/>
                </a:outerShdw>
              </a:effectLst>
            </a:rPr>
            <a:t>Bog oprašta naše grehe snagom krvi koju je Isus prolio na krstu</a:t>
          </a:r>
          <a:br>
            <a:rPr lang="es-ES" sz="2400" b="1" noProof="0" dirty="0">
              <a:effectLst>
                <a:outerShdw blurRad="38100" dist="38100" dir="2700000" algn="tl">
                  <a:srgbClr val="000000"/>
                </a:outerShdw>
              </a:effectLst>
            </a:rPr>
          </a:br>
          <a:r>
            <a:rPr lang="sr-Latn-RS" sz="2400" b="1" noProof="0" dirty="0">
              <a:effectLst>
                <a:outerShdw blurRad="38100" dist="38100" dir="2700000" algn="tl">
                  <a:srgbClr val="000000"/>
                </a:outerShdw>
              </a:effectLst>
            </a:rPr>
            <a:t>(Kol 1,13-14)</a:t>
          </a:r>
          <a:endParaRPr lang="sr-Latn-RS" sz="2400" noProof="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sr-Latn-RS" sz="2400" b="1" noProof="0" dirty="0">
              <a:solidFill>
                <a:schemeClr val="tx1"/>
              </a:solidFill>
            </a:rPr>
            <a:t>ODNOS IZMEĐU GREHA I BLAGODATI</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sr-Latn-RS" sz="2000" b="1" noProof="0" dirty="0">
              <a:effectLst>
                <a:outerShdw blurRad="38100" dist="38100" dir="2700000" algn="tl">
                  <a:srgbClr val="000000"/>
                </a:outerShdw>
              </a:effectLst>
            </a:rPr>
            <a:t>Rimljanima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sr-Latn-RS" sz="2000" b="1" noProof="0" dirty="0">
              <a:effectLst>
                <a:outerShdw blurRad="38100" dist="38100" dir="2700000" algn="tl">
                  <a:srgbClr val="000000"/>
                </a:outerShdw>
              </a:effectLst>
            </a:rPr>
            <a:t>Rimljanima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sr-Latn-RS" sz="2000" b="1" noProof="0" dirty="0">
              <a:effectLst>
                <a:outerShdw blurRad="38100" dist="38100" dir="2700000" algn="tl">
                  <a:srgbClr val="000000"/>
                </a:outerShdw>
              </a:effectLst>
            </a:rPr>
            <a:t>Rimljanima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sr-Latn-RS" sz="2000" b="1" noProof="0" dirty="0">
              <a:effectLst>
                <a:outerShdw blurRad="38100" dist="38100" dir="2700000" algn="tl">
                  <a:srgbClr val="000000"/>
                </a:outerShdw>
              </a:effectLst>
            </a:rPr>
            <a:t>Rimljanima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sr-Latn-RS" sz="2000" b="1" noProof="0" dirty="0">
              <a:effectLst>
                <a:outerShdw blurRad="38100" dist="38100" dir="2700000" algn="tl">
                  <a:srgbClr val="000000"/>
                </a:outerShdw>
              </a:effectLst>
            </a:rPr>
            <a:t>„dok smo još bili grešnici“</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sr-Latn-RS" sz="2000" b="1" noProof="0" dirty="0">
              <a:effectLst>
                <a:outerShdw blurRad="38100" dist="38100" dir="2700000" algn="tl">
                  <a:srgbClr val="000000"/>
                </a:outerShdw>
              </a:effectLst>
            </a:rPr>
            <a:t>„Hristos je umro za nas“</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sr-Latn-RS" sz="2000" b="1" noProof="0" dirty="0">
              <a:effectLst>
                <a:outerShdw blurRad="38100" dist="38100" dir="2700000" algn="tl">
                  <a:srgbClr val="000000"/>
                </a:outerShdw>
              </a:effectLst>
            </a:rPr>
            <a:t>„gde je greh obilovao“</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sr-Latn-RS" sz="2000" b="1" noProof="0" dirty="0">
              <a:effectLst>
                <a:outerShdw blurRad="38100" dist="38100" dir="2700000" algn="tl">
                  <a:srgbClr val="000000"/>
                </a:outerShdw>
              </a:effectLst>
            </a:rPr>
            <a:t>„blagodat je obilovala“</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sr-Latn-RS" sz="2000" b="1" noProof="0" dirty="0">
              <a:effectLst>
                <a:outerShdw blurRad="38100" dist="38100" dir="2700000" algn="tl">
                  <a:srgbClr val="000000"/>
                </a:outerShdw>
              </a:effectLst>
            </a:rPr>
            <a:t>„greh je carovao u smrti“</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sr-Latn-RS" sz="2000" b="1" noProof="0" dirty="0">
              <a:effectLst>
                <a:outerShdw blurRad="38100" dist="38100" dir="2700000" algn="tl">
                  <a:srgbClr val="000000"/>
                </a:outerShdw>
              </a:effectLst>
            </a:rPr>
            <a:t>"blagodat vlada… za večni život ”</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sr-Latn-RS" sz="2000" b="1" noProof="0" dirty="0">
              <a:effectLst>
                <a:outerShdw blurRad="38100" dist="38100" dir="2700000" algn="tl">
                  <a:srgbClr val="000000"/>
                </a:outerShdw>
              </a:effectLst>
            </a:rPr>
            <a:t>„Plata za greh je smrt“</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sr-Latn-RS" sz="2000" b="1" noProof="0" dirty="0">
              <a:effectLst>
                <a:outerShdw blurRad="38100" dist="38100" dir="2700000" algn="tl">
                  <a:srgbClr val="000000"/>
                </a:outerShdw>
              </a:effectLst>
            </a:rPr>
            <a:t>„Božji dar je život večni“</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outerShdw>
              </a:effectLst>
            </a:rPr>
            <a:t>Zbog svoje dobrote, Bog nas poziva na pokajanje</a:t>
          </a:r>
          <a:br>
            <a:rPr lang="es-ES" sz="2400" b="1" kern="1200" noProof="0" dirty="0">
              <a:effectLst>
                <a:outerShdw blurRad="38100" dist="38100" dir="2700000" algn="tl">
                  <a:srgbClr val="000000"/>
                </a:outerShdw>
              </a:effectLst>
            </a:rPr>
          </a:br>
          <a:r>
            <a:rPr lang="sr-Latn-RS" sz="2400" b="1" kern="1200" noProof="0" dirty="0">
              <a:effectLst>
                <a:outerShdw blurRad="38100" dist="38100" dir="2700000" algn="tl">
                  <a:srgbClr val="000000"/>
                </a:outerShdw>
              </a:effectLst>
            </a:rPr>
            <a:t>(Rim 2,4)</a:t>
          </a:r>
          <a:endParaRPr lang="sr-Latn-RS" sz="2400" kern="1200" noProof="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outerShdw>
              </a:effectLst>
            </a:rPr>
            <a:t>Odgovaramo na Njegov poziv</a:t>
          </a:r>
          <a:endParaRPr lang="sr-Latn-RS" sz="2400" kern="1200" noProof="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outerShdw>
              </a:effectLst>
            </a:rPr>
            <a:t>Iskrenom tugom zbog učinjenih nepravdi</a:t>
          </a:r>
          <a:endParaRPr lang="sr-Latn-RS" sz="2400" kern="1200" noProof="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outerShdw>
              </a:effectLst>
            </a:rPr>
            <a:t>Iskrenom odlukom da napustimo greh</a:t>
          </a:r>
          <a:endParaRPr lang="sr-Latn-RS" sz="2400" kern="1200" noProof="0" dirty="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outerShdw>
              </a:effectLst>
            </a:rPr>
            <a:t>Bog oprašta naše grehe snagom krvi koju je Isus prolio na krstu</a:t>
          </a:r>
          <a:br>
            <a:rPr lang="es-ES" sz="2400" b="1" kern="1200" noProof="0" dirty="0">
              <a:effectLst>
                <a:outerShdw blurRad="38100" dist="38100" dir="2700000" algn="tl">
                  <a:srgbClr val="000000"/>
                </a:outerShdw>
              </a:effectLst>
            </a:rPr>
          </a:br>
          <a:r>
            <a:rPr lang="sr-Latn-RS" sz="2400" b="1" kern="1200" noProof="0" dirty="0">
              <a:effectLst>
                <a:outerShdw blurRad="38100" dist="38100" dir="2700000" algn="tl">
                  <a:srgbClr val="000000"/>
                </a:outerShdw>
              </a:effectLst>
            </a:rPr>
            <a:t>(Kol 1,13-14)</a:t>
          </a:r>
          <a:endParaRPr lang="sr-Latn-RS" sz="2400" kern="1200" noProof="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solidFill>
                <a:schemeClr val="tx1"/>
              </a:solidFill>
            </a:rPr>
            <a:t>ODNOS IZMEĐU GREHA I BLAGODATI</a:t>
          </a: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Rimljanima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„dok smo još bili grešnici“</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„Hristos je umro za nas“</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Rimljanima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„gde je greh obilovao“</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„blagodat je obilovala“</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Rimljanima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„greh je carovao u smrti“</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"blagodat vlada… za večni život ”</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Rimljanima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„Plata za greh je smrt“</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„Božji dar je život večni“</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10/05/2026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10/05/2026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sr-Latn-RS" sz="5400" b="1" noProof="0" dirty="0">
                <a:ln w="22225">
                  <a:noFill/>
                  <a:prstDash val="solid"/>
                </a:ln>
                <a:solidFill>
                  <a:schemeClr val="accent2">
                    <a:lumMod val="40000"/>
                    <a:lumOff val="60000"/>
                  </a:schemeClr>
                </a:solidFill>
                <a:effectLst>
                  <a:outerShdw blurRad="38100" dist="25400" dir="2700000" algn="tl">
                    <a:srgbClr val="000000"/>
                  </a:outerShdw>
                </a:effectLst>
              </a:rPr>
              <a:t>POKAJANJE I OPROŠTENJE</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sr-Latn-RS" sz="1600" b="1" noProof="0" dirty="0">
                <a:solidFill>
                  <a:srgbClr val="D5F7EE"/>
                </a:solidFill>
                <a:effectLst>
                  <a:glow rad="127000">
                    <a:srgbClr val="204F7B"/>
                  </a:glow>
                  <a:outerShdw blurRad="38100" dist="38100" dir="2700000" algn="tl">
                    <a:srgbClr val="000000">
                      <a:alpha val="43137"/>
                    </a:srgbClr>
                  </a:outerShdw>
                </a:effectLst>
              </a:rPr>
              <a:t>Lekcija 10 za 6. lipnja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sr-Latn-RS" sz="4400" b="1" spc="300" noProof="0" dirty="0">
                <a:ln w="22225">
                  <a:noFill/>
                  <a:prstDash val="solid"/>
                </a:ln>
                <a:solidFill>
                  <a:schemeClr val="accent2">
                    <a:lumMod val="40000"/>
                    <a:lumOff val="60000"/>
                  </a:schemeClr>
                </a:solidFill>
                <a:effectLst>
                  <a:outerShdw blurRad="38100" dist="38100" dir="2700000" algn="tl">
                    <a:srgbClr val="000000"/>
                  </a:outerShdw>
                </a:effectLst>
              </a:rPr>
              <a:t>BLAGODAT OPROŠTENJA</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20356"/>
            <a:ext cx="8722265" cy="707886"/>
          </a:xfrm>
          <a:prstGeom prst="rect">
            <a:avLst/>
          </a:prstGeom>
          <a:noFill/>
        </p:spPr>
        <p:txBody>
          <a:bodyPr wrap="square">
            <a:spAutoFit/>
          </a:bodyPr>
          <a:lstStyle/>
          <a:p>
            <a:pPr algn="ctr"/>
            <a:r>
              <a:rPr lang="sr-Latn-RS" sz="2000" b="1" noProof="0" dirty="0">
                <a:solidFill>
                  <a:schemeClr val="accent1">
                    <a:lumMod val="50000"/>
                  </a:schemeClr>
                </a:solidFill>
                <a:latin typeface="Comic Sans MS" panose="030F0702030302020204" pitchFamily="66" charset="0"/>
              </a:rPr>
              <a:t>„Radi imena svoga, Gospodine, oprosti bezakonje moje, iako je veliko.“ </a:t>
            </a:r>
            <a:r>
              <a:rPr lang="sr-Latn-RS" sz="1600" b="1" noProof="0" dirty="0">
                <a:solidFill>
                  <a:schemeClr val="accent1">
                    <a:lumMod val="50000"/>
                  </a:schemeClr>
                </a:solidFill>
                <a:latin typeface="Comic Sans MS" panose="030F0702030302020204" pitchFamily="66" charset="0"/>
              </a:rPr>
              <a:t>(Psalam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sr-Latn-RS" sz="2000" b="1" noProof="0" dirty="0"/>
              <a:t>Kakav je odnos između greha i blagodati?</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904807444"/>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spc="300" noProof="0" dirty="0">
                <a:ln/>
                <a:solidFill>
                  <a:srgbClr val="0070C0"/>
                </a:solidFill>
              </a:rPr>
              <a:t>ODEĆA OPROŠTENJA</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593848"/>
            <a:ext cx="7757652" cy="707886"/>
          </a:xfrm>
          <a:prstGeom prst="rect">
            <a:avLst/>
          </a:prstGeom>
          <a:noFill/>
        </p:spPr>
        <p:txBody>
          <a:bodyPr wrap="square">
            <a:spAutoFit/>
          </a:bodyPr>
          <a:lstStyle/>
          <a:p>
            <a:pPr algn="ctr"/>
            <a:r>
              <a:rPr lang="sr-Latn-RS" sz="2000"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„Upita ga: 'Prijatelju, kako si ovamo ušao bez svadbenog ruha?' Čovek ostade bez reči.“ </a:t>
            </a:r>
            <a:r>
              <a:rPr lang="sr-Latn-RS" sz="1600" b="1" noProof="0"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(Matej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107996"/>
          </a:xfrm>
          <a:prstGeom prst="rect">
            <a:avLst/>
          </a:prstGeom>
          <a:noFill/>
        </p:spPr>
        <p:txBody>
          <a:bodyPr wrap="square" rtlCol="0">
            <a:spAutoFit/>
          </a:bodyPr>
          <a:lstStyle/>
          <a:p>
            <a:pPr>
              <a:spcBef>
                <a:spcPts val="600"/>
              </a:spcBef>
            </a:pPr>
            <a:r>
              <a:rPr lang="sr-Latn-RS" sz="2200" b="1" noProof="0" dirty="0"/>
              <a:t>Crkva Božja – </a:t>
            </a:r>
            <a:r>
              <a:rPr lang="sr-Latn-RS" sz="2200" b="1" dirty="0"/>
              <a:t>a time i </a:t>
            </a:r>
            <a:r>
              <a:rPr lang="sr-Latn-RS" sz="2200" b="1" noProof="0" dirty="0"/>
              <a:t>svaki njezin član - odevena je u „čisto i sjajno platno“ i „ bez mrlje, nabora ili ičega sličnog“ (</a:t>
            </a:r>
            <a:r>
              <a:rPr lang="sr-Latn-RS" sz="2200" b="1" noProof="0" dirty="0" err="1"/>
              <a:t>Otk</a:t>
            </a:r>
            <a:r>
              <a:rPr lang="sr-Latn-RS" sz="2200" b="1" noProof="0" dirty="0"/>
              <a:t> 19,8; </a:t>
            </a:r>
            <a:r>
              <a:rPr lang="sr-Latn-RS" sz="2200" b="1" noProof="0" dirty="0" err="1"/>
              <a:t>Ef</a:t>
            </a:r>
            <a:r>
              <a:rPr lang="sr-Latn-RS" sz="2200" b="1" noProof="0" dirty="0"/>
              <a:t>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800767"/>
          </a:xfrm>
          <a:prstGeom prst="rect">
            <a:avLst/>
          </a:prstGeom>
          <a:noFill/>
        </p:spPr>
        <p:txBody>
          <a:bodyPr wrap="square">
            <a:spAutoFit/>
          </a:bodyPr>
          <a:lstStyle/>
          <a:p>
            <a:pPr>
              <a:spcBef>
                <a:spcPts val="600"/>
              </a:spcBef>
            </a:pPr>
            <a:r>
              <a:rPr lang="sr-Latn-RS" sz="2200" b="1" noProof="0" dirty="0"/>
              <a:t>Kada su Adam i Eva sagrešili, pokrili su svoju golotinju svojim delima. Ali i dalje su se smatrali golima pred Bogom (Post 3,7-10). Odeća koju je Bog dao bila je simbol „svadbene odeće“ koju nam </a:t>
            </a:r>
            <a:r>
              <a:rPr lang="sr-Latn-RS" sz="2200" b="1" dirty="0"/>
              <a:t>H</a:t>
            </a:r>
            <a:r>
              <a:rPr lang="sr-Latn-RS" sz="2200" b="1" noProof="0" dirty="0" err="1"/>
              <a:t>ristos</a:t>
            </a:r>
            <a:r>
              <a:rPr lang="sr-Latn-RS" sz="2200" b="1" noProof="0" dirty="0"/>
              <a:t> daje: njegove savršene pravednosti koja briše naše grehe (Post 3,21; </a:t>
            </a:r>
            <a:r>
              <a:rPr lang="sr-Latn-RS" sz="2200" b="1" noProof="0" dirty="0" err="1"/>
              <a:t>Ps</a:t>
            </a:r>
            <a:r>
              <a:rPr lang="sr-Latn-RS" sz="2200" b="1" noProof="0" dirty="0"/>
              <a:t>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Ovo fino platno simbol je „pravednih dela svetih“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Otk</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19,8b). Ali ta pravednost nije njihova lična, dobili su je od Hrista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Otk</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52881" y="6108715"/>
            <a:ext cx="508298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Niko neće otići u Nebo bez te odeće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Mt</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5293757"/>
          </a:xfrm>
          <a:prstGeom prst="rect">
            <a:avLst/>
          </a:prstGeom>
          <a:noFill/>
        </p:spPr>
        <p:txBody>
          <a:bodyPr wrap="square">
            <a:spAutoFit/>
          </a:bodyPr>
          <a:lstStyle/>
          <a:p>
            <a:pPr>
              <a:spcBef>
                <a:spcPts val="600"/>
              </a:spcBef>
            </a:pPr>
            <a:r>
              <a:rPr lang="sr-Latn-RS" sz="2600" b="1" dirty="0">
                <a:latin typeface="Constantia" panose="02030602050306030303" pitchFamily="18" charset="0"/>
              </a:rPr>
              <a:t>„Onaj ko želi da postane Božje dete mora da primi istinu da se pokajanje i oproštaj mogu postići ničim manje nego Hristovim pomirenjem. Uveren u ovo, grešnik mora da uloži trud u skladu s delom koje je učinjeno za njega i sa neumornom molbom mora da se moli pred prestolom blagodati, da </a:t>
            </a:r>
            <a:r>
              <a:rPr lang="sr-Latn-RS" sz="2600" b="1" dirty="0" err="1">
                <a:latin typeface="Constantia" panose="02030602050306030303" pitchFamily="18" charset="0"/>
              </a:rPr>
              <a:t>obnavljajuća</a:t>
            </a:r>
            <a:r>
              <a:rPr lang="sr-Latn-RS" sz="2600" b="1" dirty="0">
                <a:latin typeface="Constantia" panose="02030602050306030303" pitchFamily="18" charset="0"/>
              </a:rPr>
              <a:t> sila Božja može doći u njegovu dušu. Hristos ne oprašta nikome osim pokajniku, ali kome je On oprostio, prvo ga je doveo do pokajanja. Sve je to osigurano u potpunosti i večna Hristova pravednost stavlja se na račun svake verujuće duše. Skupa, besprekorna haljina, istkana na nebeskom razboju, obezbeđena je za pokajanog, verujućeg grešnika.“</a:t>
            </a:r>
            <a:endParaRPr lang="sr-Latn-RS"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7540032" y="460017"/>
            <a:ext cx="3703065" cy="338554"/>
          </a:xfrm>
          <a:prstGeom prst="rect">
            <a:avLst/>
          </a:prstGeom>
          <a:noFill/>
        </p:spPr>
        <p:txBody>
          <a:bodyPr wrap="none" rtlCol="0">
            <a:spAutoFit/>
          </a:bodyPr>
          <a:lstStyle/>
          <a:p>
            <a:pPr algn="r"/>
            <a:r>
              <a:rPr lang="sr-Latn-RS" sz="1600" b="1" noProof="0" dirty="0"/>
              <a:t>EGW (Odabrane poruke, sv. 1, str.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89859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kumimoji="0" lang="sr-Latn-R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„Ako priznamo svoje grehe, </a:t>
            </a:r>
            <a:r>
              <a:rPr lang="sr-Latn-RS" sz="4000" b="1" noProof="0" dirty="0">
                <a:solidFill>
                  <a:srgbClr val="B24232"/>
                </a:solidFill>
                <a:latin typeface="Comic Sans MS" panose="030F0702030302020204" pitchFamily="66" charset="0"/>
              </a:rPr>
              <a:t>On </a:t>
            </a:r>
            <a:r>
              <a:rPr kumimoji="0" lang="sr-Latn-R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je </a:t>
            </a:r>
            <a:r>
              <a:rPr lang="sr-Latn-RS" sz="4000" b="1" noProof="0" dirty="0">
                <a:solidFill>
                  <a:srgbClr val="B24232"/>
                </a:solidFill>
                <a:latin typeface="Comic Sans MS" panose="030F0702030302020204" pitchFamily="66" charset="0"/>
              </a:rPr>
              <a:t>veran </a:t>
            </a:r>
            <a:r>
              <a:rPr kumimoji="0" lang="sr-Latn-R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i pravedan: otpustiće nam grehe i očistiti nas od svake nepravde.“</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sr-Latn-R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Jovanova 1,9)</a:t>
            </a:r>
            <a:endParaRPr kumimoji="0" lang="sr-Latn-R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t>Pokajanje:</a:t>
            </a:r>
          </a:p>
          <a:p>
            <a:pPr lvl="1">
              <a:lnSpc>
                <a:spcPts val="2400"/>
              </a:lnSpc>
              <a:spcBef>
                <a:spcPts val="600"/>
              </a:spcBef>
            </a:pPr>
            <a:r>
              <a:rPr lang="sr-Latn-RS" sz="2200" b="1" noProof="0" dirty="0">
                <a:solidFill>
                  <a:srgbClr val="7B259E"/>
                </a:solidFill>
              </a:rPr>
              <a:t>Odgađanje pokajanja</a:t>
            </a:r>
          </a:p>
          <a:p>
            <a:pPr lvl="1">
              <a:lnSpc>
                <a:spcPts val="2400"/>
              </a:lnSpc>
              <a:spcBef>
                <a:spcPts val="600"/>
              </a:spcBef>
            </a:pPr>
            <a:r>
              <a:rPr lang="sr-Latn-RS" sz="2200" b="1" noProof="0" dirty="0">
                <a:solidFill>
                  <a:srgbClr val="25889E"/>
                </a:solidFill>
              </a:rPr>
              <a:t>Pravo pokajanje</a:t>
            </a:r>
          </a:p>
          <a:p>
            <a:pPr lvl="1">
              <a:lnSpc>
                <a:spcPts val="2400"/>
              </a:lnSpc>
              <a:spcBef>
                <a:spcPts val="600"/>
              </a:spcBef>
            </a:pPr>
            <a:r>
              <a:rPr lang="sr-Latn-RS" sz="2200" b="1" noProof="0" dirty="0">
                <a:solidFill>
                  <a:srgbClr val="BE2B39"/>
                </a:solidFill>
              </a:rPr>
              <a:t>Poziv na pokajanje</a:t>
            </a:r>
          </a:p>
          <a:p>
            <a:pPr>
              <a:lnSpc>
                <a:spcPts val="2400"/>
              </a:lnSpc>
              <a:spcBef>
                <a:spcPts val="1800"/>
              </a:spcBef>
            </a:pPr>
            <a:r>
              <a:rPr lang="sr-Latn-RS" sz="2200" b="1" noProof="0" dirty="0"/>
              <a:t>Oprost:</a:t>
            </a:r>
          </a:p>
          <a:p>
            <a:pPr lvl="1">
              <a:lnSpc>
                <a:spcPts val="2400"/>
              </a:lnSpc>
              <a:spcBef>
                <a:spcPts val="600"/>
              </a:spcBef>
            </a:pPr>
            <a:r>
              <a:rPr lang="sr-Latn-RS" sz="2200" b="1" noProof="0" dirty="0">
                <a:solidFill>
                  <a:srgbClr val="264F9F"/>
                </a:solidFill>
              </a:rPr>
              <a:t>Blagodat oproštenja</a:t>
            </a:r>
          </a:p>
          <a:p>
            <a:pPr lvl="1">
              <a:lnSpc>
                <a:spcPts val="2400"/>
              </a:lnSpc>
              <a:spcBef>
                <a:spcPts val="600"/>
              </a:spcBef>
            </a:pPr>
            <a:r>
              <a:rPr lang="sr-Latn-RS" sz="2200" b="1" noProof="0" dirty="0">
                <a:solidFill>
                  <a:srgbClr val="4BA128"/>
                </a:solidFill>
              </a:rPr>
              <a:t>Odeća oproštenja</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69441"/>
          </a:xfrm>
          <a:prstGeom prst="rect">
            <a:avLst/>
          </a:prstGeom>
          <a:noFill/>
        </p:spPr>
        <p:txBody>
          <a:bodyPr wrap="square" rtlCol="0">
            <a:spAutoFit/>
          </a:bodyPr>
          <a:lstStyle/>
          <a:p>
            <a:pPr>
              <a:spcBef>
                <a:spcPts val="600"/>
              </a:spcBef>
            </a:pPr>
            <a:r>
              <a:rPr lang="sr-Latn-RS" sz="2200" b="1" noProof="0" dirty="0"/>
              <a:t>Biblija izjavljuje da su „svi sagrešili i lišeni su slave Božje“ (Rim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Postoji samo jedan uslov: pokajanje.</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Ali Bog je voljan da oprosti naš greh. Nijedan</a:t>
            </a:r>
            <a:r>
              <a:rPr kumimoji="0" lang="sr-Latn-RS" sz="2200" b="1" i="0" u="none" strike="noStrike" kern="1200" cap="none" spc="0" normalizeH="0" noProof="0" dirty="0">
                <a:ln>
                  <a:noFill/>
                </a:ln>
                <a:solidFill>
                  <a:prstClr val="black"/>
                </a:solidFill>
                <a:effectLst/>
                <a:uLnTx/>
                <a:uFillTx/>
                <a:latin typeface="Aptos" panose="02110004020202020204"/>
                <a:ea typeface="+mn-ea"/>
                <a:cs typeface="+mn-cs"/>
              </a:rPr>
              <a:t> g</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reh nije toliko velik ili toliko strašan da ga Bog ne želi oprostiti (Isaija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88448"/>
            <a:ext cx="628649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Isto tako, navodi da ne možemo izbeći ili ukloniti svoj greh (Jer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sr-Latn-RS" sz="6600" b="1" noProof="0" dirty="0">
                <a:ln w="10160">
                  <a:solidFill>
                    <a:schemeClr val="accent5"/>
                  </a:solidFill>
                  <a:prstDash val="solid"/>
                </a:ln>
                <a:solidFill>
                  <a:srgbClr val="FFFFFF"/>
                </a:solidFill>
                <a:effectLst>
                  <a:outerShdw blurRad="38100" dist="22860" dir="5400000" algn="tl" rotWithShape="0">
                    <a:srgbClr val="000000">
                      <a:alpha val="88000"/>
                    </a:srgbClr>
                  </a:outerShdw>
                </a:effectLst>
              </a:rPr>
              <a:t>POKAJANJE</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sr-Latn-RS" sz="4400" b="1" spc="300" noProof="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ODGAĐANJE POKAJANJA</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dirty="0">
                <a:solidFill>
                  <a:schemeClr val="tx2">
                    <a:lumMod val="50000"/>
                  </a:schemeClr>
                </a:solidFill>
                <a:latin typeface="Comic Sans MS" panose="030F0702030302020204" pitchFamily="66" charset="0"/>
              </a:rPr>
              <a:t>„Marta, Marta, odgovori joj Isus, brineš se i uznemiravaš zbog mnogo čega</a:t>
            </a:r>
            <a:r>
              <a:rPr lang="en-US" sz="2000" b="1" dirty="0">
                <a:solidFill>
                  <a:schemeClr val="tx2">
                    <a:lumMod val="50000"/>
                  </a:schemeClr>
                </a:solidFill>
                <a:latin typeface="Comic Sans MS" panose="030F0702030302020204" pitchFamily="66" charset="0"/>
              </a:rPr>
              <a:t>.</a:t>
            </a:r>
            <a:r>
              <a:rPr lang="sr-Latn-RS" sz="2000" b="1" dirty="0">
                <a:solidFill>
                  <a:schemeClr val="tx2">
                    <a:lumMod val="50000"/>
                  </a:schemeClr>
                </a:solidFill>
                <a:latin typeface="Comic Sans MS" panose="030F0702030302020204" pitchFamily="66" charset="0"/>
              </a:rPr>
              <a:t>“ </a:t>
            </a:r>
            <a:r>
              <a:rPr lang="sr-Latn-RS" sz="1600" b="1" noProof="0" dirty="0">
                <a:solidFill>
                  <a:schemeClr val="tx2">
                    <a:lumMod val="50000"/>
                  </a:schemeClr>
                </a:solidFill>
                <a:latin typeface="Comic Sans MS" panose="030F0702030302020204" pitchFamily="66" charset="0"/>
              </a:rPr>
              <a:t>(Luka 10,41) </a:t>
            </a:r>
            <a:endParaRPr lang="sr-Latn-RS" sz="2000" b="1" noProof="0"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114063" y="1294328"/>
            <a:ext cx="9028199" cy="1107996"/>
          </a:xfrm>
          <a:prstGeom prst="rect">
            <a:avLst/>
          </a:prstGeom>
          <a:noFill/>
        </p:spPr>
        <p:txBody>
          <a:bodyPr wrap="square" rtlCol="0">
            <a:spAutoFit/>
          </a:bodyPr>
          <a:lstStyle/>
          <a:p>
            <a:pPr>
              <a:spcBef>
                <a:spcPts val="600"/>
              </a:spcBef>
            </a:pPr>
            <a:r>
              <a:rPr lang="sr-Latn-RS" sz="2200" b="1" noProof="0" dirty="0"/>
              <a:t>U Lazar</a:t>
            </a:r>
            <a:r>
              <a:rPr lang="en-US" sz="2200" b="1" noProof="0" dirty="0"/>
              <a:t>e</a:t>
            </a:r>
            <a:r>
              <a:rPr lang="sr-Latn-RS" sz="2200" b="1" noProof="0" dirty="0" err="1"/>
              <a:t>voj</a:t>
            </a:r>
            <a:r>
              <a:rPr lang="sr-Latn-RS" sz="2200" b="1" noProof="0" dirty="0"/>
              <a:t> kući, Isus je govorio o važnim stvarima, ključnim za spasenje. Ali Marta nije slušala. Nije imala vremena. Bilo je toliko toga za napraviti! (</a:t>
            </a:r>
            <a:r>
              <a:rPr lang="sr-Latn-RS" sz="2200" b="1" noProof="0" dirty="0" err="1"/>
              <a:t>Lk</a:t>
            </a:r>
            <a:r>
              <a:rPr lang="sr-Latn-RS" sz="2200" b="1" noProof="0" dirty="0"/>
              <a:t>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49738" y="2250156"/>
            <a:ext cx="5933837" cy="2123658"/>
          </a:xfrm>
          <a:prstGeom prst="rect">
            <a:avLst/>
          </a:prstGeom>
          <a:noFill/>
        </p:spPr>
        <p:txBody>
          <a:bodyPr wrap="square">
            <a:spAutoFit/>
          </a:bodyPr>
          <a:lstStyle/>
          <a:p>
            <a:pPr>
              <a:spcBef>
                <a:spcPts val="600"/>
              </a:spcBef>
            </a:pPr>
            <a:r>
              <a:rPr lang="sr-Latn-RS" sz="2200" b="1" noProof="0" dirty="0"/>
              <a:t>To se događa i nama. Kad smo sagrešili i Duh Sveti nas poziva na pokajanje, sotona nas ispunjava aktivnošću, brigama ili bilo kojom drugom distrakcijom koja nas sprečava da razmislimo o svojoj grešnoj situaciji i tražimo oproštenje.</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92441" y="4170887"/>
            <a:ext cx="3993423" cy="2800767"/>
          </a:xfrm>
          <a:prstGeom prst="rect">
            <a:avLst/>
          </a:prstGeom>
          <a:noFill/>
        </p:spPr>
        <p:txBody>
          <a:bodyPr wrap="square">
            <a:spAutoFit/>
          </a:bodyPr>
          <a:lstStyle/>
          <a:p>
            <a:pPr>
              <a:spcBef>
                <a:spcPts val="600"/>
              </a:spcBef>
            </a:pPr>
            <a:r>
              <a:rPr lang="sr-Latn-RS" sz="2200" b="1" noProof="0" dirty="0"/>
              <a:t>Ali Bog ne odustaje. On istrajava u svom pozivu (</a:t>
            </a:r>
            <a:r>
              <a:rPr lang="sr-Latn-RS" sz="2200" b="1" noProof="0" dirty="0" err="1"/>
              <a:t>Ez</a:t>
            </a:r>
            <a:r>
              <a:rPr lang="sr-Latn-RS" sz="2200" b="1" noProof="0" dirty="0"/>
              <a:t> 33,11). Upoređuje naše grehe s prljavom odećom (Iz 64,6). Nudi zamenu: našu prljavu odeću za svoju čistu odeću (</a:t>
            </a:r>
            <a:r>
              <a:rPr lang="sr-Latn-RS" sz="2200" b="1" noProof="0" dirty="0" err="1"/>
              <a:t>Zah</a:t>
            </a:r>
            <a:r>
              <a:rPr lang="sr-Latn-RS" sz="2200" b="1" noProof="0" dirty="0"/>
              <a:t> 3,4), opranu u Isusovoj krvi (</a:t>
            </a:r>
            <a:r>
              <a:rPr lang="sr-Latn-RS" sz="2200" b="1" noProof="0" dirty="0" err="1"/>
              <a:t>Otk</a:t>
            </a:r>
            <a:r>
              <a:rPr lang="sr-Latn-RS" sz="2200" b="1" noProof="0" dirty="0"/>
              <a:t>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sr-Latn-RS" sz="4400" b="1" spc="300" noProof="0" dirty="0">
                <a:ln w="10160">
                  <a:solidFill>
                    <a:schemeClr val="accent5"/>
                  </a:solidFill>
                  <a:prstDash val="solid"/>
                </a:ln>
                <a:solidFill>
                  <a:srgbClr val="FFFFFF"/>
                </a:solidFill>
                <a:effectLst>
                  <a:outerShdw blurRad="38100" dist="22860" dir="5400000" algn="tl" rotWithShape="0">
                    <a:srgbClr val="000000">
                      <a:alpha val="66000"/>
                    </a:srgbClr>
                  </a:outerShdw>
                </a:effectLst>
              </a:rPr>
              <a:t>ISTINSKO POKAJANJE</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4" y="640124"/>
            <a:ext cx="8439150" cy="707886"/>
          </a:xfrm>
          <a:prstGeom prst="rect">
            <a:avLst/>
          </a:prstGeom>
          <a:noFill/>
        </p:spPr>
        <p:txBody>
          <a:bodyPr wrap="square">
            <a:spAutoFit/>
          </a:bodyPr>
          <a:lstStyle/>
          <a:p>
            <a:pPr algn="ctr"/>
            <a:r>
              <a:rPr lang="sr-Latn-RS" sz="2000" b="1" dirty="0">
                <a:solidFill>
                  <a:schemeClr val="accent6">
                    <a:lumMod val="50000"/>
                  </a:schemeClr>
                </a:solidFill>
                <a:latin typeface="Comic Sans MS" panose="030F0702030302020204" pitchFamily="66" charset="0"/>
              </a:rPr>
              <a:t>„Hodite da se vratimo ka Gospodu; jer On razdre, i isceliće nas, rani, i zaviće nas</a:t>
            </a:r>
            <a:r>
              <a:rPr lang="sr-Latn-RS" sz="1600" b="1" noProof="0" dirty="0">
                <a:solidFill>
                  <a:schemeClr val="accent6">
                    <a:lumMod val="50000"/>
                  </a:schemeClr>
                </a:solidFill>
                <a:latin typeface="Comic Sans MS" panose="030F0702030302020204" pitchFamily="66" charset="0"/>
              </a:rPr>
              <a:t>.</a:t>
            </a:r>
            <a:r>
              <a:rPr lang="sr-Latn-RS" sz="2000" b="1" noProof="0" dirty="0">
                <a:solidFill>
                  <a:schemeClr val="accent6">
                    <a:lumMod val="50000"/>
                  </a:schemeClr>
                </a:solidFill>
                <a:latin typeface="Comic Sans MS" panose="030F0702030302020204" pitchFamily="66" charset="0"/>
              </a:rPr>
              <a:t>“ </a:t>
            </a:r>
            <a:r>
              <a:rPr lang="sr-Latn-RS" sz="1600" b="1" noProof="0" dirty="0">
                <a:solidFill>
                  <a:schemeClr val="accent6">
                    <a:lumMod val="50000"/>
                  </a:schemeClr>
                </a:solidFill>
                <a:latin typeface="Comic Sans MS" panose="030F0702030302020204" pitchFamily="66" charset="0"/>
              </a:rPr>
              <a:t>(</a:t>
            </a:r>
            <a:r>
              <a:rPr lang="sr-Latn-RS" sz="1600" b="1" noProof="0" dirty="0" err="1">
                <a:solidFill>
                  <a:schemeClr val="accent6">
                    <a:lumMod val="50000"/>
                  </a:schemeClr>
                </a:solidFill>
                <a:latin typeface="Comic Sans MS" panose="030F0702030302020204" pitchFamily="66" charset="0"/>
              </a:rPr>
              <a:t>Osija</a:t>
            </a:r>
            <a:r>
              <a:rPr lang="sr-Latn-RS" sz="1600" b="1" noProof="0" dirty="0">
                <a:solidFill>
                  <a:schemeClr val="accent6">
                    <a:lumMod val="50000"/>
                  </a:schemeClr>
                </a:solidFill>
                <a:latin typeface="Comic Sans MS" panose="030F0702030302020204" pitchFamily="66" charset="0"/>
              </a:rPr>
              <a:t> 6,1)</a:t>
            </a:r>
            <a:endParaRPr lang="sr-Latn-RS" sz="1200" b="1" noProof="0"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492954"/>
            <a:ext cx="6857996" cy="769441"/>
          </a:xfrm>
          <a:prstGeom prst="rect">
            <a:avLst/>
          </a:prstGeom>
          <a:noFill/>
        </p:spPr>
        <p:txBody>
          <a:bodyPr wrap="square" rtlCol="0">
            <a:spAutoFit/>
          </a:bodyPr>
          <a:lstStyle/>
          <a:p>
            <a:pPr>
              <a:spcBef>
                <a:spcPts val="600"/>
              </a:spcBef>
            </a:pPr>
            <a:r>
              <a:rPr lang="sr-Latn-RS" sz="2200" b="1" noProof="0" dirty="0"/>
              <a:t>Šta je pokajanje? Koja je razlika između istinskog pokajanja i lažnog pokajanja? (2. Kor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372367"/>
            <a:ext cx="6858000" cy="1446550"/>
          </a:xfrm>
          <a:prstGeom prst="rect">
            <a:avLst/>
          </a:prstGeom>
          <a:noFill/>
        </p:spPr>
        <p:txBody>
          <a:bodyPr wrap="square">
            <a:spAutoFit/>
          </a:bodyPr>
          <a:lstStyle/>
          <a:p>
            <a:pPr lvl="0">
              <a:spcBef>
                <a:spcPts val="600"/>
              </a:spcBef>
              <a:defRPr/>
            </a:pPr>
            <a:r>
              <a:rPr kumimoji="0" lang="sr-Latn-RS" sz="2200" b="1" i="0" u="none" strike="noStrike" kern="1200" cap="none" spc="0" normalizeH="0" baseline="0" noProof="0" dirty="0">
                <a:ln>
                  <a:noFill/>
                </a:ln>
                <a:solidFill>
                  <a:prstClr val="black"/>
                </a:solidFill>
                <a:effectLst/>
                <a:uLnTx/>
                <a:uFillTx/>
                <a:latin typeface="Aptos" panose="02110004020202020204"/>
              </a:rPr>
              <a:t>Kad grešimo, Duh Sveti „</a:t>
            </a:r>
            <a:r>
              <a:rPr lang="sr-Latn-RS" sz="2200" b="1" noProof="0" dirty="0">
                <a:solidFill>
                  <a:prstClr val="black"/>
                </a:solidFill>
              </a:rPr>
              <a:t>rastrže“ nas do komadiće </a:t>
            </a:r>
            <a:r>
              <a:rPr lang="sr-Latn-RS" sz="2200" b="1" dirty="0">
                <a:solidFill>
                  <a:prstClr val="black"/>
                </a:solidFill>
                <a:latin typeface="Aptos" panose="02110004020202020204"/>
              </a:rPr>
              <a:t>„</a:t>
            </a:r>
            <a:r>
              <a:rPr kumimoji="0" lang="sr-Latn-RS" sz="2200" b="1" i="0" u="none" strike="noStrike" kern="1200" cap="none" spc="0" normalizeH="0" baseline="0" noProof="0" dirty="0">
                <a:ln>
                  <a:noFill/>
                </a:ln>
                <a:solidFill>
                  <a:prstClr val="black"/>
                </a:solidFill>
                <a:effectLst/>
                <a:uLnTx/>
                <a:uFillTx/>
                <a:latin typeface="Aptos" panose="02110004020202020204"/>
              </a:rPr>
              <a:t>i </a:t>
            </a:r>
            <a:r>
              <a:rPr lang="sr-Latn-RS" sz="2200" b="1" noProof="0" dirty="0">
                <a:solidFill>
                  <a:prstClr val="black"/>
                </a:solidFill>
              </a:rPr>
              <a:t>ozleđuju“</a:t>
            </a:r>
            <a:r>
              <a:rPr kumimoji="0" lang="sr-Latn-RS" sz="2200" b="1" i="0" u="none" strike="noStrike" kern="1200" cap="none" spc="0" normalizeH="0" baseline="0" noProof="0" dirty="0">
                <a:ln>
                  <a:noFill/>
                </a:ln>
                <a:solidFill>
                  <a:prstClr val="black"/>
                </a:solidFill>
                <a:effectLst/>
                <a:uLnTx/>
                <a:uFillTx/>
                <a:latin typeface="Aptos" panose="02110004020202020204"/>
              </a:rPr>
              <a:t> nas dubokim osećajem tuge. Ako odgovorimo istinskim pokajanjem, Bog nas isceljuje, opraštajući nam grehe (</a:t>
            </a:r>
            <a:r>
              <a:rPr kumimoji="0" lang="sr-Latn-RS" sz="2200" b="1" i="0" u="none" strike="noStrike" kern="1200" cap="none" spc="0" normalizeH="0" baseline="0" noProof="0" dirty="0" err="1">
                <a:ln>
                  <a:noFill/>
                </a:ln>
                <a:solidFill>
                  <a:prstClr val="black"/>
                </a:solidFill>
                <a:effectLst/>
                <a:uLnTx/>
                <a:uFillTx/>
                <a:latin typeface="Aptos" panose="02110004020202020204"/>
              </a:rPr>
              <a:t>Osija</a:t>
            </a:r>
            <a:r>
              <a:rPr kumimoji="0" lang="sr-Latn-RS" sz="2200" b="1" i="0" u="none" strike="noStrike" kern="1200" cap="none" spc="0" normalizeH="0" baseline="0" noProof="0" dirty="0">
                <a:ln>
                  <a:noFill/>
                </a:ln>
                <a:solidFill>
                  <a:prstClr val="black"/>
                </a:solidFill>
                <a:effectLst/>
                <a:uLnTx/>
                <a:uFillTx/>
                <a:latin typeface="Aptos" panose="02110004020202020204"/>
              </a:rPr>
              <a:t>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4" y="3966377"/>
            <a:ext cx="718184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Kada sama činjenica da smo sagrešili uzrokuje u nama tugu i duboku želju za oproštenjem (bez obzira na to je li bilo negativnih posledica ili ne), suočavamo se s istinskim pokajanjem.</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21834"/>
            <a:ext cx="7181852"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Kad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geh</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donese neposredne i neželjene posljedice, javlja se žaljenje. Ono što smo uradili nije bilo dobro jer nije ispalo dobro. Da nije bilo negativnih posljedica, ne bismo osećali tugu zbog svojih postupaka. To NIJE pravo pokajanje.</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noProof="0" dirty="0">
                <a:ln/>
                <a:solidFill>
                  <a:schemeClr val="accent3"/>
                </a:solidFill>
              </a:rPr>
              <a:t>POZIV NA POKAJANJE</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707886"/>
          </a:xfrm>
          <a:prstGeom prst="rect">
            <a:avLst/>
          </a:prstGeom>
          <a:noFill/>
        </p:spPr>
        <p:txBody>
          <a:bodyPr wrap="square">
            <a:spAutoFit/>
          </a:bodyPr>
          <a:lstStyle/>
          <a:p>
            <a:pPr algn="ctr"/>
            <a:r>
              <a:rPr lang="sr-Latn-RS" sz="2000" b="1" dirty="0">
                <a:solidFill>
                  <a:schemeClr val="accent2">
                    <a:lumMod val="50000"/>
                  </a:schemeClr>
                </a:solidFill>
                <a:latin typeface="Comic Sans MS" panose="030F0702030302020204" pitchFamily="66" charset="0"/>
              </a:rPr>
              <a:t>„Pokajte se dakle, i obratite se da se očistite od greha svojih, da dođu vremena odmaranja od lica Gospodnjeg.“ </a:t>
            </a:r>
            <a:r>
              <a:rPr lang="sr-Latn-RS" sz="1600" b="1" noProof="0" dirty="0">
                <a:solidFill>
                  <a:schemeClr val="accent2">
                    <a:lumMod val="50000"/>
                  </a:schemeClr>
                </a:solidFill>
                <a:latin typeface="Comic Sans MS" panose="030F0702030302020204" pitchFamily="66" charset="0"/>
              </a:rPr>
              <a:t>(Dela apostola 3,19)</a:t>
            </a:r>
            <a:endParaRPr lang="sr-Latn-RS" sz="2000" b="1" noProof="0"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69441"/>
          </a:xfrm>
          <a:prstGeom prst="rect">
            <a:avLst/>
          </a:prstGeom>
          <a:noFill/>
        </p:spPr>
        <p:txBody>
          <a:bodyPr wrap="square" rtlCol="0">
            <a:spAutoFit/>
          </a:bodyPr>
          <a:lstStyle/>
          <a:p>
            <a:pPr>
              <a:spcBef>
                <a:spcPts val="600"/>
              </a:spcBef>
            </a:pPr>
            <a:r>
              <a:rPr lang="sr-Latn-RS" sz="2200" b="1" noProof="0" dirty="0"/>
              <a:t>J</a:t>
            </a:r>
            <a:r>
              <a:rPr lang="en-US" sz="2200" b="1" noProof="0" dirty="0"/>
              <a:t>o</a:t>
            </a:r>
            <a:r>
              <a:rPr lang="sr-Latn-RS" sz="2200" b="1" noProof="0" dirty="0"/>
              <a:t>van Krstitelj i Isus započeli su svoju službu istom porukom: „Pokajte se“ (</a:t>
            </a:r>
            <a:r>
              <a:rPr lang="sr-Latn-RS" sz="2200" b="1" noProof="0" dirty="0" err="1"/>
              <a:t>Mt</a:t>
            </a:r>
            <a:r>
              <a:rPr lang="sr-Latn-RS" sz="2200" b="1" noProof="0" dirty="0"/>
              <a:t>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898396690"/>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107996"/>
          </a:xfrm>
          <a:prstGeom prst="rect">
            <a:avLst/>
          </a:prstGeom>
          <a:noFill/>
        </p:spPr>
        <p:txBody>
          <a:bodyPr wrap="square" rtlCol="0">
            <a:spAutoFit/>
          </a:bodyPr>
          <a:lstStyle/>
          <a:p>
            <a:pPr>
              <a:spcBef>
                <a:spcPts val="600"/>
              </a:spcBef>
            </a:pPr>
            <a:r>
              <a:rPr lang="sr-Latn-RS" sz="2200" b="1" noProof="0" dirty="0"/>
              <a:t>Imajte na umu da bi nas pokajanje i oproštenje uvek trebali voditi ka reformi, ka promeni stava koja nas vodi do prestanka </a:t>
            </a:r>
            <a:r>
              <a:rPr lang="sr-Latn-RS" sz="2200" b="1" noProof="0" dirty="0" err="1"/>
              <a:t>grešenja</a:t>
            </a:r>
            <a:r>
              <a:rPr lang="sr-Latn-RS" sz="2200" b="1" noProof="0" dirty="0"/>
              <a:t> (</a:t>
            </a:r>
            <a:r>
              <a:rPr lang="sr-Latn-RS" sz="2200" b="1" noProof="0" dirty="0" err="1"/>
              <a:t>Jn</a:t>
            </a:r>
            <a:r>
              <a:rPr lang="sr-Latn-RS" sz="2200" b="1" noProof="0" dirty="0"/>
              <a:t>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Zašto je pokajanje važno? Jer bez njega nema oproštenja greha (Dela 2,38; 3,19). Kako se taj proces događa?</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sr-Latn-RS" sz="6600" b="1" noProof="0" dirty="0">
                <a:ln w="10160">
                  <a:solidFill>
                    <a:schemeClr val="accent5"/>
                  </a:solidFill>
                  <a:prstDash val="solid"/>
                </a:ln>
                <a:solidFill>
                  <a:srgbClr val="FFFFFF"/>
                </a:solidFill>
                <a:effectLst>
                  <a:outerShdw blurRad="38100" dist="22860" dir="5400000" algn="tl" rotWithShape="0">
                    <a:srgbClr val="000000">
                      <a:alpha val="88000"/>
                    </a:srgbClr>
                  </a:outerShdw>
                </a:effectLst>
              </a:rPr>
              <a:t>OPROŠTENJE</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sr-Latn-RS" sz="4400" b="1" spc="300" noProof="0" dirty="0">
                <a:ln w="22225">
                  <a:noFill/>
                  <a:prstDash val="solid"/>
                </a:ln>
                <a:solidFill>
                  <a:schemeClr val="accent2">
                    <a:lumMod val="40000"/>
                    <a:lumOff val="60000"/>
                  </a:schemeClr>
                </a:solidFill>
                <a:effectLst>
                  <a:outerShdw blurRad="38100" dist="38100" dir="2700000" algn="tl">
                    <a:srgbClr val="000000"/>
                  </a:outerShdw>
                </a:effectLst>
              </a:rPr>
              <a:t>BLAGODAT OPROŠTENJA</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15047"/>
            <a:ext cx="8010526" cy="707886"/>
          </a:xfrm>
          <a:prstGeom prst="rect">
            <a:avLst/>
          </a:prstGeom>
          <a:noFill/>
        </p:spPr>
        <p:txBody>
          <a:bodyPr wrap="square">
            <a:spAutoFit/>
          </a:bodyPr>
          <a:lstStyle/>
          <a:p>
            <a:pPr algn="ctr"/>
            <a:r>
              <a:rPr lang="sr-Latn-RS" sz="2000" b="1" noProof="0" dirty="0">
                <a:solidFill>
                  <a:schemeClr val="accent1">
                    <a:lumMod val="50000"/>
                  </a:schemeClr>
                </a:solidFill>
                <a:latin typeface="Comic Sans MS" panose="030F0702030302020204" pitchFamily="66" charset="0"/>
              </a:rPr>
              <a:t>„Radi imena svoga, Gospode, oprosti bezakonje moje, </a:t>
            </a:r>
            <a:r>
              <a:rPr lang="en-US" sz="2000" b="1" noProof="0" dirty="0" err="1">
                <a:solidFill>
                  <a:schemeClr val="accent1">
                    <a:lumMod val="50000"/>
                  </a:schemeClr>
                </a:solidFill>
                <a:latin typeface="Comic Sans MS" panose="030F0702030302020204" pitchFamily="66" charset="0"/>
              </a:rPr>
              <a:t>iako</a:t>
            </a:r>
            <a:r>
              <a:rPr lang="sr-Latn-RS" sz="2000" b="1" noProof="0" dirty="0">
                <a:solidFill>
                  <a:schemeClr val="accent1">
                    <a:lumMod val="50000"/>
                  </a:schemeClr>
                </a:solidFill>
                <a:latin typeface="Comic Sans MS" panose="030F0702030302020204" pitchFamily="66" charset="0"/>
              </a:rPr>
              <a:t> je veliko.“ </a:t>
            </a:r>
            <a:r>
              <a:rPr lang="sr-Latn-RS" sz="1600" b="1" noProof="0" dirty="0">
                <a:solidFill>
                  <a:schemeClr val="accent1">
                    <a:lumMod val="50000"/>
                  </a:schemeClr>
                </a:solidFill>
                <a:latin typeface="Comic Sans MS" panose="030F0702030302020204" pitchFamily="66" charset="0"/>
              </a:rPr>
              <a:t>(Psalam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2123658"/>
          </a:xfrm>
          <a:prstGeom prst="rect">
            <a:avLst/>
          </a:prstGeom>
          <a:noFill/>
        </p:spPr>
        <p:txBody>
          <a:bodyPr wrap="square" rtlCol="0">
            <a:spAutoFit/>
          </a:bodyPr>
          <a:lstStyle/>
          <a:p>
            <a:pPr>
              <a:spcBef>
                <a:spcPts val="600"/>
              </a:spcBef>
            </a:pPr>
            <a:r>
              <a:rPr lang="sr-Latn-RS" sz="2200" b="1" noProof="0" dirty="0"/>
              <a:t>Ništa ne prisiljava Boga da nam oprosti. Ništa ne možemo učiniti da bismo zaslužili to oproštenje. Bog nam daje oproštenje </a:t>
            </a:r>
            <a:r>
              <a:rPr lang="sr-Latn-RS" sz="2200" b="1" noProof="0" dirty="0" err="1"/>
              <a:t>blagodaću</a:t>
            </a:r>
            <a:r>
              <a:rPr lang="sr-Latn-RS" sz="2200" b="1" noProof="0" dirty="0"/>
              <a:t>, svojom beskonačnom ljubavlju. On oprašta jer je „dobar i spreman da oprosti i bogat milosrđem“ (Psalam 86,5; vidi Izlazak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785104"/>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sr-Latn-RS" sz="2200" b="1" noProof="0" dirty="0"/>
              <a:t>Kad prinesemo svoje grehe podno krsta, Isus nas oslobađa tereta koji nas opterećuje</a:t>
            </a:r>
            <a:br>
              <a:rPr lang="es-ES" sz="2200" b="1" noProof="0" dirty="0"/>
            </a:br>
            <a:r>
              <a:rPr lang="sr-Latn-RS" sz="2200" b="1" noProof="0" dirty="0"/>
              <a:t>(Jev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516809"/>
            <a:ext cx="6722239"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Njegova ljubav ga je navela da se preda na krstu i plati dug greha koji mi ne možemo da platimo</a:t>
            </a:r>
            <a:br>
              <a:rPr kumimoji="0" lang="es-ES" sz="22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(Ef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823</TotalTime>
  <Words>1093</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2026-04-18T15:41:31Z</dcterms:created>
  <dcterms:modified xsi:type="dcterms:W3CDTF">2026-05-10T17:22:18Z</dcterms:modified>
</cp:coreProperties>
</file>