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9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sr-Latn-RS" sz="2000" b="1" noProof="0" dirty="0">
              <a:effectLst>
                <a:outerShdw blurRad="38100" dist="38100" dir="2700000" algn="tl">
                  <a:srgbClr val="000000"/>
                </a:outerShdw>
              </a:effectLst>
            </a:rPr>
            <a:t>Oluje života</a:t>
          </a:r>
          <a:endParaRPr lang="sr-Latn-RS" sz="2000" noProof="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sr-Latn-RS" sz="2000" b="1" noProof="0" dirty="0">
              <a:effectLst>
                <a:outerShdw blurRad="38100" dist="38100" dir="2700000" algn="tl">
                  <a:srgbClr val="000000"/>
                </a:outerShdw>
              </a:effectLst>
            </a:rPr>
            <a:t>Bolesti</a:t>
          </a:r>
          <a:endParaRPr lang="sr-Latn-RS" sz="2000" noProof="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sr-Latn-RS" sz="2000" b="1" noProof="0" dirty="0">
              <a:effectLst>
                <a:outerShdw blurRad="38100" dist="38100" dir="2700000" algn="tl">
                  <a:srgbClr val="000000"/>
                </a:outerShdw>
              </a:effectLst>
            </a:rPr>
            <a:t>Katastrofe</a:t>
          </a:r>
          <a:endParaRPr lang="sr-Latn-RS" sz="2000" noProof="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sr-Latn-RS" sz="2000" b="1" noProof="0" dirty="0">
              <a:effectLst>
                <a:outerShdw blurRad="38100" dist="38100" dir="2700000" algn="tl">
                  <a:srgbClr val="000000"/>
                </a:outerShdw>
              </a:effectLst>
            </a:rPr>
            <a:t>Razočaranja</a:t>
          </a:r>
          <a:endParaRPr lang="sr-Latn-RS" sz="2000" noProof="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sr-Latn-RS" sz="2000" b="1" noProof="0" dirty="0">
              <a:effectLst>
                <a:outerShdw blurRad="38100" dist="38100" dir="2700000" algn="tl">
                  <a:srgbClr val="000000"/>
                </a:outerShdw>
              </a:effectLst>
            </a:rPr>
            <a:t>Gledaj Isusa</a:t>
          </a:r>
          <a:endParaRPr lang="sr-Latn-RS" sz="2000" noProof="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70607" custLinFactNeighborX="756"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sr-Latn-RS" sz="2200" b="1" noProof="0" dirty="0">
              <a:solidFill>
                <a:schemeClr val="bg2">
                  <a:lumMod val="50000"/>
                </a:schemeClr>
              </a:solidFill>
            </a:rPr>
            <a:t>Nije krivio Boga niti ga je odbacio</a:t>
          </a:r>
          <a:endParaRPr lang="sr-Latn-RS" sz="2200" noProof="0" dirty="0">
            <a:solidFill>
              <a:schemeClr val="bg2">
                <a:lumMod val="50000"/>
              </a:schemeClr>
            </a:solidFill>
          </a:endParaRPr>
        </a:p>
      </dgm:t>
    </dgm:pt>
    <dgm:pt modelId="{C13AAEC3-7A2C-4126-8610-53BD88FEA3AB}" type="parTrans" cxnId="{A08FA725-CF54-4692-9476-CD2A1C26DFE1}">
      <dgm:prSet/>
      <dgm:spPr/>
      <dgm:t>
        <a:bodyPr/>
        <a:lstStyle/>
        <a:p>
          <a:endParaRPr lang="es-ES" sz="2200"/>
        </a:p>
      </dgm:t>
    </dgm:pt>
    <dgm:pt modelId="{C595ECED-B446-463B-A72A-6030EC7B57C3}" type="sibTrans" cxnId="{A08FA725-CF54-4692-9476-CD2A1C26DFE1}">
      <dgm:prSet/>
      <dgm:spPr/>
      <dgm:t>
        <a:bodyPr/>
        <a:lstStyle/>
        <a:p>
          <a:endParaRPr lang="es-ES" sz="22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sr-Latn-RS" sz="2200" b="1" noProof="0" dirty="0">
              <a:solidFill>
                <a:schemeClr val="accent1">
                  <a:lumMod val="50000"/>
                </a:schemeClr>
              </a:solidFill>
            </a:rPr>
            <a:t>Privio se uz Njega svom snagom</a:t>
          </a:r>
          <a:endParaRPr lang="sr-Latn-RS" sz="2200" noProof="0" dirty="0">
            <a:solidFill>
              <a:schemeClr val="accent1">
                <a:lumMod val="50000"/>
              </a:schemeClr>
            </a:solidFill>
          </a:endParaRPr>
        </a:p>
      </dgm:t>
    </dgm:pt>
    <dgm:pt modelId="{DB6315E3-99A3-424F-92F0-A91683DF348E}" type="parTrans" cxnId="{1B0BCBFC-3348-4831-82BB-B1738541E44B}">
      <dgm:prSet/>
      <dgm:spPr/>
      <dgm:t>
        <a:bodyPr/>
        <a:lstStyle/>
        <a:p>
          <a:endParaRPr lang="es-ES" sz="2200"/>
        </a:p>
      </dgm:t>
    </dgm:pt>
    <dgm:pt modelId="{3D85CEB6-A1A6-4A14-B8A6-97E88CE1356A}" type="sibTrans" cxnId="{1B0BCBFC-3348-4831-82BB-B1738541E44B}">
      <dgm:prSet/>
      <dgm:spPr/>
      <dgm:t>
        <a:bodyPr/>
        <a:lstStyle/>
        <a:p>
          <a:endParaRPr lang="es-ES" sz="22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sr-Latn-RS" sz="2200" b="1" noProof="0" dirty="0">
              <a:solidFill>
                <a:schemeClr val="accent4">
                  <a:lumMod val="50000"/>
                </a:schemeClr>
              </a:solidFill>
            </a:rPr>
            <a:t>Verovao je čak i u najmračnijim trenucima</a:t>
          </a:r>
          <a:endParaRPr lang="sr-Latn-RS" sz="2200" noProof="0" dirty="0">
            <a:solidFill>
              <a:schemeClr val="accent4">
                <a:lumMod val="50000"/>
              </a:schemeClr>
            </a:solidFill>
          </a:endParaRPr>
        </a:p>
      </dgm:t>
    </dgm:pt>
    <dgm:pt modelId="{1E9423B9-C9EE-4599-9DE8-AB263CAD6B2B}" type="parTrans" cxnId="{C9E1877C-48F5-4AE1-ADA7-6379DB7AFB07}">
      <dgm:prSet/>
      <dgm:spPr/>
      <dgm:t>
        <a:bodyPr/>
        <a:lstStyle/>
        <a:p>
          <a:endParaRPr lang="es-ES" sz="2200"/>
        </a:p>
      </dgm:t>
    </dgm:pt>
    <dgm:pt modelId="{32ABE243-7F90-42AE-AA47-4CEB5427CAD9}" type="sibTrans" cxnId="{C9E1877C-48F5-4AE1-ADA7-6379DB7AFB07}">
      <dgm:prSet/>
      <dgm:spPr/>
      <dgm:t>
        <a:bodyPr/>
        <a:lstStyle/>
        <a:p>
          <a:endParaRPr lang="es-ES" sz="22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sr-Latn-RS" sz="2200" b="1" noProof="0" dirty="0">
              <a:solidFill>
                <a:schemeClr val="accent5">
                  <a:lumMod val="50000"/>
                </a:schemeClr>
              </a:solidFill>
            </a:rPr>
            <a:t>Fokusirao se na slavnu budućnost (Jov 19,25-27)</a:t>
          </a:r>
          <a:endParaRPr lang="sr-Latn-RS" sz="2200" noProof="0" dirty="0">
            <a:solidFill>
              <a:schemeClr val="accent5">
                <a:lumMod val="50000"/>
              </a:schemeClr>
            </a:solidFill>
          </a:endParaRPr>
        </a:p>
      </dgm:t>
    </dgm:pt>
    <dgm:pt modelId="{80103D7C-9F57-45DE-8623-C23351B2C06B}" type="parTrans" cxnId="{3EE926D0-AD82-4B96-92CC-E0448994BEE0}">
      <dgm:prSet/>
      <dgm:spPr/>
      <dgm:t>
        <a:bodyPr/>
        <a:lstStyle/>
        <a:p>
          <a:endParaRPr lang="es-ES" sz="2200"/>
        </a:p>
      </dgm:t>
    </dgm:pt>
    <dgm:pt modelId="{8675926D-9995-4BB3-B413-CD63E7B111A8}" type="sibTrans" cxnId="{3EE926D0-AD82-4B96-92CC-E0448994BEE0}">
      <dgm:prSet/>
      <dgm:spPr/>
      <dgm:t>
        <a:bodyPr/>
        <a:lstStyle/>
        <a:p>
          <a:endParaRPr lang="es-ES" sz="22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sr-Latn-RS" sz="2000" b="1" noProof="0" dirty="0">
              <a:effectLst>
                <a:outerShdw blurRad="38100" dist="38100" dir="2700000" algn="tl">
                  <a:srgbClr val="000000"/>
                </a:outerShdw>
              </a:effectLst>
            </a:rPr>
            <a:t>Ne smemo dopustiti da se sumnja ukoreni u našem umu</a:t>
          </a:r>
          <a:endParaRPr lang="sr-Latn-RS" sz="2000" noProof="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sr-Latn-RS" sz="2000" b="1" noProof="0" dirty="0">
              <a:effectLst>
                <a:outerShdw blurRad="38100" dist="38100" dir="2700000" algn="tl">
                  <a:srgbClr val="000000"/>
                </a:outerShdw>
              </a:effectLst>
            </a:rPr>
            <a:t>Isus hoda uz nas čak i u našim razočaranjima</a:t>
          </a:r>
          <a:endParaRPr lang="sr-Latn-RS" sz="2000" noProof="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sr-Latn-RS" sz="2000" b="1" noProof="0" dirty="0">
              <a:effectLst>
                <a:outerShdw blurRad="38100" dist="38100" dir="2700000" algn="tl">
                  <a:srgbClr val="000000"/>
                </a:outerShdw>
              </a:effectLst>
            </a:rPr>
            <a:t>On će razjasniti naše nedoumice, ako mu to dopustimo</a:t>
          </a:r>
          <a:endParaRPr lang="sr-Latn-RS" sz="2000" noProof="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sr-Latn-RS" sz="2000" b="1" noProof="0" dirty="0">
              <a:effectLst>
                <a:outerShdw blurRad="38100" dist="38100" dir="2700000" algn="tl">
                  <a:srgbClr val="000000"/>
                </a:outerShdw>
              </a:effectLst>
            </a:rPr>
            <a:t>Isus bolje od nas zna kakva je naša stvarnost</a:t>
          </a:r>
          <a:endParaRPr lang="sr-Latn-RS" sz="2000" noProof="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3987" y="542303"/>
          <a:ext cx="2221312" cy="1401797"/>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3705" y="0"/>
          <a:ext cx="2221877" cy="6469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Oluje života</a:t>
          </a:r>
          <a:endParaRPr lang="sr-Latn-RS" sz="2000" kern="1200" noProof="0" dirty="0">
            <a:effectLst>
              <a:outerShdw blurRad="38100" dist="38100" dir="2700000" algn="tl">
                <a:srgbClr val="000000"/>
              </a:outerShdw>
            </a:effectLst>
          </a:endParaRPr>
        </a:p>
      </dsp:txBody>
      <dsp:txXfrm>
        <a:off x="3705" y="0"/>
        <a:ext cx="2221877" cy="646985"/>
      </dsp:txXfrm>
    </dsp:sp>
    <dsp:sp modelId="{74DF89C7-CE1D-47BB-B46E-3D9BD26B7BC9}">
      <dsp:nvSpPr>
        <dsp:cNvPr id="0" name=""/>
        <dsp:cNvSpPr/>
      </dsp:nvSpPr>
      <dsp:spPr>
        <a:xfrm>
          <a:off x="2488433" y="542303"/>
          <a:ext cx="2221877" cy="140179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98602" y="0"/>
          <a:ext cx="2221877" cy="64698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Bolesti</a:t>
          </a:r>
          <a:endParaRPr lang="sr-Latn-RS" sz="2000" kern="1200" noProof="0" dirty="0">
            <a:effectLst>
              <a:outerShdw blurRad="38100" dist="38100" dir="2700000" algn="tl">
                <a:srgbClr val="000000"/>
              </a:outerShdw>
            </a:effectLst>
          </a:endParaRPr>
        </a:p>
      </dsp:txBody>
      <dsp:txXfrm>
        <a:off x="2498602" y="0"/>
        <a:ext cx="2221877" cy="646985"/>
      </dsp:txXfrm>
    </dsp:sp>
    <dsp:sp modelId="{BBB6B9F3-4392-4863-8740-B0AAB4EBBB97}">
      <dsp:nvSpPr>
        <dsp:cNvPr id="0" name=""/>
        <dsp:cNvSpPr/>
      </dsp:nvSpPr>
      <dsp:spPr>
        <a:xfrm>
          <a:off x="4973160" y="542303"/>
          <a:ext cx="2221877" cy="140179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73160" y="0"/>
          <a:ext cx="2221877" cy="6469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Katastrofe</a:t>
          </a:r>
          <a:endParaRPr lang="sr-Latn-RS" sz="2000" kern="1200" noProof="0" dirty="0">
            <a:effectLst>
              <a:outerShdw blurRad="38100" dist="38100" dir="2700000" algn="tl">
                <a:srgbClr val="000000"/>
              </a:outerShdw>
            </a:effectLst>
          </a:endParaRPr>
        </a:p>
      </dsp:txBody>
      <dsp:txXfrm>
        <a:off x="4973160" y="0"/>
        <a:ext cx="2221877" cy="646985"/>
      </dsp:txXfrm>
    </dsp:sp>
    <dsp:sp modelId="{423910E7-9C61-4C54-A5FD-97A07CA59539}">
      <dsp:nvSpPr>
        <dsp:cNvPr id="0" name=""/>
        <dsp:cNvSpPr/>
      </dsp:nvSpPr>
      <dsp:spPr>
        <a:xfrm>
          <a:off x="1246069" y="2666786"/>
          <a:ext cx="2221877" cy="1401797"/>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6069" y="2124481"/>
          <a:ext cx="2221877" cy="64698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Razočaranja</a:t>
          </a:r>
          <a:endParaRPr lang="sr-Latn-RS" sz="2000" kern="1200" noProof="0" dirty="0">
            <a:effectLst>
              <a:outerShdw blurRad="38100" dist="38100" dir="2700000" algn="tl">
                <a:srgbClr val="000000"/>
              </a:outerShdw>
            </a:effectLst>
          </a:endParaRPr>
        </a:p>
      </dsp:txBody>
      <dsp:txXfrm>
        <a:off x="1246069" y="2124481"/>
        <a:ext cx="2221877" cy="646985"/>
      </dsp:txXfrm>
    </dsp:sp>
    <dsp:sp modelId="{AB00A01E-B34E-4F44-A7C6-7FAF9E71EE3A}">
      <dsp:nvSpPr>
        <dsp:cNvPr id="0" name=""/>
        <dsp:cNvSpPr/>
      </dsp:nvSpPr>
      <dsp:spPr>
        <a:xfrm>
          <a:off x="3730796" y="2666786"/>
          <a:ext cx="2221877" cy="140179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30796" y="2124481"/>
          <a:ext cx="2221877" cy="646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Gledaj Isusa</a:t>
          </a:r>
          <a:endParaRPr lang="sr-Latn-RS" sz="2000" kern="1200" noProof="0" dirty="0">
            <a:effectLst>
              <a:outerShdw blurRad="38100" dist="38100" dir="2700000" algn="tl">
                <a:srgbClr val="000000"/>
              </a:outerShdw>
            </a:effectLst>
          </a:endParaRPr>
        </a:p>
      </dsp:txBody>
      <dsp:txXfrm>
        <a:off x="3730796" y="2124481"/>
        <a:ext cx="2221877" cy="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765227"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2">
                  <a:lumMod val="50000"/>
                </a:schemeClr>
              </a:solidFill>
            </a:rPr>
            <a:t>Nije krivio Boga niti ga je odbacio</a:t>
          </a:r>
          <a:endParaRPr lang="sr-Latn-RS" sz="2200" kern="1200" noProof="0" dirty="0">
            <a:solidFill>
              <a:schemeClr val="bg2">
                <a:lumMod val="50000"/>
              </a:schemeClr>
            </a:solidFill>
          </a:endParaRPr>
        </a:p>
      </dsp:txBody>
      <dsp:txXfrm>
        <a:off x="2798472" y="416790"/>
        <a:ext cx="3353518" cy="614536"/>
      </dsp:txXfrm>
    </dsp:sp>
    <dsp:sp modelId="{EFC1C032-BB6B-4327-8FB3-AC78A76506B7}">
      <dsp:nvSpPr>
        <dsp:cNvPr id="0" name=""/>
        <dsp:cNvSpPr/>
      </dsp:nvSpPr>
      <dsp:spPr>
        <a:xfrm>
          <a:off x="2765227"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1">
                  <a:lumMod val="50000"/>
                </a:schemeClr>
              </a:solidFill>
            </a:rPr>
            <a:t>Privio se uz Njega svom snagom</a:t>
          </a:r>
          <a:endParaRPr lang="sr-Latn-RS" sz="2200" kern="1200" noProof="0" dirty="0">
            <a:solidFill>
              <a:schemeClr val="accent1">
                <a:lumMod val="50000"/>
              </a:schemeClr>
            </a:solidFill>
          </a:endParaRPr>
        </a:p>
      </dsp:txBody>
      <dsp:txXfrm>
        <a:off x="2798472" y="1182945"/>
        <a:ext cx="3353518" cy="614536"/>
      </dsp:txXfrm>
    </dsp:sp>
    <dsp:sp modelId="{DB2C26DC-721C-414F-A725-5108771EFECA}">
      <dsp:nvSpPr>
        <dsp:cNvPr id="0" name=""/>
        <dsp:cNvSpPr/>
      </dsp:nvSpPr>
      <dsp:spPr>
        <a:xfrm>
          <a:off x="2765227"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4">
                  <a:lumMod val="50000"/>
                </a:schemeClr>
              </a:solidFill>
            </a:rPr>
            <a:t>Verovao je čak i u najmračnijim trenucima</a:t>
          </a:r>
          <a:endParaRPr lang="sr-Latn-RS" sz="2200" kern="1200" noProof="0" dirty="0">
            <a:solidFill>
              <a:schemeClr val="accent4">
                <a:lumMod val="50000"/>
              </a:schemeClr>
            </a:solidFill>
          </a:endParaRPr>
        </a:p>
      </dsp:txBody>
      <dsp:txXfrm>
        <a:off x="2798472" y="1949100"/>
        <a:ext cx="3353518" cy="614536"/>
      </dsp:txXfrm>
    </dsp:sp>
    <dsp:sp modelId="{AA62A8A3-BC74-4365-A875-94B5527A3CAC}">
      <dsp:nvSpPr>
        <dsp:cNvPr id="0" name=""/>
        <dsp:cNvSpPr/>
      </dsp:nvSpPr>
      <dsp:spPr>
        <a:xfrm>
          <a:off x="2765227"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Fokusirao se na slavnu budućnost (Jov 19,25-27)</a:t>
          </a:r>
          <a:endParaRPr lang="sr-Latn-RS" sz="2200" kern="1200" noProof="0" dirty="0">
            <a:solidFill>
              <a:schemeClr val="accent5">
                <a:lumMod val="50000"/>
              </a:schemeClr>
            </a:solidFill>
          </a:endParaRPr>
        </a:p>
      </dsp:txBody>
      <dsp:txXfrm>
        <a:off x="2798472"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Ne smemo dopustiti da se sumnja ukoreni u našem umu</a:t>
          </a:r>
          <a:endParaRPr lang="sr-Latn-RS" sz="2000" kern="1200" noProof="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Isus hoda uz nas čak i u našim razočaranjima</a:t>
          </a:r>
          <a:endParaRPr lang="sr-Latn-RS" sz="2000" kern="1200" noProof="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On će razjasniti naše nedoumice, ako mu to dopustimo</a:t>
          </a:r>
          <a:endParaRPr lang="sr-Latn-RS" sz="2000" kern="1200" noProof="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Isus bolje od nas zna kakva je naša stvarnost</a:t>
          </a:r>
          <a:endParaRPr lang="sr-Latn-RS" sz="2000" kern="1200" noProof="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10/05/2026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hr" dirty="0"/>
              <a:t>Isus je umro i uskrsnuo</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10/05/2026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10/05/2026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noProof="0" dirty="0">
                <a:ln/>
                <a:solidFill>
                  <a:schemeClr val="accent5">
                    <a:lumMod val="50000"/>
                  </a:schemeClr>
                </a:solidFill>
              </a:rPr>
              <a:t>PREPREKE</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sr-Latn-RS" sz="1600" b="1" noProof="0" dirty="0">
                <a:solidFill>
                  <a:schemeClr val="accent4">
                    <a:lumMod val="20000"/>
                    <a:lumOff val="80000"/>
                  </a:schemeClr>
                </a:solidFill>
              </a:rPr>
              <a:t>11. pouka za 13. </a:t>
            </a:r>
            <a:r>
              <a:rPr lang="en-US" sz="1600" b="1" noProof="0" dirty="0" err="1">
                <a:solidFill>
                  <a:schemeClr val="accent4">
                    <a:lumMod val="20000"/>
                    <a:lumOff val="80000"/>
                  </a:schemeClr>
                </a:solidFill>
              </a:rPr>
              <a:t>juni</a:t>
            </a:r>
            <a:r>
              <a:rPr lang="sr-Latn-RS" sz="1600" b="1" noProof="0" dirty="0">
                <a:solidFill>
                  <a:schemeClr val="accent4">
                    <a:lumMod val="20000"/>
                    <a:lumOff val="80000"/>
                  </a:schemeClr>
                </a:solidFill>
              </a:rPr>
              <a:t>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508760" y="594747"/>
            <a:ext cx="9403080" cy="5760551"/>
          </a:xfrm>
          <a:prstGeom prst="rect">
            <a:avLst/>
          </a:prstGeom>
          <a:noFill/>
        </p:spPr>
        <p:txBody>
          <a:bodyPr wrap="square">
            <a:spAutoFit/>
          </a:bodyPr>
          <a:lstStyle/>
          <a:p>
            <a:pPr>
              <a:lnSpc>
                <a:spcPts val="3400"/>
              </a:lnSpc>
              <a:spcBef>
                <a:spcPts val="600"/>
              </a:spcBef>
            </a:pPr>
            <a:r>
              <a:rPr lang="sr-Latn-RS" sz="3000" b="1" dirty="0">
                <a:latin typeface="Constantia" panose="02030602050306030303" pitchFamily="18" charset="0"/>
              </a:rPr>
              <a:t>„U iskustvu svih dolaze vremena dubokog razočaranja i potpunog obeshrabrenja – dani kada je tuga </a:t>
            </a:r>
            <a:r>
              <a:rPr lang="en-US" sz="3000" b="1" dirty="0" err="1">
                <a:latin typeface="Constantia" panose="02030602050306030303" pitchFamily="18" charset="0"/>
              </a:rPr>
              <a:t>na</a:t>
            </a:r>
            <a:r>
              <a:rPr lang="sr-Latn-RS" sz="3000" b="1" dirty="0">
                <a:latin typeface="Constantia" panose="02030602050306030303" pitchFamily="18" charset="0"/>
              </a:rPr>
              <a:t>š deo, i teško je poverovati da je Bog i dalje ljubazni dobročinitelj svoje zemaljske dece; dani kada nevolje muče dušu, sve dok smrt ne izgleda bolja od života. Tada mnogi gube oslonac u Bogu i dovode se u ropstvo sumnje, ropstvo neverovanja. Kada bismo u takvim vremenima mogli duhovnim uvidom da razaznamo značenje Božjeg promisla, videli bismo anđele koji žele da nas spasu od nas samih, trudeći se da postavimo noge na temelj čvršći od večnih brda, i nova vera, novi život, bi se rodio.“</a:t>
            </a:r>
            <a:endParaRPr lang="sr-Latn-RS" sz="30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7544569" y="6157146"/>
            <a:ext cx="2943434" cy="338554"/>
          </a:xfrm>
          <a:prstGeom prst="rect">
            <a:avLst/>
          </a:prstGeom>
          <a:noFill/>
        </p:spPr>
        <p:txBody>
          <a:bodyPr wrap="none" rtlCol="0">
            <a:spAutoFit/>
          </a:bodyPr>
          <a:lstStyle/>
          <a:p>
            <a:pPr algn="r"/>
            <a:r>
              <a:rPr lang="sr-Latn-RS" sz="1600" b="1" noProof="0" dirty="0"/>
              <a:t>EGW (Proroci i </a:t>
            </a:r>
            <a:r>
              <a:rPr lang="en-US" sz="1600" b="1" noProof="0" dirty="0" err="1"/>
              <a:t>carevi</a:t>
            </a:r>
            <a:r>
              <a:rPr lang="sr-Latn-RS" sz="1600" b="1" noProof="0" dirty="0"/>
              <a:t>, str. 163)</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0" y="4975"/>
            <a:ext cx="6591299" cy="295465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"I ne samo to, nego se radujemo i u nevoljama jer znamo da nevolje donose strpljivost, strpljivost </a:t>
            </a:r>
            <a:r>
              <a:rPr kumimoji="0" lang="sr-Latn-RS" sz="24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prekaljenost</a:t>
            </a:r>
            <a:r>
              <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a </a:t>
            </a:r>
            <a:r>
              <a:rPr kumimoji="0" lang="sr-Latn-RS" sz="24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prekaljenost</a:t>
            </a:r>
            <a:r>
              <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nadu. A nada nas ne izneverava jer se Božija ljubav već izlila u naša srca kroz Svetog Duha, koji nam je dat."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(Rimljanima 5,3–5)</a:t>
            </a:r>
            <a:endParaRPr kumimoji="0" lang="sr-Latn-RS" sz="24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2439206001"/>
              </p:ext>
            </p:extLst>
          </p:nvPr>
        </p:nvGraphicFramePr>
        <p:xfrm>
          <a:off x="182812" y="2789416"/>
          <a:ext cx="7219078" cy="406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107996"/>
          </a:xfrm>
          <a:prstGeom prst="rect">
            <a:avLst/>
          </a:prstGeom>
          <a:noFill/>
        </p:spPr>
        <p:txBody>
          <a:bodyPr wrap="square" rtlCol="0">
            <a:spAutoFit/>
          </a:bodyPr>
          <a:lstStyle/>
          <a:p>
            <a:pPr>
              <a:spcBef>
                <a:spcPts val="600"/>
              </a:spcBef>
            </a:pPr>
            <a:r>
              <a:rPr lang="sr-Latn-RS" sz="2200" b="1" noProof="0" dirty="0"/>
              <a:t>Živimo u svetu punom greha i patnje. Svi se u nekom trenutku suočavamo s poteškoćama koje nas mogu navesti da preispitamo Božju ljubav.</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0" y="1342866"/>
            <a:ext cx="7584703"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Proučićemo kako su neki biblijski likovi reagovali na različite nepovoljne situacije i kako bi nam njihov primer mogao pomoći da se suočimo sa sličnim nepredviđenim situacijama.</a:t>
            </a:r>
          </a:p>
        </p:txBody>
      </p:sp>
      <p:sp>
        <p:nvSpPr>
          <p:cNvPr id="8" name="CuadroTexto 7">
            <a:extLst>
              <a:ext uri="{FF2B5EF4-FFF2-40B4-BE49-F238E27FC236}">
                <a16:creationId xmlns:a16="http://schemas.microsoft.com/office/drawing/2014/main" id="{2695ED24-6732-842C-A49D-EF203FFF943C}"/>
              </a:ext>
            </a:extLst>
          </p:cNvPr>
          <p:cNvSpPr txBox="1"/>
          <p:nvPr/>
        </p:nvSpPr>
        <p:spPr>
          <a:xfrm>
            <a:off x="-20405" y="1041688"/>
            <a:ext cx="758470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Kako reagiramo na ove prepreke?</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sr-Latn-RS" sz="4400" b="1" spc="300" dirty="0">
                <a:ln w="6600">
                  <a:noFill/>
                  <a:prstDash val="solid"/>
                </a:ln>
                <a:solidFill>
                  <a:srgbClr val="FDF8CB"/>
                </a:solidFill>
                <a:effectLst>
                  <a:outerShdw dist="50800" dir="2700000" algn="tl" rotWithShape="0">
                    <a:srgbClr val="654C0F"/>
                  </a:outerShdw>
                </a:effectLst>
              </a:rPr>
              <a:t>OLUJE</a:t>
            </a:r>
            <a:r>
              <a:rPr lang="en-US" sz="4400" b="1" spc="300" dirty="0">
                <a:ln w="6600">
                  <a:noFill/>
                  <a:prstDash val="solid"/>
                </a:ln>
                <a:solidFill>
                  <a:srgbClr val="FDF8CB"/>
                </a:solidFill>
                <a:effectLst>
                  <a:outerShdw dist="50800" dir="2700000" algn="tl" rotWithShape="0">
                    <a:srgbClr val="654C0F"/>
                  </a:outerShdw>
                </a:effectLst>
              </a:rPr>
              <a:t> </a:t>
            </a:r>
            <a:r>
              <a:rPr lang="sr-Latn-RS" sz="4400" b="1" spc="300" dirty="0">
                <a:ln w="6600">
                  <a:noFill/>
                  <a:prstDash val="solid"/>
                </a:ln>
                <a:solidFill>
                  <a:srgbClr val="FDF8CB"/>
                </a:solidFill>
                <a:effectLst>
                  <a:outerShdw dist="50800" dir="2700000" algn="tl" rotWithShape="0">
                    <a:srgbClr val="654C0F"/>
                  </a:outerShdw>
                </a:effectLst>
              </a:rPr>
              <a:t>ŽIVOT</a:t>
            </a:r>
            <a:r>
              <a:rPr lang="en-US" sz="4400" b="1" spc="300" dirty="0">
                <a:ln w="6600">
                  <a:noFill/>
                  <a:prstDash val="solid"/>
                </a:ln>
                <a:solidFill>
                  <a:srgbClr val="FDF8CB"/>
                </a:solidFill>
                <a:effectLst>
                  <a:outerShdw dist="50800" dir="2700000" algn="tl" rotWithShape="0">
                    <a:srgbClr val="654C0F"/>
                  </a:outerShdw>
                </a:effectLst>
              </a:rPr>
              <a:t>A</a:t>
            </a:r>
            <a:endParaRPr lang="sr-Latn-RS" sz="4400" b="1" spc="300" noProof="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707886"/>
          </a:xfrm>
          <a:prstGeom prst="rect">
            <a:avLst/>
          </a:prstGeom>
          <a:noFill/>
        </p:spPr>
        <p:txBody>
          <a:bodyPr wrap="square">
            <a:spAutoFit/>
          </a:bodyPr>
          <a:lstStyle/>
          <a:p>
            <a:pPr algn="ctr"/>
            <a:r>
              <a:rPr lang="sr-Latn-RS" sz="20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„Podigla se žestoka oluja i valovi su se razbijali o lađu tako da je gotovo bila potopljena</a:t>
            </a:r>
            <a:r>
              <a:rPr lang="en-US" sz="20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sr-Latn-RS" sz="20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sr-Latn-RS" sz="16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(Marko 4</a:t>
            </a:r>
            <a:r>
              <a:rPr lang="en-US" sz="16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sr-Latn-RS" sz="1600" b="1" noProof="0" dirty="0">
                <a:solidFill>
                  <a:srgbClr val="931C14"/>
                </a:solidFill>
                <a:effectLst>
                  <a:glow rad="101600">
                    <a:schemeClr val="bg1"/>
                  </a:glow>
                  <a:outerShdw blurRad="38100" dist="38100" dir="2700000" algn="tl">
                    <a:srgbClr val="000000"/>
                  </a:outerShdw>
                </a:effectLst>
                <a:latin typeface="Comic Sans MS" panose="030F0702030302020204" pitchFamily="66" charset="0"/>
              </a:rPr>
              <a:t>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769441"/>
          </a:xfrm>
          <a:prstGeom prst="rect">
            <a:avLst/>
          </a:prstGeom>
          <a:noFill/>
        </p:spPr>
        <p:txBody>
          <a:bodyPr wrap="square" rtlCol="0">
            <a:spAutoFit/>
          </a:bodyPr>
          <a:lstStyle/>
          <a:p>
            <a:pPr>
              <a:spcBef>
                <a:spcPts val="600"/>
              </a:spcBef>
            </a:pPr>
            <a:r>
              <a:rPr lang="sr-Latn-RS" sz="2200" b="1" noProof="0" dirty="0"/>
              <a:t>Prelazak Galilejskog jezera usred noći, čak i usred oluje, nije bio nešto novo za Petra, Andriju, Jakova i </a:t>
            </a:r>
            <a:r>
              <a:rPr lang="en-US" sz="2200" b="1" noProof="0" dirty="0"/>
              <a:t>Jo</a:t>
            </a:r>
            <a:r>
              <a:rPr lang="sr-Latn-RS" sz="2200" b="1" noProof="0" dirty="0" err="1"/>
              <a:t>vana</a:t>
            </a:r>
            <a:r>
              <a:rPr lang="sr-Latn-RS" sz="2200" b="1" noProof="0" dirty="0"/>
              <a:t>, vešte ribare.</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3" y="3471411"/>
            <a:ext cx="4805361" cy="1446550"/>
          </a:xfrm>
          <a:prstGeom prst="rect">
            <a:avLst/>
          </a:prstGeom>
          <a:noFill/>
        </p:spPr>
        <p:txBody>
          <a:bodyPr wrap="square">
            <a:spAutoFit/>
          </a:bodyPr>
          <a:lstStyle/>
          <a:p>
            <a:pPr>
              <a:spcBef>
                <a:spcPts val="600"/>
              </a:spcBef>
            </a:pPr>
            <a:r>
              <a:rPr lang="sr-Latn-RS" sz="2200" b="1" noProof="0" dirty="0"/>
              <a:t>U svojim životima prolazimo kroz oluje. Molimo Isusa za pomoć, ali čini se kao da spava. Ne osećamo Njegovu prisutnost. Ali On je tu.</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78993" y="2120426"/>
            <a:ext cx="8829674"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Međutim, oluja ih je s</a:t>
            </a: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a</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vladala. Vetar je </a:t>
            </a:r>
            <a:r>
              <a:rPr kumimoji="0" lang="en-US" sz="2200" b="1" i="0" u="none" strike="noStrike" kern="1200" cap="none" spc="0" normalizeH="0" baseline="0" noProof="0" dirty="0" err="1">
                <a:ln>
                  <a:noFill/>
                </a:ln>
                <a:solidFill>
                  <a:prstClr val="black"/>
                </a:solidFill>
                <a:effectLst/>
                <a:uLnTx/>
                <a:uFillTx/>
                <a:latin typeface="Aptos" panose="02110004020202020204"/>
                <a:ea typeface="+mn-ea"/>
                <a:cs typeface="+mn-cs"/>
              </a:rPr>
              <a:t>podigao</a:t>
            </a: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200" b="1" i="0" u="none" strike="noStrike" kern="1200" cap="none" spc="0" normalizeH="0" baseline="0" noProof="0" dirty="0" err="1">
                <a:ln>
                  <a:noFill/>
                </a:ln>
                <a:solidFill>
                  <a:prstClr val="black"/>
                </a:solidFill>
                <a:effectLst/>
                <a:uLnTx/>
                <a:uFillTx/>
                <a:latin typeface="Aptos" panose="02110004020202020204"/>
                <a:ea typeface="+mn-ea"/>
                <a:cs typeface="+mn-cs"/>
              </a:rPr>
              <a:t>talase</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poplavio lađu i ugrozio njihove živote. Tada im je sinulo… Gde je Isus? Spava li? Zašto nam ne pomaže? Zar ga nije briga šta se s nama događa? (Marko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3" y="4787090"/>
            <a:ext cx="4838700"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Pričekajte trenutak da ukorite našu oluju: „Mir, utišaj se!“ (Marko 4,39). On se brine za nas (1. Petrova 5,7). On može smiriti naše oluje. Ne zaboravite Ga hvaliti kada to učini (Marko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sr-Latn-R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BOLESTI</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400110"/>
          </a:xfrm>
          <a:prstGeom prst="rect">
            <a:avLst/>
          </a:prstGeom>
          <a:noFill/>
        </p:spPr>
        <p:txBody>
          <a:bodyPr wrap="square">
            <a:spAutoFit/>
          </a:bodyPr>
          <a:lstStyle/>
          <a:p>
            <a:pPr algn="ctr"/>
            <a:r>
              <a:rPr lang="sr-Latn-R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„Ako samo dotaknem njegov</a:t>
            </a:r>
            <a:r>
              <a:rPr lang="en-U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u</a:t>
            </a:r>
            <a:r>
              <a:rPr lang="sr-Latn-R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sr-Latn-RS" sz="2000" b="1" noProof="0"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odeć</a:t>
            </a:r>
            <a:r>
              <a:rPr lang="en-U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u</a:t>
            </a:r>
            <a:r>
              <a:rPr lang="sr-Latn-RS" sz="20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ozdraviću.“ </a:t>
            </a:r>
            <a:r>
              <a:rPr lang="sr-Latn-RS" sz="16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(Marko 5,28)</a:t>
            </a:r>
            <a:endParaRPr lang="sr-Latn-RS" sz="1200" b="1" noProof="0" dirty="0">
              <a:solidFill>
                <a:schemeClr val="tx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446550"/>
          </a:xfrm>
          <a:prstGeom prst="rect">
            <a:avLst/>
          </a:prstGeom>
          <a:noFill/>
        </p:spPr>
        <p:txBody>
          <a:bodyPr wrap="square" rtlCol="0">
            <a:spAutoFit/>
          </a:bodyPr>
          <a:lstStyle/>
          <a:p>
            <a:pPr>
              <a:spcBef>
                <a:spcPts val="600"/>
              </a:spcBef>
            </a:pPr>
            <a:r>
              <a:rPr lang="sr-Latn-RS" sz="2200" b="1" noProof="0" dirty="0"/>
              <a:t>Dvanaest godina patnje od krvarenja bez lekara koji bi je mogao izlečiti ostavilo je ženu bez ičega i bez nade (Marko 5,25-26). Danas postoje zemlje u kojima besplatno zdravstveno osiguranje ne postoji, a ova priča još </a:t>
            </a:r>
            <a:r>
              <a:rPr lang="sr-Latn-RS" sz="2200" b="1" noProof="0" dirty="0" err="1"/>
              <a:t>uvijek</a:t>
            </a:r>
            <a:r>
              <a:rPr lang="sr-Latn-RS" sz="2200" b="1" noProof="0" dirty="0"/>
              <a:t> može biti stvarnost.</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69" y="2523602"/>
            <a:ext cx="4931906" cy="1446550"/>
          </a:xfrm>
          <a:prstGeom prst="rect">
            <a:avLst/>
          </a:prstGeom>
          <a:noFill/>
        </p:spPr>
        <p:txBody>
          <a:bodyPr wrap="square">
            <a:spAutoFit/>
          </a:bodyPr>
          <a:lstStyle/>
          <a:p>
            <a:pPr>
              <a:spcBef>
                <a:spcPts val="600"/>
              </a:spcBef>
            </a:pPr>
            <a:r>
              <a:rPr lang="sr-Latn-RS" sz="2200" b="1" noProof="0" dirty="0"/>
              <a:t>U svakom slučaju, svi se možemo suočiti sa situacijama u kojima nas bolest zarobljava i guši, a dane nalazimo olakšanje.</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 svakom slučaju, Isus nas poziva da sve svoje terete i brige stavimo na Njega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Mt</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625191"/>
            <a:ext cx="486622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Moramo verovati da Isus može da upotrebi vešte lekare da nas izleči ili da u nama učini čudo.</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4004800" y="3855750"/>
            <a:ext cx="4866222" cy="769441"/>
          </a:xfrm>
          <a:prstGeom prst="rect">
            <a:avLst/>
          </a:prstGeom>
          <a:noFill/>
        </p:spPr>
        <p:txBody>
          <a:bodyPr wrap="square">
            <a:spAutoFit/>
          </a:bodyPr>
          <a:lstStyle/>
          <a:p>
            <a:pPr lvl="0">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Žena je u Isusu videla rešenje i </a:t>
            </a:r>
            <a:r>
              <a:rPr lang="sr-Latn-RS" sz="2200" b="1" dirty="0">
                <a:solidFill>
                  <a:prstClr val="black"/>
                </a:solidFill>
              </a:rPr>
              <a:t>njena vera ju je spasila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(Marko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sr-Latn-RS"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KATASTROFE</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707886"/>
          </a:xfrm>
          <a:prstGeom prst="rect">
            <a:avLst/>
          </a:prstGeom>
          <a:noFill/>
        </p:spPr>
        <p:txBody>
          <a:bodyPr wrap="square">
            <a:spAutoFit/>
          </a:bodyPr>
          <a:lstStyle/>
          <a:p>
            <a:pPr algn="ctr"/>
            <a:r>
              <a:rPr lang="sr-Latn-RS" sz="2000" b="1" dirty="0">
                <a:solidFill>
                  <a:srgbClr val="D8BEFF"/>
                </a:solidFill>
                <a:effectLst>
                  <a:outerShdw blurRad="38100" dist="38100" dir="2700000" algn="tl">
                    <a:srgbClr val="000000"/>
                  </a:outerShdw>
                </a:effectLst>
                <a:latin typeface="Comic Sans MS" panose="030F0702030302020204" pitchFamily="66" charset="0"/>
              </a:rPr>
              <a:t>„I ako se ova koža moja i </a:t>
            </a:r>
            <a:r>
              <a:rPr lang="en-US" sz="2000" b="1" dirty="0" err="1">
                <a:solidFill>
                  <a:srgbClr val="D8BEFF"/>
                </a:solidFill>
                <a:effectLst>
                  <a:outerShdw blurRad="38100" dist="38100" dir="2700000" algn="tl">
                    <a:srgbClr val="000000"/>
                  </a:outerShdw>
                </a:effectLst>
                <a:latin typeface="Comic Sans MS" panose="030F0702030302020204" pitchFamily="66" charset="0"/>
              </a:rPr>
              <a:t>raspadne</a:t>
            </a:r>
            <a:r>
              <a:rPr lang="sr-Latn-RS" sz="2000" b="1" dirty="0">
                <a:solidFill>
                  <a:srgbClr val="D8BEFF"/>
                </a:solidFill>
                <a:effectLst>
                  <a:outerShdw blurRad="38100" dist="38100" dir="2700000" algn="tl">
                    <a:srgbClr val="000000"/>
                  </a:outerShdw>
                </a:effectLst>
                <a:latin typeface="Comic Sans MS" panose="030F0702030302020204" pitchFamily="66" charset="0"/>
              </a:rPr>
              <a:t>, opet ću u telu svom videti Boga.” </a:t>
            </a:r>
            <a:r>
              <a:rPr lang="sr-Latn-RS" sz="1600" b="1" noProof="0" dirty="0">
                <a:solidFill>
                  <a:srgbClr val="D8BEFF"/>
                </a:solidFill>
                <a:effectLst>
                  <a:outerShdw blurRad="38100" dist="38100" dir="2700000" algn="tl">
                    <a:srgbClr val="000000"/>
                  </a:outerShdw>
                </a:effectLst>
                <a:latin typeface="Comic Sans MS" panose="030F0702030302020204" pitchFamily="66" charset="0"/>
              </a:rPr>
              <a:t>(Jov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446550"/>
          </a:xfrm>
          <a:prstGeom prst="rect">
            <a:avLst/>
          </a:prstGeom>
          <a:noFill/>
        </p:spPr>
        <p:txBody>
          <a:bodyPr wrap="square" rtlCol="0">
            <a:spAutoFit/>
          </a:bodyPr>
          <a:lstStyle/>
          <a:p>
            <a:pPr>
              <a:spcBef>
                <a:spcPts val="600"/>
              </a:spcBef>
            </a:pPr>
            <a:r>
              <a:rPr lang="sr-Latn-RS" sz="2200" b="1" noProof="0" dirty="0"/>
              <a:t>Rat, nasilje i prirodne katastrofe radikalno su promenile Jovov život (Jov 1,13-19). Svi smo izloženi katastrofama, bilo prirodnim ili uzrokovanim zlom koje </a:t>
            </a:r>
            <a:r>
              <a:rPr lang="sr-Latn-RS" sz="2200" b="1" noProof="0" dirty="0" err="1"/>
              <a:t>preovladava</a:t>
            </a:r>
            <a:r>
              <a:rPr lang="sr-Latn-RS" sz="2200" b="1" noProof="0" dirty="0"/>
              <a:t> u svetu.</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1171064481"/>
              </p:ext>
            </p:extLst>
          </p:nvPr>
        </p:nvGraphicFramePr>
        <p:xfrm>
          <a:off x="169845" y="2950308"/>
          <a:ext cx="6185236"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355081" y="3860928"/>
            <a:ext cx="5836919" cy="1785104"/>
          </a:xfrm>
          <a:prstGeom prst="rect">
            <a:avLst/>
          </a:prstGeom>
          <a:noFill/>
        </p:spPr>
        <p:txBody>
          <a:bodyPr wrap="square" rtlCol="0">
            <a:spAutoFit/>
          </a:bodyPr>
          <a:lstStyle/>
          <a:p>
            <a:pPr>
              <a:spcBef>
                <a:spcPts val="600"/>
              </a:spcBef>
            </a:pPr>
            <a:r>
              <a:rPr lang="sr-Latn-RS" sz="2200" b="1" noProof="0" dirty="0"/>
              <a:t>Ako ne klonemo duhom, videćemo da je čak i u našim najtežim iskušenjima Bog uvek tu. On nas voli i jača nas da crpimo snagu iz slabosti, hrabrost iz obeshrabrenja i nadu iz katastrofe (</a:t>
            </a:r>
            <a:r>
              <a:rPr lang="sr-Latn-RS" sz="2200" b="1" noProof="0" dirty="0" err="1"/>
              <a:t>Joel</a:t>
            </a:r>
            <a:r>
              <a:rPr lang="sr-Latn-RS" sz="2200" b="1" noProof="0" dirty="0"/>
              <a:t> 3,10; Rim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479626"/>
            <a:ext cx="700197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Kako ćemo reagovati? Kako je Jov reagovao?</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355080" y="5551030"/>
            <a:ext cx="600456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Ako prolaziš kroz teška vremena, razmisli o činjenici da su Božja ljubav i briga za tebe najsigurnija i najstabilnija stvar u tvom životu.</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sr-Latn-RS" sz="4400" b="1" spc="6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RAZOČARANJA</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sr-Latn-RS" sz="2000" noProof="0" dirty="0">
                <a:solidFill>
                  <a:schemeClr val="accent3">
                    <a:lumMod val="75000"/>
                  </a:schemeClr>
                </a:solidFill>
                <a:effectLst>
                  <a:glow rad="101600">
                    <a:schemeClr val="bg2">
                      <a:lumMod val="20000"/>
                      <a:lumOff val="80000"/>
                    </a:schemeClr>
                  </a:glow>
                  <a:outerShdw blurRad="38100" dist="38100" dir="2700000" algn="tl">
                    <a:srgbClr val="000000"/>
                  </a:outerShdw>
                </a:effectLst>
              </a:rPr>
              <a:t>„A mi smo se nadali da je on onaj koji će otkupiti Izrael.“ (Luka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101430" y="1156504"/>
            <a:ext cx="8090569" cy="769441"/>
          </a:xfrm>
          <a:prstGeom prst="rect">
            <a:avLst/>
          </a:prstGeom>
          <a:noFill/>
        </p:spPr>
        <p:txBody>
          <a:bodyPr wrap="square" rtlCol="0">
            <a:spAutoFit/>
          </a:bodyPr>
          <a:lstStyle/>
          <a:p>
            <a:pPr>
              <a:spcBef>
                <a:spcPts val="600"/>
              </a:spcBef>
            </a:pPr>
            <a:r>
              <a:rPr lang="sr-Latn-RS" sz="2200" b="1" noProof="0" dirty="0"/>
              <a:t>Očekivanja: Isus je Mesija koji će otkupiti Izrael. Stvarnost: On je umro (</a:t>
            </a:r>
            <a:r>
              <a:rPr lang="sr-Latn-RS" sz="2200" b="1" noProof="0" dirty="0" err="1"/>
              <a:t>Lk</a:t>
            </a:r>
            <a:r>
              <a:rPr lang="sr-Latn-RS" sz="2200" b="1" noProof="0" dirty="0"/>
              <a:t>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12520759"/>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101430" y="2622036"/>
            <a:ext cx="80905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Isus im je strpljivo pomogao da ponovno steknu nadu. Konačno, „otvoriše im se oči“ (Luka 24,31 ) i potrčaše da ohrabri one koji su još uvek bili razočarani (Luka 24,32–35; 2. Korinćanima 1,4). Što možemo naučiti iz njihovog iskustva?</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101430" y="1852595"/>
            <a:ext cx="809056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Njihovo razočarenje bilo je toliko veliko da im nije dopustilo da prihvate ni najjasniji dokaz Isusova uskrsnuća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Lk</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sr-Latn-RS" sz="4800" b="1" spc="600" noProof="0" dirty="0">
                <a:ln w="6600">
                  <a:solidFill>
                    <a:schemeClr val="accent2"/>
                  </a:solidFill>
                  <a:prstDash val="solid"/>
                </a:ln>
                <a:solidFill>
                  <a:srgbClr val="FFFFFF"/>
                </a:solidFill>
                <a:effectLst>
                  <a:outerShdw dist="38100" dir="2700000" algn="tl" rotWithShape="0">
                    <a:schemeClr val="accent2"/>
                  </a:outerShdw>
                </a:effectLst>
              </a:rPr>
              <a:t>GLEDAJ ISUSA</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707886"/>
          </a:xfrm>
          <a:prstGeom prst="rect">
            <a:avLst/>
          </a:prstGeom>
          <a:noFill/>
        </p:spPr>
        <p:txBody>
          <a:bodyPr wrap="square">
            <a:spAutoFit/>
          </a:bodyPr>
          <a:lstStyle/>
          <a:p>
            <a:pPr algn="ctr"/>
            <a:r>
              <a:rPr lang="sr-Latn-RS" sz="2000" b="1" noProof="0"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„Smatram da se naše sadašnje patnje ne mogu uporediti sa slavom koja će se u nama otkriti.“ </a:t>
            </a:r>
            <a:r>
              <a:rPr lang="sr-Latn-RS" sz="1600" b="1" noProof="0"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(Rimljanima 8,18)</a:t>
            </a:r>
            <a:endParaRPr lang="sr-Latn-RS" sz="2000" b="1" noProof="0"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755110" cy="1107996"/>
          </a:xfrm>
          <a:prstGeom prst="rect">
            <a:avLst/>
          </a:prstGeom>
          <a:noFill/>
        </p:spPr>
        <p:txBody>
          <a:bodyPr wrap="square" rtlCol="0">
            <a:spAutoFit/>
          </a:bodyPr>
          <a:lstStyle/>
          <a:p>
            <a:pPr>
              <a:spcBef>
                <a:spcPts val="600"/>
              </a:spcBef>
            </a:pPr>
            <a:r>
              <a:rPr lang="sr-Latn-RS" sz="2200" b="1" noProof="0" dirty="0"/>
              <a:t>Kad je Elen Vajt bila u potpunom očaju, imala je viziju u kojoj je videla Isusa.</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800451"/>
            <a:ext cx="375511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Taj san joj je dao nadu i veru, te sigurnost da se može pouzdati u Boga.</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554570"/>
            <a:ext cx="375511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Videla je slavne prizore i činilo joj se da je postigla sigurnost i mir neba.</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93136"/>
            <a:ext cx="3755110"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Shvatila je da On razume sve kroz što prolazi. U jednom trenutku, stavivši ruku na njenu glavu, Isus joj reče: "Ne boj se."</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269907" y="201681"/>
            <a:ext cx="3669633" cy="1692771"/>
          </a:xfrm>
          <a:custGeom>
            <a:avLst/>
            <a:gdLst>
              <a:gd name="csX0" fmla="*/ 0 w 3669633"/>
              <a:gd name="csY0" fmla="*/ 0 h 1692771"/>
              <a:gd name="csX1" fmla="*/ 597626 w 3669633"/>
              <a:gd name="csY1" fmla="*/ 0 h 1692771"/>
              <a:gd name="csX2" fmla="*/ 1195252 w 3669633"/>
              <a:gd name="csY2" fmla="*/ 0 h 1692771"/>
              <a:gd name="csX3" fmla="*/ 1682789 w 3669633"/>
              <a:gd name="csY3" fmla="*/ 0 h 1692771"/>
              <a:gd name="csX4" fmla="*/ 2243718 w 3669633"/>
              <a:gd name="csY4" fmla="*/ 0 h 1692771"/>
              <a:gd name="csX5" fmla="*/ 2841344 w 3669633"/>
              <a:gd name="csY5" fmla="*/ 0 h 1692771"/>
              <a:gd name="csX6" fmla="*/ 3669633 w 3669633"/>
              <a:gd name="csY6" fmla="*/ 0 h 1692771"/>
              <a:gd name="csX7" fmla="*/ 3669633 w 3669633"/>
              <a:gd name="csY7" fmla="*/ 564257 h 1692771"/>
              <a:gd name="csX8" fmla="*/ 3669633 w 3669633"/>
              <a:gd name="csY8" fmla="*/ 1111586 h 1692771"/>
              <a:gd name="csX9" fmla="*/ 3669633 w 3669633"/>
              <a:gd name="csY9" fmla="*/ 1692771 h 1692771"/>
              <a:gd name="csX10" fmla="*/ 3108703 w 3669633"/>
              <a:gd name="csY10" fmla="*/ 1692771 h 1692771"/>
              <a:gd name="csX11" fmla="*/ 2584470 w 3669633"/>
              <a:gd name="csY11" fmla="*/ 1692771 h 1692771"/>
              <a:gd name="csX12" fmla="*/ 2096933 w 3669633"/>
              <a:gd name="csY12" fmla="*/ 1692771 h 1692771"/>
              <a:gd name="csX13" fmla="*/ 1499307 w 3669633"/>
              <a:gd name="csY13" fmla="*/ 1692771 h 1692771"/>
              <a:gd name="csX14" fmla="*/ 938378 w 3669633"/>
              <a:gd name="csY14" fmla="*/ 1692771 h 1692771"/>
              <a:gd name="csX15" fmla="*/ 450841 w 3669633"/>
              <a:gd name="csY15" fmla="*/ 1692771 h 1692771"/>
              <a:gd name="csX16" fmla="*/ 0 w 3669633"/>
              <a:gd name="csY16" fmla="*/ 1692771 h 1692771"/>
              <a:gd name="csX17" fmla="*/ 0 w 3669633"/>
              <a:gd name="csY17" fmla="*/ 1179297 h 1692771"/>
              <a:gd name="csX18" fmla="*/ 0 w 3669633"/>
              <a:gd name="csY18" fmla="*/ 581185 h 1692771"/>
              <a:gd name="csX19" fmla="*/ 0 w 3669633"/>
              <a:gd name="csY19" fmla="*/ 0 h 1692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669633" h="1692771"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670862" y="251161"/>
                  <a:pt x="3609096" y="427541"/>
                  <a:pt x="3669633" y="564257"/>
                </a:cubicBezTo>
                <a:cubicBezTo>
                  <a:pt x="3730170" y="700973"/>
                  <a:pt x="3627693" y="859905"/>
                  <a:pt x="3669633" y="1111586"/>
                </a:cubicBezTo>
                <a:cubicBezTo>
                  <a:pt x="3711573" y="1363267"/>
                  <a:pt x="3639451" y="1533346"/>
                  <a:pt x="3669633" y="1692771"/>
                </a:cubicBezTo>
                <a:cubicBezTo>
                  <a:pt x="3502748" y="1750941"/>
                  <a:pt x="3302425" y="1655405"/>
                  <a:pt x="3108703" y="1692771"/>
                </a:cubicBezTo>
                <a:cubicBezTo>
                  <a:pt x="2914981" y="1730137"/>
                  <a:pt x="2695409" y="1648817"/>
                  <a:pt x="2584470" y="1692771"/>
                </a:cubicBezTo>
                <a:cubicBezTo>
                  <a:pt x="2473531" y="1736725"/>
                  <a:pt x="2198333" y="1656434"/>
                  <a:pt x="2096933" y="1692771"/>
                </a:cubicBezTo>
                <a:cubicBezTo>
                  <a:pt x="1995533" y="1729108"/>
                  <a:pt x="1721965" y="1629599"/>
                  <a:pt x="1499307" y="1692771"/>
                </a:cubicBezTo>
                <a:cubicBezTo>
                  <a:pt x="1276649" y="1755943"/>
                  <a:pt x="1103911" y="1666539"/>
                  <a:pt x="938378" y="1692771"/>
                </a:cubicBezTo>
                <a:cubicBezTo>
                  <a:pt x="772845" y="1719003"/>
                  <a:pt x="690961" y="1660012"/>
                  <a:pt x="450841" y="1692771"/>
                </a:cubicBezTo>
                <a:cubicBezTo>
                  <a:pt x="210721" y="1725530"/>
                  <a:pt x="196234" y="1657397"/>
                  <a:pt x="0" y="1692771"/>
                </a:cubicBezTo>
                <a:cubicBezTo>
                  <a:pt x="-7152" y="1572304"/>
                  <a:pt x="59111" y="1345532"/>
                  <a:pt x="0" y="1179297"/>
                </a:cubicBezTo>
                <a:cubicBezTo>
                  <a:pt x="-59111" y="1013062"/>
                  <a:pt x="62105" y="782870"/>
                  <a:pt x="0" y="581185"/>
                </a:cubicBezTo>
                <a:cubicBezTo>
                  <a:pt x="-62105" y="379500"/>
                  <a:pt x="1419" y="12738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solidFill>
                  <a:schemeClr val="accent3">
                    <a:lumMod val="75000"/>
                  </a:schemeClr>
                </a:solidFill>
                <a:latin typeface="Comic Sans MS" panose="030F0702030302020204" pitchFamily="66" charset="0"/>
              </a:rPr>
              <a:t>„A znamo da Bog sve pomaže na dobro onima koji </a:t>
            </a:r>
            <a:r>
              <a:rPr lang="en-US" sz="2200" b="1" dirty="0">
                <a:solidFill>
                  <a:schemeClr val="accent3">
                    <a:lumMod val="75000"/>
                  </a:schemeClr>
                </a:solidFill>
                <a:latin typeface="Comic Sans MS" panose="030F0702030302020204" pitchFamily="66" charset="0"/>
              </a:rPr>
              <a:t>G</a:t>
            </a:r>
            <a:r>
              <a:rPr lang="sr-Latn-RS" sz="2200" b="1" dirty="0">
                <a:solidFill>
                  <a:schemeClr val="accent3">
                    <a:lumMod val="75000"/>
                  </a:schemeClr>
                </a:solidFill>
                <a:latin typeface="Comic Sans MS" panose="030F0702030302020204" pitchFamily="66" charset="0"/>
              </a:rPr>
              <a:t>a ljube, koji su po </a:t>
            </a:r>
            <a:r>
              <a:rPr lang="en-US" sz="2200" b="1" dirty="0">
                <a:solidFill>
                  <a:schemeClr val="accent3">
                    <a:lumMod val="75000"/>
                  </a:schemeClr>
                </a:solidFill>
                <a:latin typeface="Comic Sans MS" panose="030F0702030302020204" pitchFamily="66" charset="0"/>
              </a:rPr>
              <a:t>N</a:t>
            </a:r>
            <a:r>
              <a:rPr lang="sr-Latn-RS" sz="2200" b="1" dirty="0" err="1">
                <a:solidFill>
                  <a:schemeClr val="accent3">
                    <a:lumMod val="75000"/>
                  </a:schemeClr>
                </a:solidFill>
                <a:latin typeface="Comic Sans MS" panose="030F0702030302020204" pitchFamily="66" charset="0"/>
              </a:rPr>
              <a:t>jegovoj</a:t>
            </a:r>
            <a:r>
              <a:rPr lang="sr-Latn-RS" sz="2200" b="1" dirty="0">
                <a:solidFill>
                  <a:schemeClr val="accent3">
                    <a:lumMod val="75000"/>
                  </a:schemeClr>
                </a:solidFill>
                <a:latin typeface="Comic Sans MS" panose="030F0702030302020204" pitchFamily="66" charset="0"/>
              </a:rPr>
              <a:t> odluci pozvani.“ </a:t>
            </a:r>
            <a:r>
              <a:rPr lang="sr-Latn-RS" sz="1600" b="1" noProof="0" dirty="0">
                <a:solidFill>
                  <a:schemeClr val="accent3">
                    <a:lumMod val="75000"/>
                  </a:schemeClr>
                </a:solidFill>
                <a:latin typeface="Comic Sans MS" panose="030F0702030302020204" pitchFamily="66" charset="0"/>
              </a:rPr>
              <a:t>(Rimljanima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257574" y="229476"/>
            <a:ext cx="7664519" cy="1692771"/>
          </a:xfrm>
          <a:custGeom>
            <a:avLst/>
            <a:gdLst>
              <a:gd name="csX0" fmla="*/ 0 w 7664519"/>
              <a:gd name="csY0" fmla="*/ 0 h 1692771"/>
              <a:gd name="csX1" fmla="*/ 666224 w 7664519"/>
              <a:gd name="csY1" fmla="*/ 0 h 1692771"/>
              <a:gd name="csX2" fmla="*/ 1179157 w 7664519"/>
              <a:gd name="csY2" fmla="*/ 0 h 1692771"/>
              <a:gd name="csX3" fmla="*/ 1538800 w 7664519"/>
              <a:gd name="csY3" fmla="*/ 0 h 1692771"/>
              <a:gd name="csX4" fmla="*/ 1898442 w 7664519"/>
              <a:gd name="csY4" fmla="*/ 0 h 1692771"/>
              <a:gd name="csX5" fmla="*/ 2641311 w 7664519"/>
              <a:gd name="csY5" fmla="*/ 0 h 1692771"/>
              <a:gd name="csX6" fmla="*/ 3307535 w 7664519"/>
              <a:gd name="csY6" fmla="*/ 0 h 1692771"/>
              <a:gd name="csX7" fmla="*/ 3820468 w 7664519"/>
              <a:gd name="csY7" fmla="*/ 0 h 1692771"/>
              <a:gd name="csX8" fmla="*/ 4563337 w 7664519"/>
              <a:gd name="csY8" fmla="*/ 0 h 1692771"/>
              <a:gd name="csX9" fmla="*/ 5306205 w 7664519"/>
              <a:gd name="csY9" fmla="*/ 0 h 1692771"/>
              <a:gd name="csX10" fmla="*/ 5819139 w 7664519"/>
              <a:gd name="csY10" fmla="*/ 0 h 1692771"/>
              <a:gd name="csX11" fmla="*/ 6408717 w 7664519"/>
              <a:gd name="csY11" fmla="*/ 0 h 1692771"/>
              <a:gd name="csX12" fmla="*/ 7151586 w 7664519"/>
              <a:gd name="csY12" fmla="*/ 0 h 1692771"/>
              <a:gd name="csX13" fmla="*/ 7664519 w 7664519"/>
              <a:gd name="csY13" fmla="*/ 0 h 1692771"/>
              <a:gd name="csX14" fmla="*/ 7664519 w 7664519"/>
              <a:gd name="csY14" fmla="*/ 598112 h 1692771"/>
              <a:gd name="csX15" fmla="*/ 7664519 w 7664519"/>
              <a:gd name="csY15" fmla="*/ 1111586 h 1692771"/>
              <a:gd name="csX16" fmla="*/ 7664519 w 7664519"/>
              <a:gd name="csY16" fmla="*/ 1692771 h 1692771"/>
              <a:gd name="csX17" fmla="*/ 6998295 w 7664519"/>
              <a:gd name="csY17" fmla="*/ 1692771 h 1692771"/>
              <a:gd name="csX18" fmla="*/ 6562007 w 7664519"/>
              <a:gd name="csY18" fmla="*/ 1692771 h 1692771"/>
              <a:gd name="csX19" fmla="*/ 5972429 w 7664519"/>
              <a:gd name="csY19" fmla="*/ 1692771 h 1692771"/>
              <a:gd name="csX20" fmla="*/ 5459496 w 7664519"/>
              <a:gd name="csY20" fmla="*/ 1692771 h 1692771"/>
              <a:gd name="csX21" fmla="*/ 4869917 w 7664519"/>
              <a:gd name="csY21" fmla="*/ 1692771 h 1692771"/>
              <a:gd name="csX22" fmla="*/ 4127049 w 7664519"/>
              <a:gd name="csY22" fmla="*/ 1692771 h 1692771"/>
              <a:gd name="csX23" fmla="*/ 3690761 w 7664519"/>
              <a:gd name="csY23" fmla="*/ 1692771 h 1692771"/>
              <a:gd name="csX24" fmla="*/ 2947892 w 7664519"/>
              <a:gd name="csY24" fmla="*/ 1692771 h 1692771"/>
              <a:gd name="csX25" fmla="*/ 2358314 w 7664519"/>
              <a:gd name="csY25" fmla="*/ 1692771 h 1692771"/>
              <a:gd name="csX26" fmla="*/ 1998671 w 7664519"/>
              <a:gd name="csY26" fmla="*/ 1692771 h 1692771"/>
              <a:gd name="csX27" fmla="*/ 1255802 w 7664519"/>
              <a:gd name="csY27" fmla="*/ 1692771 h 1692771"/>
              <a:gd name="csX28" fmla="*/ 589578 w 7664519"/>
              <a:gd name="csY28" fmla="*/ 1692771 h 1692771"/>
              <a:gd name="csX29" fmla="*/ 0 w 7664519"/>
              <a:gd name="csY29" fmla="*/ 1692771 h 1692771"/>
              <a:gd name="csX30" fmla="*/ 0 w 7664519"/>
              <a:gd name="csY30" fmla="*/ 1162369 h 1692771"/>
              <a:gd name="csX31" fmla="*/ 0 w 7664519"/>
              <a:gd name="csY31" fmla="*/ 598112 h 1692771"/>
              <a:gd name="csX32" fmla="*/ 0 w 7664519"/>
              <a:gd name="csY32" fmla="*/ 0 h 1692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664519" h="1692771" extrusionOk="0">
                <a:moveTo>
                  <a:pt x="0" y="0"/>
                </a:moveTo>
                <a:cubicBezTo>
                  <a:pt x="248209" y="-40442"/>
                  <a:pt x="334741" y="24539"/>
                  <a:pt x="666224" y="0"/>
                </a:cubicBezTo>
                <a:cubicBezTo>
                  <a:pt x="997707" y="-24539"/>
                  <a:pt x="923951" y="19359"/>
                  <a:pt x="1179157" y="0"/>
                </a:cubicBezTo>
                <a:cubicBezTo>
                  <a:pt x="1434363" y="-19359"/>
                  <a:pt x="1375731" y="3918"/>
                  <a:pt x="1538800" y="0"/>
                </a:cubicBezTo>
                <a:cubicBezTo>
                  <a:pt x="1701869" y="-3918"/>
                  <a:pt x="1787373" y="16503"/>
                  <a:pt x="1898442" y="0"/>
                </a:cubicBezTo>
                <a:cubicBezTo>
                  <a:pt x="2009511" y="-16503"/>
                  <a:pt x="2364767" y="68180"/>
                  <a:pt x="2641311" y="0"/>
                </a:cubicBezTo>
                <a:cubicBezTo>
                  <a:pt x="2917855" y="-68180"/>
                  <a:pt x="3029536" y="54975"/>
                  <a:pt x="3307535" y="0"/>
                </a:cubicBezTo>
                <a:cubicBezTo>
                  <a:pt x="3585534" y="-54975"/>
                  <a:pt x="3707223" y="40482"/>
                  <a:pt x="3820468" y="0"/>
                </a:cubicBezTo>
                <a:cubicBezTo>
                  <a:pt x="3933713" y="-40482"/>
                  <a:pt x="4218798" y="16936"/>
                  <a:pt x="4563337" y="0"/>
                </a:cubicBezTo>
                <a:cubicBezTo>
                  <a:pt x="4907876" y="-16936"/>
                  <a:pt x="5074298" y="14359"/>
                  <a:pt x="5306205" y="0"/>
                </a:cubicBezTo>
                <a:cubicBezTo>
                  <a:pt x="5538112" y="-14359"/>
                  <a:pt x="5692183" y="35450"/>
                  <a:pt x="5819139" y="0"/>
                </a:cubicBezTo>
                <a:cubicBezTo>
                  <a:pt x="5946095" y="-35450"/>
                  <a:pt x="6203822" y="8012"/>
                  <a:pt x="6408717" y="0"/>
                </a:cubicBezTo>
                <a:cubicBezTo>
                  <a:pt x="6613612" y="-8012"/>
                  <a:pt x="6946445" y="37225"/>
                  <a:pt x="7151586" y="0"/>
                </a:cubicBezTo>
                <a:cubicBezTo>
                  <a:pt x="7356727" y="-37225"/>
                  <a:pt x="7544830" y="45970"/>
                  <a:pt x="7664519" y="0"/>
                </a:cubicBezTo>
                <a:cubicBezTo>
                  <a:pt x="7715746" y="190658"/>
                  <a:pt x="7650309" y="329171"/>
                  <a:pt x="7664519" y="598112"/>
                </a:cubicBezTo>
                <a:cubicBezTo>
                  <a:pt x="7678729" y="867053"/>
                  <a:pt x="7603977" y="926471"/>
                  <a:pt x="7664519" y="1111586"/>
                </a:cubicBezTo>
                <a:cubicBezTo>
                  <a:pt x="7725061" y="1296701"/>
                  <a:pt x="7600450" y="1554553"/>
                  <a:pt x="7664519" y="1692771"/>
                </a:cubicBezTo>
                <a:cubicBezTo>
                  <a:pt x="7491610" y="1761315"/>
                  <a:pt x="7267496" y="1633331"/>
                  <a:pt x="6998295" y="1692771"/>
                </a:cubicBezTo>
                <a:cubicBezTo>
                  <a:pt x="6729094" y="1752211"/>
                  <a:pt x="6678022" y="1678399"/>
                  <a:pt x="6562007" y="1692771"/>
                </a:cubicBezTo>
                <a:cubicBezTo>
                  <a:pt x="6445992" y="1707143"/>
                  <a:pt x="6255521" y="1691433"/>
                  <a:pt x="5972429" y="1692771"/>
                </a:cubicBezTo>
                <a:cubicBezTo>
                  <a:pt x="5689337" y="1694109"/>
                  <a:pt x="5710943" y="1654663"/>
                  <a:pt x="5459496" y="1692771"/>
                </a:cubicBezTo>
                <a:cubicBezTo>
                  <a:pt x="5208049" y="1730879"/>
                  <a:pt x="5044869" y="1635360"/>
                  <a:pt x="4869917" y="1692771"/>
                </a:cubicBezTo>
                <a:cubicBezTo>
                  <a:pt x="4694965" y="1750182"/>
                  <a:pt x="4292621" y="1662924"/>
                  <a:pt x="4127049" y="1692771"/>
                </a:cubicBezTo>
                <a:cubicBezTo>
                  <a:pt x="3961477" y="1722618"/>
                  <a:pt x="3878209" y="1666568"/>
                  <a:pt x="3690761" y="1692771"/>
                </a:cubicBezTo>
                <a:cubicBezTo>
                  <a:pt x="3503313" y="1718974"/>
                  <a:pt x="3268354" y="1628212"/>
                  <a:pt x="2947892" y="1692771"/>
                </a:cubicBezTo>
                <a:cubicBezTo>
                  <a:pt x="2627430" y="1757330"/>
                  <a:pt x="2538820" y="1637257"/>
                  <a:pt x="2358314" y="1692771"/>
                </a:cubicBezTo>
                <a:cubicBezTo>
                  <a:pt x="2177808" y="1748285"/>
                  <a:pt x="2163096" y="1659606"/>
                  <a:pt x="1998671" y="1692771"/>
                </a:cubicBezTo>
                <a:cubicBezTo>
                  <a:pt x="1834246" y="1725936"/>
                  <a:pt x="1479873" y="1668413"/>
                  <a:pt x="1255802" y="1692771"/>
                </a:cubicBezTo>
                <a:cubicBezTo>
                  <a:pt x="1031731" y="1717129"/>
                  <a:pt x="805490" y="1685478"/>
                  <a:pt x="589578" y="1692771"/>
                </a:cubicBezTo>
                <a:cubicBezTo>
                  <a:pt x="373666" y="1700064"/>
                  <a:pt x="165090" y="1656877"/>
                  <a:pt x="0" y="1692771"/>
                </a:cubicBezTo>
                <a:cubicBezTo>
                  <a:pt x="-43797" y="1550250"/>
                  <a:pt x="12795" y="1424701"/>
                  <a:pt x="0" y="1162369"/>
                </a:cubicBezTo>
                <a:cubicBezTo>
                  <a:pt x="-12795" y="900037"/>
                  <a:pt x="63407" y="740190"/>
                  <a:pt x="0" y="598112"/>
                </a:cubicBezTo>
                <a:cubicBezTo>
                  <a:pt x="-63407" y="456034"/>
                  <a:pt x="32343" y="155912"/>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solidFill>
                  <a:schemeClr val="accent1">
                    <a:lumMod val="50000"/>
                  </a:schemeClr>
                </a:solidFill>
                <a:latin typeface="Comic Sans MS" panose="030F0702030302020204" pitchFamily="66" charset="0"/>
              </a:rPr>
              <a:t>„Ne brinite se ni za što, nego u svemu molitvom i </a:t>
            </a:r>
            <a:r>
              <a:rPr lang="sr-Latn-RS" sz="2200" b="1" dirty="0" err="1">
                <a:solidFill>
                  <a:schemeClr val="accent1">
                    <a:lumMod val="50000"/>
                  </a:schemeClr>
                </a:solidFill>
                <a:latin typeface="Comic Sans MS" panose="030F0702030302020204" pitchFamily="66" charset="0"/>
              </a:rPr>
              <a:t>moljenjem</a:t>
            </a:r>
            <a:r>
              <a:rPr lang="sr-Latn-RS" sz="2200" b="1" dirty="0">
                <a:solidFill>
                  <a:schemeClr val="accent1">
                    <a:lumMod val="50000"/>
                  </a:schemeClr>
                </a:solidFill>
                <a:latin typeface="Comic Sans MS" panose="030F0702030302020204" pitchFamily="66" charset="0"/>
              </a:rPr>
              <a:t> sa zahvaljivanjem neka se vaše molbe Bogu očituju.</a:t>
            </a:r>
            <a:r>
              <a:rPr lang="en-US" sz="2200" b="1" dirty="0">
                <a:solidFill>
                  <a:schemeClr val="accent1">
                    <a:lumMod val="50000"/>
                  </a:schemeClr>
                </a:solidFill>
                <a:latin typeface="Comic Sans MS" panose="030F0702030302020204" pitchFamily="66" charset="0"/>
              </a:rPr>
              <a:t> </a:t>
            </a:r>
            <a:r>
              <a:rPr lang="sr-Latn-RS" sz="2200" b="1" dirty="0">
                <a:solidFill>
                  <a:schemeClr val="accent1">
                    <a:lumMod val="50000"/>
                  </a:schemeClr>
                </a:solidFill>
                <a:latin typeface="Comic Sans MS" panose="030F0702030302020204" pitchFamily="66" charset="0"/>
              </a:rPr>
              <a:t>I mir Božiji, koji prevazilazi svaki um, sačuvaće vaša srca i vaše misli u Hristu Isusu.“ </a:t>
            </a:r>
            <a:r>
              <a:rPr lang="sr-Latn-RS" sz="1600" b="1" noProof="0" dirty="0">
                <a:solidFill>
                  <a:schemeClr val="accent1">
                    <a:lumMod val="50000"/>
                  </a:schemeClr>
                </a:solidFill>
                <a:latin typeface="Comic Sans MS" panose="030F0702030302020204" pitchFamily="66" charset="0"/>
              </a:rPr>
              <a:t>(Filipljanima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105561"/>
            <a:ext cx="5901491" cy="3385542"/>
          </a:xfrm>
          <a:custGeom>
            <a:avLst/>
            <a:gdLst>
              <a:gd name="csX0" fmla="*/ 0 w 5901491"/>
              <a:gd name="csY0" fmla="*/ 0 h 3385542"/>
              <a:gd name="csX1" fmla="*/ 590149 w 5901491"/>
              <a:gd name="csY1" fmla="*/ 0 h 3385542"/>
              <a:gd name="csX2" fmla="*/ 1121283 w 5901491"/>
              <a:gd name="csY2" fmla="*/ 0 h 3385542"/>
              <a:gd name="csX3" fmla="*/ 1711432 w 5901491"/>
              <a:gd name="csY3" fmla="*/ 0 h 3385542"/>
              <a:gd name="csX4" fmla="*/ 2419611 w 5901491"/>
              <a:gd name="csY4" fmla="*/ 0 h 3385542"/>
              <a:gd name="csX5" fmla="*/ 3068775 w 5901491"/>
              <a:gd name="csY5" fmla="*/ 0 h 3385542"/>
              <a:gd name="csX6" fmla="*/ 3658924 w 5901491"/>
              <a:gd name="csY6" fmla="*/ 0 h 3385542"/>
              <a:gd name="csX7" fmla="*/ 4072029 w 5901491"/>
              <a:gd name="csY7" fmla="*/ 0 h 3385542"/>
              <a:gd name="csX8" fmla="*/ 4544148 w 5901491"/>
              <a:gd name="csY8" fmla="*/ 0 h 3385542"/>
              <a:gd name="csX9" fmla="*/ 5016267 w 5901491"/>
              <a:gd name="csY9" fmla="*/ 0 h 3385542"/>
              <a:gd name="csX10" fmla="*/ 5901491 w 5901491"/>
              <a:gd name="csY10" fmla="*/ 0 h 3385542"/>
              <a:gd name="csX11" fmla="*/ 5901491 w 5901491"/>
              <a:gd name="csY11" fmla="*/ 462691 h 3385542"/>
              <a:gd name="csX12" fmla="*/ 5901491 w 5901491"/>
              <a:gd name="csY12" fmla="*/ 1026948 h 3385542"/>
              <a:gd name="csX13" fmla="*/ 5901491 w 5901491"/>
              <a:gd name="csY13" fmla="*/ 1658916 h 3385542"/>
              <a:gd name="csX14" fmla="*/ 5901491 w 5901491"/>
              <a:gd name="csY14" fmla="*/ 2189317 h 3385542"/>
              <a:gd name="csX15" fmla="*/ 5901491 w 5901491"/>
              <a:gd name="csY15" fmla="*/ 2821285 h 3385542"/>
              <a:gd name="csX16" fmla="*/ 5901491 w 5901491"/>
              <a:gd name="csY16" fmla="*/ 3385542 h 3385542"/>
              <a:gd name="csX17" fmla="*/ 5488387 w 5901491"/>
              <a:gd name="csY17" fmla="*/ 3385542 h 3385542"/>
              <a:gd name="csX18" fmla="*/ 4780208 w 5901491"/>
              <a:gd name="csY18" fmla="*/ 3385542 h 3385542"/>
              <a:gd name="csX19" fmla="*/ 4308088 w 5901491"/>
              <a:gd name="csY19" fmla="*/ 3385542 h 3385542"/>
              <a:gd name="csX20" fmla="*/ 3658924 w 5901491"/>
              <a:gd name="csY20" fmla="*/ 3385542 h 3385542"/>
              <a:gd name="csX21" fmla="*/ 3245820 w 5901491"/>
              <a:gd name="csY21" fmla="*/ 3385542 h 3385542"/>
              <a:gd name="csX22" fmla="*/ 2596656 w 5901491"/>
              <a:gd name="csY22" fmla="*/ 3385542 h 3385542"/>
              <a:gd name="csX23" fmla="*/ 2124537 w 5901491"/>
              <a:gd name="csY23" fmla="*/ 3385542 h 3385542"/>
              <a:gd name="csX24" fmla="*/ 1416358 w 5901491"/>
              <a:gd name="csY24" fmla="*/ 3385542 h 3385542"/>
              <a:gd name="csX25" fmla="*/ 944239 w 5901491"/>
              <a:gd name="csY25" fmla="*/ 3385542 h 3385542"/>
              <a:gd name="csX26" fmla="*/ 531134 w 5901491"/>
              <a:gd name="csY26" fmla="*/ 3385542 h 3385542"/>
              <a:gd name="csX27" fmla="*/ 0 w 5901491"/>
              <a:gd name="csY27" fmla="*/ 3385542 h 3385542"/>
              <a:gd name="csX28" fmla="*/ 0 w 5901491"/>
              <a:gd name="csY28" fmla="*/ 2821285 h 3385542"/>
              <a:gd name="csX29" fmla="*/ 0 w 5901491"/>
              <a:gd name="csY29" fmla="*/ 2358594 h 3385542"/>
              <a:gd name="csX30" fmla="*/ 0 w 5901491"/>
              <a:gd name="csY30" fmla="*/ 1862048 h 3385542"/>
              <a:gd name="csX31" fmla="*/ 0 w 5901491"/>
              <a:gd name="csY31" fmla="*/ 1297791 h 3385542"/>
              <a:gd name="csX32" fmla="*/ 0 w 5901491"/>
              <a:gd name="csY32" fmla="*/ 665823 h 3385542"/>
              <a:gd name="csX33" fmla="*/ 0 w 5901491"/>
              <a:gd name="csY33" fmla="*/ 0 h 33855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385542"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51297" y="193127"/>
                  <a:pt x="5897762" y="287347"/>
                  <a:pt x="5901491" y="462691"/>
                </a:cubicBezTo>
                <a:cubicBezTo>
                  <a:pt x="5905220" y="638035"/>
                  <a:pt x="5870684" y="877549"/>
                  <a:pt x="5901491" y="1026948"/>
                </a:cubicBezTo>
                <a:cubicBezTo>
                  <a:pt x="5932298" y="1176347"/>
                  <a:pt x="5858718" y="1393902"/>
                  <a:pt x="5901491" y="1658916"/>
                </a:cubicBezTo>
                <a:cubicBezTo>
                  <a:pt x="5944264" y="1923930"/>
                  <a:pt x="5897982" y="2027007"/>
                  <a:pt x="5901491" y="2189317"/>
                </a:cubicBezTo>
                <a:cubicBezTo>
                  <a:pt x="5905000" y="2351627"/>
                  <a:pt x="5830721" y="2573145"/>
                  <a:pt x="5901491" y="2821285"/>
                </a:cubicBezTo>
                <a:cubicBezTo>
                  <a:pt x="5972261" y="3069425"/>
                  <a:pt x="5898571" y="3202741"/>
                  <a:pt x="5901491" y="3385542"/>
                </a:cubicBezTo>
                <a:cubicBezTo>
                  <a:pt x="5789826" y="3416943"/>
                  <a:pt x="5693177" y="3344966"/>
                  <a:pt x="5488387" y="3385542"/>
                </a:cubicBezTo>
                <a:cubicBezTo>
                  <a:pt x="5283597" y="3426118"/>
                  <a:pt x="5006241" y="3313485"/>
                  <a:pt x="4780208" y="3385542"/>
                </a:cubicBezTo>
                <a:cubicBezTo>
                  <a:pt x="4554175" y="3457599"/>
                  <a:pt x="4513618" y="3340954"/>
                  <a:pt x="4308088" y="3385542"/>
                </a:cubicBezTo>
                <a:cubicBezTo>
                  <a:pt x="4102558" y="3430130"/>
                  <a:pt x="3913034" y="3383418"/>
                  <a:pt x="3658924" y="3385542"/>
                </a:cubicBezTo>
                <a:cubicBezTo>
                  <a:pt x="3404814" y="3387666"/>
                  <a:pt x="3447347" y="3349808"/>
                  <a:pt x="3245820" y="3385542"/>
                </a:cubicBezTo>
                <a:cubicBezTo>
                  <a:pt x="3044293" y="3421276"/>
                  <a:pt x="2873716" y="3312569"/>
                  <a:pt x="2596656" y="3385542"/>
                </a:cubicBezTo>
                <a:cubicBezTo>
                  <a:pt x="2319596" y="3458515"/>
                  <a:pt x="2321981" y="3348509"/>
                  <a:pt x="2124537" y="3385542"/>
                </a:cubicBezTo>
                <a:cubicBezTo>
                  <a:pt x="1927093" y="3422575"/>
                  <a:pt x="1614415" y="3346891"/>
                  <a:pt x="1416358" y="3385542"/>
                </a:cubicBezTo>
                <a:cubicBezTo>
                  <a:pt x="1218301" y="3424193"/>
                  <a:pt x="1127108" y="3373262"/>
                  <a:pt x="944239" y="3385542"/>
                </a:cubicBezTo>
                <a:cubicBezTo>
                  <a:pt x="761370" y="3397822"/>
                  <a:pt x="676390" y="3363689"/>
                  <a:pt x="531134" y="3385542"/>
                </a:cubicBezTo>
                <a:cubicBezTo>
                  <a:pt x="385878" y="3407395"/>
                  <a:pt x="199639" y="3366563"/>
                  <a:pt x="0" y="3385542"/>
                </a:cubicBezTo>
                <a:cubicBezTo>
                  <a:pt x="-8499" y="3142613"/>
                  <a:pt x="32506" y="2988943"/>
                  <a:pt x="0" y="2821285"/>
                </a:cubicBezTo>
                <a:cubicBezTo>
                  <a:pt x="-32506" y="2653627"/>
                  <a:pt x="5428" y="2539897"/>
                  <a:pt x="0" y="2358594"/>
                </a:cubicBezTo>
                <a:cubicBezTo>
                  <a:pt x="-5428" y="2177291"/>
                  <a:pt x="2610" y="2104279"/>
                  <a:pt x="0" y="1862048"/>
                </a:cubicBezTo>
                <a:cubicBezTo>
                  <a:pt x="-2610" y="1619817"/>
                  <a:pt x="62341" y="1504136"/>
                  <a:pt x="0" y="1297791"/>
                </a:cubicBezTo>
                <a:cubicBezTo>
                  <a:pt x="-62341" y="1091446"/>
                  <a:pt x="55355" y="963643"/>
                  <a:pt x="0" y="665823"/>
                </a:cubicBezTo>
                <a:cubicBezTo>
                  <a:pt x="-55355" y="368003"/>
                  <a:pt x="49557" y="31880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ln>
                  <a:solidFill>
                    <a:srgbClr val="9F4E4B"/>
                  </a:solidFill>
                </a:ln>
                <a:solidFill>
                  <a:srgbClr val="9F4E4B"/>
                </a:solidFill>
                <a:latin typeface="Comic Sans MS" panose="030F0702030302020204" pitchFamily="66" charset="0"/>
              </a:rPr>
              <a:t>„Smatrajte za čistu radost, braćo moja, kad padnete u različite napasti,</a:t>
            </a:r>
            <a:r>
              <a:rPr lang="en-US" sz="2200" b="1" dirty="0">
                <a:ln>
                  <a:solidFill>
                    <a:srgbClr val="9F4E4B"/>
                  </a:solidFill>
                </a:ln>
                <a:solidFill>
                  <a:srgbClr val="9F4E4B"/>
                </a:solidFill>
                <a:latin typeface="Comic Sans MS" panose="030F0702030302020204" pitchFamily="66" charset="0"/>
              </a:rPr>
              <a:t> </a:t>
            </a:r>
            <a:r>
              <a:rPr lang="sr-Latn-RS" sz="2200" b="1" dirty="0">
                <a:ln>
                  <a:solidFill>
                    <a:srgbClr val="9F4E4B"/>
                  </a:solidFill>
                </a:ln>
                <a:solidFill>
                  <a:srgbClr val="9F4E4B"/>
                </a:solidFill>
                <a:latin typeface="Comic Sans MS" panose="030F0702030302020204" pitchFamily="66" charset="0"/>
              </a:rPr>
              <a:t>znajući da kušanje vaše vere gradi strpljivost.</a:t>
            </a:r>
            <a:r>
              <a:rPr lang="en-US" sz="2200" b="1" dirty="0">
                <a:ln>
                  <a:solidFill>
                    <a:srgbClr val="9F4E4B"/>
                  </a:solidFill>
                </a:ln>
                <a:solidFill>
                  <a:srgbClr val="9F4E4B"/>
                </a:solidFill>
                <a:latin typeface="Comic Sans MS" panose="030F0702030302020204" pitchFamily="66" charset="0"/>
              </a:rPr>
              <a:t> </a:t>
            </a:r>
            <a:r>
              <a:rPr lang="sr-Latn-RS" sz="2200" b="1" dirty="0">
                <a:ln>
                  <a:solidFill>
                    <a:srgbClr val="9F4E4B"/>
                  </a:solidFill>
                </a:ln>
                <a:solidFill>
                  <a:srgbClr val="9F4E4B"/>
                </a:solidFill>
                <a:latin typeface="Comic Sans MS" panose="030F0702030302020204" pitchFamily="66" charset="0"/>
              </a:rPr>
              <a:t>A strpljivost neka ima savršeno delo, da budete savršeni i potpuni, bez ikakva nedostatka… Blažen je čovek koji istrajno podnosi iskušenje, jer će - kad postane prekaljen - primiti venac života, koji je Gospod obećao onima koji ga ljube.“ </a:t>
            </a:r>
            <a:r>
              <a:rPr lang="sr-Latn-RS" sz="1600" b="1" noProof="0" dirty="0">
                <a:ln>
                  <a:solidFill>
                    <a:srgbClr val="9F4E4B"/>
                  </a:solidFill>
                </a:ln>
                <a:solidFill>
                  <a:srgbClr val="9F4E4B"/>
                </a:solidFill>
                <a:latin typeface="Comic Sans MS" panose="030F0702030302020204" pitchFamily="66" charset="0"/>
              </a:rPr>
              <a:t>(Jakovljeva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107996"/>
          </a:xfrm>
          <a:custGeom>
            <a:avLst/>
            <a:gdLst>
              <a:gd name="csX0" fmla="*/ 0 w 11652186"/>
              <a:gd name="csY0" fmla="*/ 0 h 1107996"/>
              <a:gd name="csX1" fmla="*/ 699131 w 11652186"/>
              <a:gd name="csY1" fmla="*/ 0 h 1107996"/>
              <a:gd name="csX2" fmla="*/ 1398262 w 11652186"/>
              <a:gd name="csY2" fmla="*/ 0 h 1107996"/>
              <a:gd name="csX3" fmla="*/ 1747828 w 11652186"/>
              <a:gd name="csY3" fmla="*/ 0 h 1107996"/>
              <a:gd name="csX4" fmla="*/ 1980872 w 11652186"/>
              <a:gd name="csY4" fmla="*/ 0 h 1107996"/>
              <a:gd name="csX5" fmla="*/ 2680003 w 11652186"/>
              <a:gd name="csY5" fmla="*/ 0 h 1107996"/>
              <a:gd name="csX6" fmla="*/ 3146090 w 11652186"/>
              <a:gd name="csY6" fmla="*/ 0 h 1107996"/>
              <a:gd name="csX7" fmla="*/ 3495656 w 11652186"/>
              <a:gd name="csY7" fmla="*/ 0 h 1107996"/>
              <a:gd name="csX8" fmla="*/ 4078265 w 11652186"/>
              <a:gd name="csY8" fmla="*/ 0 h 1107996"/>
              <a:gd name="csX9" fmla="*/ 4427831 w 11652186"/>
              <a:gd name="csY9" fmla="*/ 0 h 1107996"/>
              <a:gd name="csX10" fmla="*/ 5126962 w 11652186"/>
              <a:gd name="csY10" fmla="*/ 0 h 1107996"/>
              <a:gd name="csX11" fmla="*/ 5476527 w 11652186"/>
              <a:gd name="csY11" fmla="*/ 0 h 1107996"/>
              <a:gd name="csX12" fmla="*/ 6059137 w 11652186"/>
              <a:gd name="csY12" fmla="*/ 0 h 1107996"/>
              <a:gd name="csX13" fmla="*/ 6758268 w 11652186"/>
              <a:gd name="csY13" fmla="*/ 0 h 1107996"/>
              <a:gd name="csX14" fmla="*/ 7340877 w 11652186"/>
              <a:gd name="csY14" fmla="*/ 0 h 1107996"/>
              <a:gd name="csX15" fmla="*/ 7806965 w 11652186"/>
              <a:gd name="csY15" fmla="*/ 0 h 1107996"/>
              <a:gd name="csX16" fmla="*/ 8506096 w 11652186"/>
              <a:gd name="csY16" fmla="*/ 0 h 1107996"/>
              <a:gd name="csX17" fmla="*/ 9088705 w 11652186"/>
              <a:gd name="csY17" fmla="*/ 0 h 1107996"/>
              <a:gd name="csX18" fmla="*/ 9671314 w 11652186"/>
              <a:gd name="csY18" fmla="*/ 0 h 1107996"/>
              <a:gd name="csX19" fmla="*/ 10137402 w 11652186"/>
              <a:gd name="csY19" fmla="*/ 0 h 1107996"/>
              <a:gd name="csX20" fmla="*/ 10370446 w 11652186"/>
              <a:gd name="csY20" fmla="*/ 0 h 1107996"/>
              <a:gd name="csX21" fmla="*/ 11652186 w 11652186"/>
              <a:gd name="csY21" fmla="*/ 0 h 1107996"/>
              <a:gd name="csX22" fmla="*/ 11652186 w 11652186"/>
              <a:gd name="csY22" fmla="*/ 553998 h 1107996"/>
              <a:gd name="csX23" fmla="*/ 11652186 w 11652186"/>
              <a:gd name="csY23" fmla="*/ 1107996 h 1107996"/>
              <a:gd name="csX24" fmla="*/ 10836533 w 11652186"/>
              <a:gd name="csY24" fmla="*/ 1107996 h 1107996"/>
              <a:gd name="csX25" fmla="*/ 10253924 w 11652186"/>
              <a:gd name="csY25" fmla="*/ 1107996 h 1107996"/>
              <a:gd name="csX26" fmla="*/ 9671314 w 11652186"/>
              <a:gd name="csY26" fmla="*/ 1107996 h 1107996"/>
              <a:gd name="csX27" fmla="*/ 9088705 w 11652186"/>
              <a:gd name="csY27" fmla="*/ 1107996 h 1107996"/>
              <a:gd name="csX28" fmla="*/ 8389574 w 11652186"/>
              <a:gd name="csY28" fmla="*/ 1107996 h 1107996"/>
              <a:gd name="csX29" fmla="*/ 8040008 w 11652186"/>
              <a:gd name="csY29" fmla="*/ 1107996 h 1107996"/>
              <a:gd name="csX30" fmla="*/ 7690443 w 11652186"/>
              <a:gd name="csY30" fmla="*/ 1107996 h 1107996"/>
              <a:gd name="csX31" fmla="*/ 6991312 w 11652186"/>
              <a:gd name="csY31" fmla="*/ 1107996 h 1107996"/>
              <a:gd name="csX32" fmla="*/ 6408702 w 11652186"/>
              <a:gd name="csY32" fmla="*/ 1107996 h 1107996"/>
              <a:gd name="csX33" fmla="*/ 6059137 w 11652186"/>
              <a:gd name="csY33" fmla="*/ 1107996 h 1107996"/>
              <a:gd name="csX34" fmla="*/ 5360006 w 11652186"/>
              <a:gd name="csY34" fmla="*/ 1107996 h 1107996"/>
              <a:gd name="csX35" fmla="*/ 5010440 w 11652186"/>
              <a:gd name="csY35" fmla="*/ 1107996 h 1107996"/>
              <a:gd name="csX36" fmla="*/ 4660874 w 11652186"/>
              <a:gd name="csY36" fmla="*/ 1107996 h 1107996"/>
              <a:gd name="csX37" fmla="*/ 3961743 w 11652186"/>
              <a:gd name="csY37" fmla="*/ 1107996 h 1107996"/>
              <a:gd name="csX38" fmla="*/ 3379134 w 11652186"/>
              <a:gd name="csY38" fmla="*/ 1107996 h 1107996"/>
              <a:gd name="csX39" fmla="*/ 3029568 w 11652186"/>
              <a:gd name="csY39" fmla="*/ 1107996 h 1107996"/>
              <a:gd name="csX40" fmla="*/ 2330437 w 11652186"/>
              <a:gd name="csY40" fmla="*/ 1107996 h 1107996"/>
              <a:gd name="csX41" fmla="*/ 2097393 w 11652186"/>
              <a:gd name="csY41" fmla="*/ 1107996 h 1107996"/>
              <a:gd name="csX42" fmla="*/ 1864350 w 11652186"/>
              <a:gd name="csY42" fmla="*/ 1107996 h 1107996"/>
              <a:gd name="csX43" fmla="*/ 1048697 w 11652186"/>
              <a:gd name="csY43" fmla="*/ 1107996 h 1107996"/>
              <a:gd name="csX44" fmla="*/ 0 w 11652186"/>
              <a:gd name="csY44" fmla="*/ 1107996 h 1107996"/>
              <a:gd name="csX45" fmla="*/ 0 w 11652186"/>
              <a:gd name="csY45" fmla="*/ 576158 h 1107996"/>
              <a:gd name="csX46" fmla="*/ 0 w 11652186"/>
              <a:gd name="csY46" fmla="*/ 0 h 11079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107996"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74395" y="213941"/>
                  <a:pt x="11612675" y="386129"/>
                  <a:pt x="11652186" y="553998"/>
                </a:cubicBezTo>
                <a:cubicBezTo>
                  <a:pt x="11691697" y="721867"/>
                  <a:pt x="11603358" y="941414"/>
                  <a:pt x="11652186" y="1107996"/>
                </a:cubicBezTo>
                <a:cubicBezTo>
                  <a:pt x="11401133" y="1184743"/>
                  <a:pt x="11047004" y="1074904"/>
                  <a:pt x="10836533" y="1107996"/>
                </a:cubicBezTo>
                <a:cubicBezTo>
                  <a:pt x="10626062" y="1141088"/>
                  <a:pt x="10439387" y="1044765"/>
                  <a:pt x="10253924" y="1107996"/>
                </a:cubicBezTo>
                <a:cubicBezTo>
                  <a:pt x="10068461" y="1171227"/>
                  <a:pt x="9792305" y="1042428"/>
                  <a:pt x="9671314" y="1107996"/>
                </a:cubicBezTo>
                <a:cubicBezTo>
                  <a:pt x="9550323" y="1173564"/>
                  <a:pt x="9305600" y="1085901"/>
                  <a:pt x="9088705" y="1107996"/>
                </a:cubicBezTo>
                <a:cubicBezTo>
                  <a:pt x="8871810" y="1130091"/>
                  <a:pt x="8735280" y="1047570"/>
                  <a:pt x="8389574" y="1107996"/>
                </a:cubicBezTo>
                <a:cubicBezTo>
                  <a:pt x="8043868" y="1168422"/>
                  <a:pt x="8180782" y="1101367"/>
                  <a:pt x="8040008" y="1107996"/>
                </a:cubicBezTo>
                <a:cubicBezTo>
                  <a:pt x="7899234" y="1114625"/>
                  <a:pt x="7811182" y="1103538"/>
                  <a:pt x="7690443" y="1107996"/>
                </a:cubicBezTo>
                <a:cubicBezTo>
                  <a:pt x="7569705" y="1112454"/>
                  <a:pt x="7136207" y="1056875"/>
                  <a:pt x="6991312" y="1107996"/>
                </a:cubicBezTo>
                <a:cubicBezTo>
                  <a:pt x="6846417" y="1159117"/>
                  <a:pt x="6693595" y="1071714"/>
                  <a:pt x="6408702" y="1107996"/>
                </a:cubicBezTo>
                <a:cubicBezTo>
                  <a:pt x="6123809" y="1144278"/>
                  <a:pt x="6144979" y="1073048"/>
                  <a:pt x="6059137" y="1107996"/>
                </a:cubicBezTo>
                <a:cubicBezTo>
                  <a:pt x="5973295" y="1142944"/>
                  <a:pt x="5586090" y="1052885"/>
                  <a:pt x="5360006" y="1107996"/>
                </a:cubicBezTo>
                <a:cubicBezTo>
                  <a:pt x="5133922" y="1163107"/>
                  <a:pt x="5106788" y="1079603"/>
                  <a:pt x="5010440" y="1107996"/>
                </a:cubicBezTo>
                <a:cubicBezTo>
                  <a:pt x="4914092" y="1136389"/>
                  <a:pt x="4758382" y="1072503"/>
                  <a:pt x="4660874" y="1107996"/>
                </a:cubicBezTo>
                <a:cubicBezTo>
                  <a:pt x="4563366" y="1143489"/>
                  <a:pt x="4114092" y="1060598"/>
                  <a:pt x="3961743" y="1107996"/>
                </a:cubicBezTo>
                <a:cubicBezTo>
                  <a:pt x="3809394" y="1155394"/>
                  <a:pt x="3619293" y="1046678"/>
                  <a:pt x="3379134" y="1107996"/>
                </a:cubicBezTo>
                <a:cubicBezTo>
                  <a:pt x="3138975" y="1169314"/>
                  <a:pt x="3141818" y="1101883"/>
                  <a:pt x="3029568" y="1107996"/>
                </a:cubicBezTo>
                <a:cubicBezTo>
                  <a:pt x="2917318" y="1114109"/>
                  <a:pt x="2647328" y="1028614"/>
                  <a:pt x="2330437" y="1107996"/>
                </a:cubicBezTo>
                <a:cubicBezTo>
                  <a:pt x="2013546" y="1187378"/>
                  <a:pt x="2174957" y="1107798"/>
                  <a:pt x="2097393" y="1107996"/>
                </a:cubicBezTo>
                <a:cubicBezTo>
                  <a:pt x="2019829" y="1108194"/>
                  <a:pt x="1937718" y="1104720"/>
                  <a:pt x="1864350" y="1107996"/>
                </a:cubicBezTo>
                <a:cubicBezTo>
                  <a:pt x="1790982" y="1111272"/>
                  <a:pt x="1340392" y="1073962"/>
                  <a:pt x="1048697" y="1107996"/>
                </a:cubicBezTo>
                <a:cubicBezTo>
                  <a:pt x="757002" y="1142030"/>
                  <a:pt x="362760" y="1045969"/>
                  <a:pt x="0" y="1107996"/>
                </a:cubicBezTo>
                <a:cubicBezTo>
                  <a:pt x="-58608" y="877971"/>
                  <a:pt x="37395" y="752680"/>
                  <a:pt x="0" y="576158"/>
                </a:cubicBezTo>
                <a:cubicBezTo>
                  <a:pt x="-37395" y="399636"/>
                  <a:pt x="26451" y="142867"/>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sr-Latn-RS" sz="2200" b="1" dirty="0">
                <a:solidFill>
                  <a:schemeClr val="accent2">
                    <a:lumMod val="50000"/>
                  </a:schemeClr>
                </a:solidFill>
                <a:latin typeface="Comic Sans MS" panose="030F0702030302020204" pitchFamily="66" charset="0"/>
              </a:rPr>
              <a:t>„I on mi je rekao: dosta ti je moja blagodat; jer sila nalazi svoje ispunjenje u slabosti. Stoga ću se najradije hvaliti svojim slabostima, da se Hristova sila nastani u meni.“</a:t>
            </a:r>
            <a:r>
              <a:rPr lang="en-US" sz="2200" b="1" dirty="0">
                <a:solidFill>
                  <a:schemeClr val="accent2">
                    <a:lumMod val="50000"/>
                  </a:schemeClr>
                </a:solidFill>
                <a:latin typeface="Comic Sans MS" panose="030F0702030302020204" pitchFamily="66" charset="0"/>
              </a:rPr>
              <a:t> </a:t>
            </a:r>
            <a:r>
              <a:rPr lang="sr-Latn-RS" sz="1600" b="1" noProof="0" dirty="0">
                <a:solidFill>
                  <a:schemeClr val="accent2">
                    <a:lumMod val="50000"/>
                  </a:schemeClr>
                </a:solidFill>
                <a:latin typeface="Comic Sans MS" panose="030F0702030302020204" pitchFamily="66" charset="0"/>
              </a:rPr>
              <a:t>(2. Korinćanima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682</TotalTime>
  <Words>1184</Words>
  <Application>Microsoft Office PowerPoint</Application>
  <PresentationFormat>Panorámica</PresentationFormat>
  <Paragraphs>59</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Calibri</vt: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2026-04-25T14:07:55Z</dcterms:created>
  <dcterms:modified xsi:type="dcterms:W3CDTF">2026-05-10T19:02:59Z</dcterms:modified>
</cp:coreProperties>
</file>