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714" r:id="rId4"/>
    <p:sldMasterId id="2147483728" r:id="rId5"/>
    <p:sldMasterId id="2147483742" r:id="rId6"/>
  </p:sldMasterIdLst>
  <p:notesMasterIdLst>
    <p:notesMasterId r:id="rId26"/>
  </p:notesMasterIdLst>
  <p:sldIdLst>
    <p:sldId id="398" r:id="rId7"/>
    <p:sldId id="400" r:id="rId8"/>
    <p:sldId id="480" r:id="rId9"/>
    <p:sldId id="275" r:id="rId10"/>
    <p:sldId id="257" r:id="rId11"/>
    <p:sldId id="258" r:id="rId12"/>
    <p:sldId id="259" r:id="rId13"/>
    <p:sldId id="260" r:id="rId14"/>
    <p:sldId id="261" r:id="rId15"/>
    <p:sldId id="280" r:id="rId16"/>
    <p:sldId id="263" r:id="rId17"/>
    <p:sldId id="264" r:id="rId18"/>
    <p:sldId id="276" r:id="rId19"/>
    <p:sldId id="278" r:id="rId20"/>
    <p:sldId id="481" r:id="rId21"/>
    <p:sldId id="487" r:id="rId22"/>
    <p:sldId id="483" r:id="rId23"/>
    <p:sldId id="486" r:id="rId24"/>
    <p:sldId id="488"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Bodoni MT Poster Compressed" panose="02070706080601050204" pitchFamily="18" charset="0"/>
      <p:regular r:id="rId31"/>
    </p:embeddedFont>
    <p:embeddedFont>
      <p:font typeface="Britannic Bold" panose="020B0903060703020204" pitchFamily="34" charset="0"/>
      <p:regular r:id="rId32"/>
    </p:embeddedFont>
    <p:embeddedFont>
      <p:font typeface="Comic Sans MS" panose="030F0702030302020204" pitchFamily="66"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ill Sans MT Ext Condensed Bold" panose="020B0902020104020203" pitchFamily="34" charset="0"/>
      <p:regular r:id="rId41"/>
    </p:embeddedFont>
    <p:embeddedFont>
      <p:font typeface="Impact" panose="020B0806030902050204" pitchFamily="34" charset="0"/>
      <p:regular r:id="rId42"/>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D4B"/>
    <a:srgbClr val="616663"/>
    <a:srgbClr val="CFD1CF"/>
    <a:srgbClr val="8B2229"/>
    <a:srgbClr val="FFFF99"/>
    <a:srgbClr val="A47032"/>
    <a:srgbClr val="CF9E63"/>
    <a:srgbClr val="DF7E8A"/>
    <a:srgbClr val="FEEAED"/>
    <a:srgbClr val="748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3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sr-Latn-RS" sz="2000" b="1" noProof="0" dirty="0">
              <a:effectLst>
                <a:outerShdw blurRad="38100" dist="38100" dir="2700000" algn="tl">
                  <a:srgbClr val="000000"/>
                </a:outerShdw>
              </a:effectLst>
            </a:rPr>
            <a:t>Upoznajte nekoga i s vremenom </a:t>
          </a:r>
          <a:r>
            <a:rPr lang="sr-Latn-RS" sz="2000" b="1" noProof="0">
              <a:effectLst>
                <a:outerShdw blurRad="38100" dist="38100" dir="2700000" algn="tl">
                  <a:srgbClr val="000000"/>
                </a:outerShdw>
              </a:effectLst>
            </a:rPr>
            <a:t>izgradite prijateljstvo.</a:t>
          </a:r>
          <a:endParaRPr lang="sr-Latn-R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sr-Latn-RS" sz="2000" b="1" noProof="0" dirty="0">
              <a:effectLst>
                <a:outerShdw blurRad="38100" dist="38100" dir="2700000" algn="tl">
                  <a:srgbClr val="000000"/>
                </a:outerShdw>
              </a:effectLst>
            </a:rPr>
            <a:t>Molite se da Duh Sveti deluje na srce osobe. Molite se za prave prilike za interakciju s njima.</a:t>
          </a:r>
          <a:endParaRPr lang="sr-Latn-RS" sz="20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sr-Latn-RS" sz="2000" b="1" noProof="0" dirty="0">
              <a:effectLst>
                <a:outerShdw blurRad="38100" dist="38100" dir="2700000" algn="tl">
                  <a:srgbClr val="000000"/>
                </a:outerShdw>
              </a:effectLst>
            </a:rPr>
            <a:t>Potražite prirodne načine da razgovarate o svojim verskim iskustvima ili da se molite </a:t>
          </a:r>
          <a:r>
            <a:rPr lang="sr-Latn-RS" sz="2000" b="1" noProof="0">
              <a:effectLst>
                <a:outerShdw blurRad="38100" dist="38100" dir="2700000" algn="tl">
                  <a:srgbClr val="000000"/>
                </a:outerShdw>
              </a:effectLst>
            </a:rPr>
            <a:t>za njih.</a:t>
          </a:r>
          <a:endParaRPr lang="sr-Latn-RS" sz="20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sr-Latn-RS" sz="2000" b="1" noProof="0" dirty="0">
              <a:effectLst>
                <a:outerShdw blurRad="38100" dist="38100" dir="2700000" algn="tl">
                  <a:srgbClr val="000000"/>
                </a:outerShdw>
              </a:effectLst>
            </a:rPr>
            <a:t>Pronađite načine da povežete svog novog prijatelja s drugima iz </a:t>
          </a:r>
          <a:r>
            <a:rPr lang="sr-Latn-RS" sz="2000" b="1" noProof="0">
              <a:effectLst>
                <a:outerShdw blurRad="38100" dist="38100" dir="2700000" algn="tl">
                  <a:srgbClr val="000000"/>
                </a:outerShdw>
              </a:effectLst>
            </a:rPr>
            <a:t>vaše crkve.</a:t>
          </a:r>
          <a:endParaRPr lang="sr-Latn-R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sr-Latn-RS" sz="2000" b="1" noProof="0" dirty="0">
              <a:effectLst>
                <a:outerShdw blurRad="38100" dist="38100" dir="2700000" algn="tl">
                  <a:srgbClr val="000000"/>
                </a:outerShdw>
              </a:effectLst>
            </a:rPr>
            <a:t>Molite se za specifične potrebe ili pitanja koja bi vaš novi prijatelj </a:t>
          </a:r>
          <a:r>
            <a:rPr lang="sr-Latn-RS" sz="2000" b="1" noProof="0">
              <a:effectLst>
                <a:outerShdw blurRad="38100" dist="38100" dir="2700000" algn="tl">
                  <a:srgbClr val="000000"/>
                </a:outerShdw>
              </a:effectLst>
            </a:rPr>
            <a:t>mogao imati.</a:t>
          </a:r>
          <a:endParaRPr lang="sr-Latn-R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sr-Latn-RS" sz="2000" b="1" noProof="0" dirty="0">
              <a:effectLst>
                <a:outerShdw blurRad="38100" dist="38100" dir="2700000" algn="tl">
                  <a:srgbClr val="000000"/>
                </a:outerShdw>
              </a:effectLst>
            </a:rPr>
            <a:t>Potražite priliku da im pokažete kako Biblija nudi utehu, savete i vođstvo u </a:t>
          </a:r>
          <a:r>
            <a:rPr lang="sr-Latn-RS" sz="2000" b="1" noProof="0">
              <a:effectLst>
                <a:outerShdw blurRad="38100" dist="38100" dir="2700000" algn="tl">
                  <a:srgbClr val="000000"/>
                </a:outerShdw>
              </a:effectLst>
            </a:rPr>
            <a:t>našem životu.</a:t>
          </a:r>
          <a:endParaRPr lang="sr-Latn-R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sr-Latn-RS" sz="2000" b="1" noProof="0" dirty="0">
              <a:effectLst>
                <a:outerShdw blurRad="38100" dist="38100" dir="2700000" algn="tl">
                  <a:srgbClr val="000000"/>
                </a:outerShdw>
              </a:effectLst>
            </a:rPr>
            <a:t>Doći će vreme kada ćeš pitati prijatelja da li želi da proučava </a:t>
          </a:r>
          <a:r>
            <a:rPr lang="sr-Latn-RS" sz="2000" b="1" noProof="0">
              <a:effectLst>
                <a:outerShdw blurRad="38100" dist="38100" dir="2700000" algn="tl">
                  <a:srgbClr val="000000"/>
                </a:outerShdw>
              </a:effectLst>
            </a:rPr>
            <a:t>Bibliju s </a:t>
          </a:r>
          <a:r>
            <a:rPr lang="sr-Latn-RS" sz="2000" b="1" noProof="0" dirty="0">
              <a:effectLst>
                <a:outerShdw blurRad="38100" dist="38100" dir="2700000" algn="tl">
                  <a:srgbClr val="000000"/>
                </a:outerShdw>
              </a:effectLst>
            </a:rPr>
            <a:t>tobom. Kasnije će tvoj prijatelj možda </a:t>
          </a:r>
          <a:r>
            <a:rPr lang="sr-Latn-RS" sz="2000" b="1" noProof="0">
              <a:effectLst>
                <a:outerShdw blurRad="38100" dist="38100" dir="2700000" algn="tl">
                  <a:srgbClr val="000000"/>
                </a:outerShdw>
              </a:effectLst>
            </a:rPr>
            <a:t>hteti i da </a:t>
          </a:r>
          <a:r>
            <a:rPr lang="sr-Latn-RS" sz="2000" b="1" noProof="0" dirty="0">
              <a:effectLst>
                <a:outerShdw blurRad="38100" dist="38100" dir="2700000" algn="tl">
                  <a:srgbClr val="000000"/>
                </a:outerShdw>
              </a:effectLst>
            </a:rPr>
            <a:t>se krsti.</a:t>
          </a:r>
          <a:endParaRPr lang="sr-Latn-RS" sz="20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Upoznajte nekoga i s vremenom </a:t>
          </a:r>
          <a:r>
            <a:rPr lang="sr-Latn-RS" sz="2000" b="1" kern="1200" noProof="0">
              <a:effectLst>
                <a:outerShdw blurRad="38100" dist="38100" dir="2700000" algn="tl">
                  <a:srgbClr val="000000"/>
                </a:outerShdw>
              </a:effectLst>
            </a:rPr>
            <a:t>izgradite prijateljstvo.</a:t>
          </a:r>
          <a:endParaRPr lang="sr-Latn-RS" sz="20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Molite se da Duh Sveti deluje na srce osobe. Molite se za prave prilike za interakciju s njima.</a:t>
          </a:r>
          <a:endParaRPr lang="sr-Latn-RS" sz="20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Potražite prirodne načine da razgovarate o svojim verskim iskustvima ili da se molite </a:t>
          </a:r>
          <a:r>
            <a:rPr lang="sr-Latn-RS" sz="2000" b="1" kern="1200" noProof="0">
              <a:effectLst>
                <a:outerShdw blurRad="38100" dist="38100" dir="2700000" algn="tl">
                  <a:srgbClr val="000000"/>
                </a:outerShdw>
              </a:effectLst>
            </a:rPr>
            <a:t>za njih.</a:t>
          </a:r>
          <a:endParaRPr lang="sr-Latn-RS" sz="20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Pronađite načine da povežete svog novog prijatelja s drugima iz </a:t>
          </a:r>
          <a:r>
            <a:rPr lang="sr-Latn-RS" sz="2000" b="1" kern="1200" noProof="0">
              <a:effectLst>
                <a:outerShdw blurRad="38100" dist="38100" dir="2700000" algn="tl">
                  <a:srgbClr val="000000"/>
                </a:outerShdw>
              </a:effectLst>
            </a:rPr>
            <a:t>vaše crkve.</a:t>
          </a:r>
          <a:endParaRPr lang="sr-Latn-RS" sz="20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Molite se za specifične potrebe ili pitanja koja bi vaš novi prijatelj </a:t>
          </a:r>
          <a:r>
            <a:rPr lang="sr-Latn-RS" sz="2000" b="1" kern="1200" noProof="0">
              <a:effectLst>
                <a:outerShdw blurRad="38100" dist="38100" dir="2700000" algn="tl">
                  <a:srgbClr val="000000"/>
                </a:outerShdw>
              </a:effectLst>
            </a:rPr>
            <a:t>mogao imati.</a:t>
          </a:r>
          <a:endParaRPr lang="sr-Latn-RS" sz="20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Potražite priliku da im pokažete kako Biblija nudi utehu, savete i vođstvo u </a:t>
          </a:r>
          <a:r>
            <a:rPr lang="sr-Latn-RS" sz="2000" b="1" kern="1200" noProof="0">
              <a:effectLst>
                <a:outerShdw blurRad="38100" dist="38100" dir="2700000" algn="tl">
                  <a:srgbClr val="000000"/>
                </a:outerShdw>
              </a:effectLst>
            </a:rPr>
            <a:t>našem životu.</a:t>
          </a:r>
          <a:endParaRPr lang="sr-Latn-RS" sz="20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Doći će vreme kada ćeš pitati prijatelja da li želi da proučava </a:t>
          </a:r>
          <a:r>
            <a:rPr lang="sr-Latn-RS" sz="2000" b="1" kern="1200" noProof="0">
              <a:effectLst>
                <a:outerShdw blurRad="38100" dist="38100" dir="2700000" algn="tl">
                  <a:srgbClr val="000000"/>
                </a:outerShdw>
              </a:effectLst>
            </a:rPr>
            <a:t>Bibliju s </a:t>
          </a:r>
          <a:r>
            <a:rPr lang="sr-Latn-RS" sz="2000" b="1" kern="1200" noProof="0" dirty="0">
              <a:effectLst>
                <a:outerShdw blurRad="38100" dist="38100" dir="2700000" algn="tl">
                  <a:srgbClr val="000000"/>
                </a:outerShdw>
              </a:effectLst>
            </a:rPr>
            <a:t>tobom. Kasnije će tvoj prijatelj možda </a:t>
          </a:r>
          <a:r>
            <a:rPr lang="sr-Latn-RS" sz="2000" b="1" kern="1200" noProof="0">
              <a:effectLst>
                <a:outerShdw blurRad="38100" dist="38100" dir="2700000" algn="tl">
                  <a:srgbClr val="000000"/>
                </a:outerShdw>
              </a:effectLst>
            </a:rPr>
            <a:t>hteti i da </a:t>
          </a:r>
          <a:r>
            <a:rPr lang="sr-Latn-RS" sz="2000" b="1" kern="1200" noProof="0" dirty="0">
              <a:effectLst>
                <a:outerShdw blurRad="38100" dist="38100" dir="2700000" algn="tl">
                  <a:srgbClr val="000000"/>
                </a:outerShdw>
              </a:effectLst>
            </a:rPr>
            <a:t>se krsti.</a:t>
          </a:r>
          <a:endParaRPr lang="sr-Latn-RS" sz="20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BD005-273D-4434-A78D-34E4A15DACF1}" type="datetimeFigureOut">
              <a:rPr lang="hr-HR" smtClean="0"/>
              <a:t>22.5.2026.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3A351-49A8-4166-92A4-D14AC25C78F9}" type="slidenum">
              <a:rPr lang="hr-HR" smtClean="0"/>
              <a:t>‹Nº›</a:t>
            </a:fld>
            <a:endParaRPr lang="hr-HR"/>
          </a:p>
        </p:txBody>
      </p:sp>
    </p:spTree>
    <p:extLst>
      <p:ext uri="{BB962C8B-B14F-4D97-AF65-F5344CB8AC3E}">
        <p14:creationId xmlns:p14="http://schemas.microsoft.com/office/powerpoint/2010/main" val="107714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AEF6-E745-CC32-C0B6-79474846D64E}"/>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A2E9018-06DC-42E1-10BF-34BB89ADBD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12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96DF-36A2-D24B-0EAD-F994CAD8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0782B-A1EC-47D0-2B35-4DA45BDF1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4DB1B-A818-BB06-1488-A03E61771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F0F0D3-14B4-C567-65D6-EC1EAE4F1F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721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C553-4E0B-6299-678E-4BAFFD8CC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DF492-28C9-C17E-1F0D-3C8ED39880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12D85C-AE5F-1F19-1A79-14A870851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5665B-2C7D-4CD1-A2BB-D8783E4BDE16}"/>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7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9876-4484-60FA-18AB-F80C5C059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A71AD-2615-6850-ADED-5A75BB77E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537C9-845B-4CC3-936F-6715C5542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2AC57E-E8A2-5544-67D3-7EC4E1AE53E1}"/>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74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07C5-74F4-15D2-29C1-42DCFBC8ED45}"/>
            </a:ext>
          </a:extLst>
        </p:cNvPr>
        <p:cNvGrpSpPr/>
        <p:nvPr/>
      </p:nvGrpSpPr>
      <p:grpSpPr>
        <a:xfrm>
          <a:off x="0" y="0"/>
          <a:ext cx="0" cy="0"/>
          <a:chOff x="0" y="0"/>
          <a:chExt cx="0" cy="0"/>
        </a:xfrm>
      </p:grpSpPr>
    </p:spTree>
    <p:extLst>
      <p:ext uri="{BB962C8B-B14F-4D97-AF65-F5344CB8AC3E}">
        <p14:creationId xmlns:p14="http://schemas.microsoft.com/office/powerpoint/2010/main" val="37620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29C-919C-592B-D3A9-51F7D164CF9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0B7A85C7-50B5-D3DC-F3F6-A15ACFFCF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03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EFD4-C381-C66C-2897-F7FDA42580B7}"/>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5373F54-BA32-F83F-8059-4461B34D80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12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1A05F-E6ED-2FED-B09F-A1DFF079A810}"/>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B13D42F1-74F0-9D34-DE9B-3EC7C63F8D2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a:extLst>
              <a:ext uri="{FF2B5EF4-FFF2-40B4-BE49-F238E27FC236}">
                <a16:creationId xmlns:a16="http://schemas.microsoft.com/office/drawing/2014/main" id="{D36381D5-25F3-5981-6E78-39E160026436}"/>
              </a:ext>
            </a:extLst>
          </p:cNvPr>
          <p:cNvSpPr>
            <a:spLocks noGrp="1" noRot="1" noChangeAspect="1" noChangeArrowheads="1" noTextEdit="1"/>
          </p:cNvSpPr>
          <p:nvPr>
            <p:ph type="sldImg"/>
          </p:nvPr>
        </p:nvSpPr>
        <p:spPr>
          <a:ln/>
        </p:spPr>
        <p:txBody>
          <a:bodyPr/>
          <a:lstStyle/>
          <a:p>
            <a:endParaRPr lang="en-US"/>
          </a:p>
        </p:txBody>
      </p:sp>
      <p:sp>
        <p:nvSpPr>
          <p:cNvPr id="32772" name="Rectangle 3">
            <a:extLst>
              <a:ext uri="{FF2B5EF4-FFF2-40B4-BE49-F238E27FC236}">
                <a16:creationId xmlns:a16="http://schemas.microsoft.com/office/drawing/2014/main" id="{32D13E35-AD0B-DDB2-EF46-7FF570E89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3512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60362321"/>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00677293"/>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5238768"/>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74797126"/>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31640960"/>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605025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0938827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81284552"/>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49711824"/>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67553358"/>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36626647"/>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93119936"/>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07842329"/>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97071333"/>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26563154"/>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79524548"/>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40989743"/>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20825580"/>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33655261"/>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67140806"/>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38776282"/>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07261601"/>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87602504"/>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29552921"/>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7823013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96207837"/>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38901652"/>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56854299"/>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33667961"/>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78741009"/>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37395927"/>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82916338"/>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3154318"/>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0246300"/>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72960305"/>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38992957"/>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62573562"/>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98490078"/>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88539912"/>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00241769"/>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92843375"/>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688782"/>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8520427"/>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99630813"/>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8560210"/>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90843057"/>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4565847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95909782"/>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45009753"/>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38783140"/>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72389494"/>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75026166"/>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22/05/2026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22/05/2026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57699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49472656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96573137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7068474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4.jpeg"/><Relationship Id="rId4" Type="http://schemas.openxmlformats.org/officeDocument/2006/relationships/diagramData" Target="../diagrams/data1.xml"/><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8.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F498-7797-2B11-04A6-546B50325007}"/>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35C4B9AA-7D3A-E34D-931F-76B32A99300D}"/>
              </a:ext>
            </a:extLst>
          </p:cNvPr>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RASTENJE U ODNOSU SA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a:extLst>
              <a:ext uri="{FF2B5EF4-FFF2-40B4-BE49-F238E27FC236}">
                <a16:creationId xmlns:a16="http://schemas.microsoft.com/office/drawing/2014/main" id="{904C1301-BBEF-AB2C-67F7-B32409812D36}"/>
              </a:ext>
            </a:extLst>
          </p:cNvPr>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a:extLst>
              <a:ext uri="{FF2B5EF4-FFF2-40B4-BE49-F238E27FC236}">
                <a16:creationId xmlns:a16="http://schemas.microsoft.com/office/drawing/2014/main" id="{859882A5-99FC-9E8B-8502-70CA4F943B99}"/>
              </a:ext>
            </a:extLst>
          </p:cNvPr>
          <p:cNvSpPr txBox="1">
            <a:spLocks noChangeArrowheads="1"/>
          </p:cNvSpPr>
          <p:nvPr/>
        </p:nvSpPr>
        <p:spPr bwMode="auto">
          <a:xfrm>
            <a:off x="731520" y="6366933"/>
            <a:ext cx="10637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pouke                      </a:t>
            </a:r>
            <a:r>
              <a:rPr lang="sr-Latn-RS" sz="2000" b="1">
                <a:solidFill>
                  <a:srgbClr val="DDDDDD"/>
                </a:solidFill>
                <a:effectLst>
                  <a:outerShdw blurRad="38100" dist="38100" dir="2700000" algn="tl">
                    <a:srgbClr val="000000">
                      <a:alpha val="43137"/>
                    </a:srgbClr>
                  </a:outerShdw>
                </a:effectLst>
              </a:rPr>
              <a:t>20</a:t>
            </a:r>
            <a:r>
              <a:rPr kumimoji="0" lang="sr-Latn-R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jun</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a:extLst>
              <a:ext uri="{FF2B5EF4-FFF2-40B4-BE49-F238E27FC236}">
                <a16:creationId xmlns:a16="http://schemas.microsoft.com/office/drawing/2014/main" id="{2AEF997D-FFF2-20D9-AAA7-53FE7716D732}"/>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a:extLst>
              <a:ext uri="{FF2B5EF4-FFF2-40B4-BE49-F238E27FC236}">
                <a16:creationId xmlns:a16="http://schemas.microsoft.com/office/drawing/2014/main" id="{CEF5D79D-DD08-BF6D-CDFB-B57E4719294E}"/>
              </a:ext>
            </a:extLst>
          </p:cNvPr>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BDFFE07F-0C8B-2332-4B89-F3ED115F97DC}"/>
              </a:ext>
            </a:extLst>
          </p:cNvPr>
          <p:cNvPicPr>
            <a:picLocks noChangeAspect="1"/>
          </p:cNvPicPr>
          <p:nvPr/>
        </p:nvPicPr>
        <p:blipFill>
          <a:blip r:embed="rId3"/>
          <a:stretch>
            <a:fillRect/>
          </a:stretch>
        </p:blipFill>
        <p:spPr>
          <a:xfrm>
            <a:off x="-1" y="894945"/>
            <a:ext cx="12305489" cy="5321029"/>
          </a:xfrm>
          <a:prstGeom prst="rect">
            <a:avLst/>
          </a:prstGeom>
        </p:spPr>
      </p:pic>
    </p:spTree>
    <p:extLst>
      <p:ext uri="{BB962C8B-B14F-4D97-AF65-F5344CB8AC3E}">
        <p14:creationId xmlns:p14="http://schemas.microsoft.com/office/powerpoint/2010/main" val="1319525456"/>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sr-Latn-RS" sz="3600" noProof="0" dirty="0">
                <a:ln w="0"/>
                <a:solidFill>
                  <a:srgbClr val="429EB4"/>
                </a:solidFill>
                <a:effectLst>
                  <a:outerShdw blurRad="38100" dist="25400" dir="5400000" algn="ctr" rotWithShape="0">
                    <a:srgbClr val="6E747A"/>
                  </a:outerShdw>
                </a:effectLst>
              </a:rPr>
              <a:t>RAZVIJANJE PRIJATELJSTVA</a:t>
            </a: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615609" cy="1015663"/>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1">
                    <a:lumMod val="75000"/>
                  </a:schemeClr>
                </a:solidFill>
                <a:latin typeface="Comic Sans MS" panose="030F0702030302020204" pitchFamily="66" charset="0"/>
              </a:rPr>
              <a:t>„Uvek budite spremni da odgovorite svakom ko od vas zatraži obrazloženje nade koja je u vama.“ </a:t>
            </a:r>
            <a:r>
              <a:rPr lang="sr-Latn-RS" sz="1600" b="1" noProof="0" dirty="0">
                <a:solidFill>
                  <a:schemeClr val="accent1">
                    <a:lumMod val="75000"/>
                  </a:schemeClr>
                </a:solidFill>
                <a:latin typeface="Comic Sans MS" panose="030F0702030302020204" pitchFamily="66" charset="0"/>
              </a:rPr>
              <a:t>(1. Petrova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44117" y="1558933"/>
            <a:ext cx="5416825" cy="2123658"/>
          </a:xfrm>
          <a:prstGeom prst="rect">
            <a:avLst/>
          </a:prstGeom>
          <a:noFill/>
        </p:spPr>
        <p:txBody>
          <a:bodyPr wrap="square" rtlCol="0">
            <a:spAutoFit/>
          </a:bodyPr>
          <a:lstStyle/>
          <a:p>
            <a:pPr>
              <a:spcBef>
                <a:spcPts val="600"/>
              </a:spcBef>
            </a:pPr>
            <a:r>
              <a:rPr lang="sr-Latn-RS" sz="2200" b="1" noProof="0" dirty="0"/>
              <a:t>Svi smo mi Isusovi propovednici i </a:t>
            </a:r>
            <a:r>
              <a:rPr lang="sr-Latn-RS" sz="2200" b="1" noProof="0" dirty="0" err="1"/>
              <a:t>zapoveđeno</a:t>
            </a:r>
            <a:r>
              <a:rPr lang="sr-Latn-RS" sz="2200" b="1" noProof="0" dirty="0"/>
              <a:t> nam je da se za to pripremimo (1</a:t>
            </a:r>
            <a:r>
              <a:rPr lang="sr-Latn-RS" sz="2200" b="1" noProof="0"/>
              <a:t>. Pet. </a:t>
            </a:r>
            <a:r>
              <a:rPr lang="sr-Latn-RS" sz="2200" b="1" noProof="0" dirty="0"/>
              <a:t>3,15). Ali ne znamo svi kako se propoveda. Međutim, imamo obećanje da će nam sam Bog dati potrebne reči </a:t>
            </a:r>
            <a:r>
              <a:rPr lang="sr-Latn-RS" sz="2200" b="1" noProof="0"/>
              <a:t>(Isa. </a:t>
            </a:r>
            <a:r>
              <a:rPr lang="sr-Latn-RS" sz="2200" b="1" noProof="0" dirty="0"/>
              <a:t>50,4).</a:t>
            </a: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905955408"/>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 y="5842337"/>
            <a:ext cx="5615608" cy="1107996"/>
          </a:xfrm>
          <a:prstGeom prst="rect">
            <a:avLst/>
          </a:prstGeom>
          <a:noFill/>
        </p:spPr>
        <p:txBody>
          <a:bodyPr wrap="square">
            <a:spAutoFit/>
          </a:bodyPr>
          <a:lstStyle/>
          <a:p>
            <a:pPr>
              <a:spcBef>
                <a:spcPts val="600"/>
              </a:spcBef>
            </a:pPr>
            <a:r>
              <a:rPr lang="sr-Latn-RS" sz="2200" b="1" noProof="0" dirty="0"/>
              <a:t>Evo nekoliko jednostavnih saveta koje treba imati na umu dok razmišljate o tome kako svesnije predstaviti Isusa drugima:</a:t>
            </a: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2151727"/>
            <a:ext cx="12191999" cy="255454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sr-Latn-RS" sz="8000" noProof="0" dirty="0"/>
              <a:t>KAKO VRATITI ONE KOJI SU OTIŠLI?</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40324" y="1653559"/>
            <a:ext cx="4003051"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sr-Latn-RS" sz="4400"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BOG TRAŽI SVOJU DECU</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1015663"/>
          </a:xfrm>
          <a:prstGeom prst="rect">
            <a:avLst/>
          </a:prstGeom>
          <a:noFill/>
        </p:spPr>
        <p:txBody>
          <a:bodyPr wrap="square">
            <a:spAutoFit/>
          </a:bodyPr>
          <a:lstStyle/>
          <a:p>
            <a:pPr algn="ctr"/>
            <a:r>
              <a:rPr lang="sr-Latn-RS" sz="2000" b="1" noProof="0" dirty="0">
                <a:solidFill>
                  <a:schemeClr val="accent1">
                    <a:lumMod val="75000"/>
                  </a:schemeClr>
                </a:solidFill>
                <a:latin typeface="Comic Sans MS" panose="030F0702030302020204" pitchFamily="66" charset="0"/>
              </a:rPr>
              <a:t>„Nije li mi Jefrem mio sin? Nije li dete predrago? Od kad </a:t>
            </a:r>
            <a:r>
              <a:rPr lang="sr-Latn-RS" sz="2000" b="1" noProof="0" dirty="0" err="1">
                <a:solidFill>
                  <a:schemeClr val="accent1">
                    <a:lumMod val="75000"/>
                  </a:schemeClr>
                </a:solidFill>
                <a:latin typeface="Comic Sans MS" panose="030F0702030302020204" pitchFamily="66" charset="0"/>
              </a:rPr>
              <a:t>govorih</a:t>
            </a:r>
            <a:r>
              <a:rPr lang="sr-Latn-RS" sz="2000" b="1" noProof="0" dirty="0">
                <a:solidFill>
                  <a:schemeClr val="accent1">
                    <a:lumMod val="75000"/>
                  </a:schemeClr>
                </a:solidFill>
                <a:latin typeface="Comic Sans MS" panose="030F0702030302020204" pitchFamily="66" charset="0"/>
              </a:rPr>
              <a:t> protiv njega, jednako ga se sećam; zato je srce moje ustreptalo njega radi, doista ću se smilovati na njega, govori Gospod.“ </a:t>
            </a:r>
            <a:r>
              <a:rPr lang="sr-Latn-RS" sz="1600" b="1" noProof="0" dirty="0">
                <a:solidFill>
                  <a:schemeClr val="accent1">
                    <a:lumMod val="75000"/>
                  </a:schemeClr>
                </a:solidFill>
                <a:latin typeface="Comic Sans MS" panose="030F0702030302020204" pitchFamily="66" charset="0"/>
              </a:rPr>
              <a:t>(Jeremija 31,20)</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3753050" y="1674894"/>
            <a:ext cx="5991225" cy="1054135"/>
          </a:xfrm>
          <a:prstGeom prst="rect">
            <a:avLst/>
          </a:prstGeom>
          <a:noFill/>
        </p:spPr>
        <p:txBody>
          <a:bodyPr wrap="square" rtlCol="0">
            <a:spAutoFit/>
          </a:bodyPr>
          <a:lstStyle/>
          <a:p>
            <a:pPr>
              <a:lnSpc>
                <a:spcPts val="2500"/>
              </a:lnSpc>
              <a:spcBef>
                <a:spcPts val="600"/>
              </a:spcBef>
            </a:pPr>
            <a:r>
              <a:rPr lang="sr-Latn-RS" sz="2200" b="1" noProof="0" dirty="0"/>
              <a:t>U jednom trenutku, Božji narod se podelio: </a:t>
            </a:r>
            <a:r>
              <a:rPr lang="sr-Latn-RS" sz="2200" b="1" noProof="0"/>
              <a:t>Jefrem (Severno </a:t>
            </a:r>
            <a:r>
              <a:rPr lang="sr-Latn-RS" sz="2200" b="1" noProof="0" dirty="0"/>
              <a:t>carstvo) napustio je Boga; </a:t>
            </a:r>
            <a:r>
              <a:rPr lang="sr-Latn-RS" sz="2200" b="1" noProof="0"/>
              <a:t>Juda (Južno </a:t>
            </a:r>
            <a:r>
              <a:rPr lang="sr-Latn-RS" sz="2200" b="1" noProof="0" dirty="0"/>
              <a:t>carstvo) ostao je veran.</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173253" y="4473561"/>
            <a:ext cx="8460608" cy="1054135"/>
          </a:xfrm>
          <a:prstGeom prst="rect">
            <a:avLst/>
          </a:prstGeom>
          <a:noFill/>
        </p:spPr>
        <p:txBody>
          <a:bodyPr wrap="square">
            <a:spAutoFit/>
          </a:bodyPr>
          <a:lstStyle/>
          <a:p>
            <a:pPr>
              <a:lnSpc>
                <a:spcPts val="2500"/>
              </a:lnSpc>
              <a:spcBef>
                <a:spcPts val="600"/>
              </a:spcBef>
            </a:pPr>
            <a:r>
              <a:rPr lang="sr-Latn-RS" sz="2200" b="1" noProof="0" dirty="0"/>
              <a:t>One koji su služili Bogu, a zatim ga napustili, Bog i dalje s ljubavlju poziva. Oni su Njegova deca, i On ih voli i uporno ih poziva da mu se vrate.</a:t>
            </a:r>
          </a:p>
        </p:txBody>
      </p:sp>
      <p:sp>
        <p:nvSpPr>
          <p:cNvPr id="7" name="CuadroTexto 6">
            <a:extLst>
              <a:ext uri="{FF2B5EF4-FFF2-40B4-BE49-F238E27FC236}">
                <a16:creationId xmlns:a16="http://schemas.microsoft.com/office/drawing/2014/main" id="{4EBC4B57-529E-F917-4BFE-11E0CBD8A6F6}"/>
              </a:ext>
            </a:extLst>
          </p:cNvPr>
          <p:cNvSpPr txBox="1"/>
          <p:nvPr/>
        </p:nvSpPr>
        <p:spPr>
          <a:xfrm>
            <a:off x="3753050" y="2753627"/>
            <a:ext cx="5804519" cy="1695336"/>
          </a:xfrm>
          <a:prstGeom prst="rect">
            <a:avLst/>
          </a:prstGeom>
          <a:noFill/>
        </p:spPr>
        <p:txBody>
          <a:bodyPr wrap="square">
            <a:spAutoFit/>
          </a:bodyPr>
          <a:lstStyle/>
          <a:p>
            <a:pPr marL="0" marR="0" lvl="0" indent="0" algn="l" defTabSz="914400" rtl="0" eaLnBrk="1" fontAlgn="auto" latinLnBrk="0" hangingPunct="1">
              <a:lnSpc>
                <a:spcPts val="25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Uprkos njegovom napuštanju, Bog je i dalje smatrao Jefrema svojim voljenim sinom </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(Jer.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31,20). Čak je i njegovu </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baku Rahilju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prikazao kako plače za svojim sinovima koji su umrli u svojim gresima (Jer 31,15).</a:t>
            </a:r>
          </a:p>
        </p:txBody>
      </p:sp>
      <p:sp>
        <p:nvSpPr>
          <p:cNvPr id="11" name="CuadroTexto 10">
            <a:extLst>
              <a:ext uri="{FF2B5EF4-FFF2-40B4-BE49-F238E27FC236}">
                <a16:creationId xmlns:a16="http://schemas.microsoft.com/office/drawing/2014/main" id="{79C8B7EF-096B-DACC-75FE-CED3A04B284F}"/>
              </a:ext>
            </a:extLst>
          </p:cNvPr>
          <p:cNvSpPr txBox="1"/>
          <p:nvPr/>
        </p:nvSpPr>
        <p:spPr>
          <a:xfrm>
            <a:off x="173253" y="5492502"/>
            <a:ext cx="9086850" cy="1374735"/>
          </a:xfrm>
          <a:prstGeom prst="rect">
            <a:avLst/>
          </a:prstGeom>
          <a:noFill/>
        </p:spPr>
        <p:txBody>
          <a:bodyPr wrap="square">
            <a:spAutoFit/>
          </a:bodyPr>
          <a:lstStyle/>
          <a:p>
            <a:pPr marL="0" marR="0" lvl="0" indent="0" algn="l" defTabSz="914400" rtl="0" eaLnBrk="1" fontAlgn="auto" latinLnBrk="0" hangingPunct="1">
              <a:lnSpc>
                <a:spcPts val="25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Možda su neka naša deca, koja su nekad poznavala veru, napustila je. Daleko od toga da im okrenemo leđa, moramo ih i dalje voleti i ljubazno im govoriti. Bog nas podseća da </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su oni predmet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Njegove najnežnije saosećajnosti i On iskreno želi da mu se vrate.</a:t>
            </a: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sr-Latn-R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TRAŽIMO ONOG KOJI JE OTIŠAO</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707886"/>
          </a:xfrm>
          <a:prstGeom prst="rect">
            <a:avLst/>
          </a:prstGeom>
          <a:noFill/>
        </p:spPr>
        <p:txBody>
          <a:bodyPr wrap="square">
            <a:spAutoFit/>
          </a:bodyPr>
          <a:lstStyle/>
          <a:p>
            <a:pPr algn="ctr"/>
            <a:r>
              <a:rPr lang="sr-Latn-RS" sz="2000" b="1" noProof="0" dirty="0">
                <a:solidFill>
                  <a:srgbClr val="FEEAED"/>
                </a:solidFill>
                <a:effectLst>
                  <a:outerShdw blurRad="38100" dist="38100" dir="2700000" algn="tl">
                    <a:srgbClr val="000000"/>
                  </a:outerShdw>
                </a:effectLst>
                <a:latin typeface="Comic Sans MS" panose="030F0702030302020204" pitchFamily="66" charset="0"/>
              </a:rPr>
              <a:t>„I rasejaću ih među narode da se u dalekim mestima sete mene, i živeći sa sinovima svojim da se vrate.“ </a:t>
            </a:r>
            <a:r>
              <a:rPr lang="sr-Latn-RS" sz="1600" b="1" noProof="0" dirty="0">
                <a:solidFill>
                  <a:srgbClr val="FEEAED"/>
                </a:solidFill>
                <a:effectLst>
                  <a:outerShdw blurRad="38100" dist="38100" dir="2700000" algn="tl">
                    <a:srgbClr val="000000"/>
                  </a:outerShdw>
                </a:effectLst>
                <a:latin typeface="Comic Sans MS" panose="030F0702030302020204" pitchFamily="66" charset="0"/>
              </a:rPr>
              <a:t>(Zaharija 10,9)</a:t>
            </a:r>
            <a:endParaRPr lang="sr-Latn-RS" sz="1200" b="1" noProof="0" dirty="0">
              <a:solidFill>
                <a:srgbClr val="FEEAED"/>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107996"/>
          </a:xfrm>
          <a:prstGeom prst="rect">
            <a:avLst/>
          </a:prstGeom>
          <a:noFill/>
        </p:spPr>
        <p:txBody>
          <a:bodyPr wrap="square" rtlCol="0">
            <a:spAutoFit/>
          </a:bodyPr>
          <a:lstStyle/>
          <a:p>
            <a:pPr>
              <a:spcBef>
                <a:spcPts val="600"/>
              </a:spcBef>
            </a:pPr>
            <a:r>
              <a:rPr lang="sr-Latn-RS" sz="2200" b="1" noProof="0" dirty="0"/>
              <a:t>Naš supružnik, naš sin, naša kći, naš prijatelj, naš sused, brat ili sestra koji su nekad sedeli u toj crkvenoj klupi... Jednog su dana s nama slavili Boga, ali gde su sada?</a:t>
            </a: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407595"/>
            <a:ext cx="4379027" cy="1785104"/>
          </a:xfrm>
          <a:prstGeom prst="rect">
            <a:avLst/>
          </a:prstGeom>
          <a:noFill/>
        </p:spPr>
        <p:txBody>
          <a:bodyPr wrap="square">
            <a:spAutoFit/>
          </a:bodyPr>
          <a:lstStyle/>
          <a:p>
            <a:pPr>
              <a:spcBef>
                <a:spcPts val="600"/>
              </a:spcBef>
            </a:pPr>
            <a:r>
              <a:rPr lang="sr-Latn-RS" sz="2200" b="1" noProof="0" dirty="0"/>
              <a:t>Naša je dužnost da idemo i pronađemo ih i vratimo ih u stado. Kako to činimo? Prvo, molitvom. Drugo, time što ćemo im biti primer ljubavi i dobrote.</a:t>
            </a: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30912"/>
            <a:ext cx="8229183"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Postoji mnogo razloga zašto ljudi napuštaju crkvu. Nismo pozvani da sudimo o njihovim razlozima, kritikovati njihove motive ili ih jednostavno zaboraviti.</a:t>
            </a: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084455"/>
            <a:ext cx="4379027"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Svedočanstvo vašeg života, vaša dela, reči i molitve za nekoga ko je zalutao od Boga mogu radikalno da promene njihov život i njihovu budućnost.</a:t>
            </a: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l="-3000" t="-3000" r="-3000"/>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733449" y="293268"/>
            <a:ext cx="10524163" cy="6132448"/>
          </a:xfrm>
          <a:prstGeom prst="rect">
            <a:avLst/>
          </a:prstGeom>
          <a:noFill/>
        </p:spPr>
        <p:txBody>
          <a:bodyPr wrap="square">
            <a:spAutoFit/>
          </a:bodyPr>
          <a:lstStyle/>
          <a:p>
            <a:pPr algn="just">
              <a:lnSpc>
                <a:spcPts val="3100"/>
              </a:lnSpc>
              <a:spcBef>
                <a:spcPts val="600"/>
              </a:spcBef>
            </a:pPr>
            <a:r>
              <a:rPr lang="sr-Latn-RS" sz="2800" b="1" noProof="0" dirty="0">
                <a:latin typeface="Constantia" panose="02030602050306030303" pitchFamily="18" charset="0"/>
              </a:rPr>
              <a:t>„Bog je mogao poveriti </a:t>
            </a:r>
            <a:r>
              <a:rPr lang="sr-Latn-RS" sz="2800" b="1" noProof="0">
                <a:latin typeface="Constantia" panose="02030602050306030303" pitchFamily="18" charset="0"/>
              </a:rPr>
              <a:t>poruku </a:t>
            </a:r>
            <a:r>
              <a:rPr lang="sr-Latn-RS" sz="2800" b="1">
                <a:latin typeface="Constantia" panose="02030602050306030303" pitchFamily="18" charset="0"/>
              </a:rPr>
              <a:t>E</a:t>
            </a:r>
            <a:r>
              <a:rPr lang="sr-Latn-RS" sz="2800" b="1" noProof="0">
                <a:latin typeface="Constantia" panose="02030602050306030303" pitchFamily="18" charset="0"/>
              </a:rPr>
              <a:t>vanđelja </a:t>
            </a:r>
            <a:r>
              <a:rPr lang="sr-Latn-RS" sz="2800" b="1" noProof="0" dirty="0">
                <a:latin typeface="Constantia" panose="02030602050306030303" pitchFamily="18" charset="0"/>
              </a:rPr>
              <a:t>i sav posao </a:t>
            </a:r>
            <a:r>
              <a:rPr lang="sr-Latn-RS" sz="2800" b="1" dirty="0">
                <a:latin typeface="Constantia" panose="02030602050306030303" pitchFamily="18" charset="0"/>
              </a:rPr>
              <a:t>službe </a:t>
            </a:r>
            <a:r>
              <a:rPr lang="sr-Latn-RS" sz="2800" b="1" noProof="0" dirty="0">
                <a:latin typeface="Constantia" panose="02030602050306030303" pitchFamily="18" charset="0"/>
              </a:rPr>
              <a:t>ljubavi nebeskim anđelima. Mogao </a:t>
            </a:r>
            <a:r>
              <a:rPr lang="sr-Latn-RS" sz="2800" b="1" noProof="0">
                <a:latin typeface="Constantia" panose="02030602050306030303" pitchFamily="18" charset="0"/>
              </a:rPr>
              <a:t>je da upotrebi </a:t>
            </a:r>
            <a:r>
              <a:rPr lang="sr-Latn-RS" sz="2800" b="1" noProof="0" dirty="0">
                <a:latin typeface="Constantia" panose="02030602050306030303" pitchFamily="18" charset="0"/>
              </a:rPr>
              <a:t>druga sredstva za ostvarivanje svoje namere. Ali u svojoj beskonačnoj ljubavi On je odlučio da nas učini saradnicima sa Sobom, sa Hristom i anđelima, kako bismo mogli da delimo blagoslov, radost, duhovno uzdizanje, koje proizilazi iz ove nesebične službe…</a:t>
            </a:r>
          </a:p>
          <a:p>
            <a:pPr algn="just">
              <a:lnSpc>
                <a:spcPts val="3100"/>
              </a:lnSpc>
              <a:spcBef>
                <a:spcPts val="600"/>
              </a:spcBef>
            </a:pPr>
            <a:r>
              <a:rPr lang="sr-Latn-RS" sz="2800" b="1" noProof="0" dirty="0">
                <a:latin typeface="Constantia" panose="02030602050306030303" pitchFamily="18" charset="0"/>
              </a:rPr>
              <a:t>Ako budete išli na rad kao što Hristos namerava da Njegovi učenici čine i osvajali duše za Njega, osetićete potrebu za dubljim iskustvom i većim znanjem o božanskim stvarima, i bićete gladni i žedni pravednosti. Molićete Boga, i vaša vera će biti ojačana, a vaša duša će piti dublje gutljaje sa izvora spasenja. Suočavanje sa protivljenjem i iskušenjima će vas odvesti ka Bibliji i molitvi. Rašćete u blagodati i poznanju Hrista i razvićete bogato iskustvo.“</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7300004" y="6468162"/>
            <a:ext cx="4149021" cy="338554"/>
          </a:xfrm>
          <a:prstGeom prst="rect">
            <a:avLst/>
          </a:prstGeom>
          <a:noFill/>
        </p:spPr>
        <p:txBody>
          <a:bodyPr wrap="none" rtlCol="0">
            <a:spAutoFit/>
          </a:bodyPr>
          <a:lstStyle/>
          <a:p>
            <a:pPr algn="r"/>
            <a:r>
              <a:rPr lang="sr-Latn-RS" sz="1600" b="1" noProof="0">
                <a:solidFill>
                  <a:srgbClr val="CFD1CF"/>
                </a:solidFill>
                <a:effectLst>
                  <a:glow rad="63500">
                    <a:srgbClr val="494D4B"/>
                  </a:glow>
                </a:effectLst>
              </a:rPr>
              <a:t>Elen G. Vajt, Put </a:t>
            </a:r>
            <a:r>
              <a:rPr lang="sr-Latn-RS" sz="1600" b="1" noProof="0" dirty="0">
                <a:solidFill>
                  <a:srgbClr val="CFD1CF"/>
                </a:solidFill>
                <a:effectLst>
                  <a:glow rad="63500">
                    <a:srgbClr val="494D4B"/>
                  </a:glow>
                </a:effectLst>
              </a:rPr>
              <a:t>Hristu, str</a:t>
            </a:r>
            <a:r>
              <a:rPr lang="sr-Latn-RS" sz="1600" b="1" noProof="0">
                <a:solidFill>
                  <a:srgbClr val="CFD1CF"/>
                </a:solidFill>
                <a:effectLst>
                  <a:glow rad="63500">
                    <a:srgbClr val="494D4B"/>
                  </a:glow>
                </a:effectLst>
              </a:rPr>
              <a:t>. 79-80. original.</a:t>
            </a:r>
            <a:endParaRPr lang="sr-Latn-RS" sz="1600" b="1" noProof="0" dirty="0">
              <a:solidFill>
                <a:srgbClr val="CFD1CF"/>
              </a:solidFill>
              <a:effectLst>
                <a:glow rad="63500">
                  <a:srgbClr val="494D4B"/>
                </a:glow>
              </a:effectLst>
            </a:endParaRP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B2DB-CF06-D366-9040-8461F59C0BA3}"/>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EEEC3C-3937-0B70-0C60-65A8CD0E928F}"/>
              </a:ext>
            </a:extLst>
          </p:cNvPr>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a:extLst>
              <a:ext uri="{FF2B5EF4-FFF2-40B4-BE49-F238E27FC236}">
                <a16:creationId xmlns:a16="http://schemas.microsoft.com/office/drawing/2014/main" id="{ADA855D1-6E2D-0D12-C722-282D1E337A91}"/>
              </a:ext>
            </a:extLst>
          </p:cNvPr>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800A3C2-5944-7DDA-86E7-09733928F544}"/>
              </a:ext>
            </a:extLst>
          </p:cNvPr>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DFF19521-A0EC-5AB3-243E-23E7CCB3953C}"/>
              </a:ext>
            </a:extLst>
          </p:cNvPr>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9E4B1E55-8224-D91E-349E-99348044F967}"/>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AD1EA645-6BEB-5801-F140-2963B2231E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F04630A8-D598-E2DD-46E2-58BEA3E4034A}"/>
              </a:ext>
            </a:extLst>
          </p:cNvPr>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5F8F6AD2-C07C-0026-7D43-6D89491D1B0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4B037949-3C1D-6BA5-5E22-F0C27FDE341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9BD24A0-E91E-ED74-B265-AD53C8E2B753}"/>
              </a:ext>
            </a:extLst>
          </p:cNvPr>
          <p:cNvSpPr txBox="1"/>
          <p:nvPr/>
        </p:nvSpPr>
        <p:spPr>
          <a:xfrm>
            <a:off x="98894" y="3852153"/>
            <a:ext cx="12093106" cy="3416320"/>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Ovde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 </a:t>
            </a:r>
            <a:r>
              <a:rPr kumimoji="0" lang="hr-HR" sz="2400" b="1" i="0" u="none" strike="noStrike" kern="1200" cap="none" spc="0" normalizeH="0" baseline="0" noProof="0">
                <a:ln>
                  <a:noFill/>
                </a:ln>
                <a:solidFill>
                  <a:srgbClr val="FFFFFF"/>
                </a:solidFill>
                <a:effectLst/>
                <a:uLnTx/>
                <a:uFillTx/>
                <a:latin typeface="Arial"/>
                <a:ea typeface="+mn-ea"/>
                <a:cs typeface="Arial" charset="0"/>
              </a:rPr>
              <a:t>drugom </a:t>
            </a:r>
            <a:r>
              <a:rPr kumimoji="0" lang="en-US" sz="2400" b="1" i="0" u="none" strike="noStrike" kern="1200" cap="none" spc="0" normalizeH="0" baseline="0" noProof="0">
                <a:ln>
                  <a:noFill/>
                </a:ln>
                <a:solidFill>
                  <a:srgbClr val="FFFFFF"/>
                </a:solidFill>
                <a:effectLst/>
                <a:uLnTx/>
                <a:uFillTx/>
                <a:latin typeface="Arial"/>
                <a:ea typeface="+mn-ea"/>
                <a:cs typeface="Arial" charset="0"/>
              </a:rPr>
              <a:t>odlom</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k</a:t>
            </a:r>
            <a:r>
              <a:rPr kumimoji="0" lang="hr-HR" sz="2400" b="1" i="0" u="none" strike="noStrike" kern="1200" cap="none" spc="0" normalizeH="0" baseline="0" noProof="0">
                <a:ln>
                  <a:noFill/>
                </a:ln>
                <a:solidFill>
                  <a:srgbClr val="FFFFFF"/>
                </a:solidFill>
                <a:effectLst/>
                <a:uLnTx/>
                <a:uFillTx/>
                <a:latin typeface="Arial"/>
                <a:ea typeface="+mn-ea"/>
                <a:cs typeface="Arial" charset="0"/>
              </a:rPr>
              <a:t>u</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1. Pet</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3</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8–18</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21</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22.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apostol</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nas</a:t>
            </a:r>
            <a:r>
              <a:rPr kumimoji="0" lang="en-US" sz="2400" b="1" i="0" u="none" strike="noStrike" kern="1200" cap="none" spc="0" normalizeH="0" baseline="0" noProof="0">
                <a:ln>
                  <a:noFill/>
                </a:ln>
                <a:solidFill>
                  <a:srgbClr val="FFFFFF"/>
                </a:solidFill>
                <a:effectLst/>
                <a:uLnTx/>
                <a:uFillTx/>
                <a:latin typeface="Arial"/>
                <a:ea typeface="+mn-ea"/>
                <a:cs typeface="Arial" charset="0"/>
              </a:rPr>
              <a:t> po</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ds</a:t>
            </a:r>
            <a:r>
              <a:rPr kumimoji="0" lang="en-US" sz="2400" b="1" i="0" u="none" strike="noStrike" kern="1200" cap="none" spc="0" normalizeH="0" baseline="0" noProof="0">
                <a:ln>
                  <a:noFill/>
                </a:ln>
                <a:solidFill>
                  <a:srgbClr val="FFFFFF"/>
                </a:solidFill>
                <a:effectLst/>
                <a:uLnTx/>
                <a:uFillTx/>
                <a:latin typeface="Arial"/>
                <a:ea typeface="+mn-ea"/>
                <a:cs typeface="Arial" charset="0"/>
              </a:rPr>
              <a:t>tiče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radimo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oblikovanju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vlastitog</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lič</a:t>
            </a:r>
            <a:r>
              <a:rPr kumimoji="0" lang="en-US" sz="2400" b="1" i="0" u="none" strike="noStrike" kern="1200" cap="none" spc="0" normalizeH="0" baseline="0" noProof="0">
                <a:ln>
                  <a:noFill/>
                </a:ln>
                <a:solidFill>
                  <a:srgbClr val="FFFFFF"/>
                </a:solidFill>
                <a:effectLst/>
                <a:uLnTx/>
                <a:uFillTx/>
                <a:latin typeface="Arial"/>
                <a:ea typeface="+mn-ea"/>
                <a:cs typeface="Arial" charset="0"/>
              </a:rPr>
              <a:t>nog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karaktera</a:t>
            </a:r>
            <a:r>
              <a:rPr kumimoji="0" lang="en-US" sz="2400" b="1" i="0" u="none" strike="noStrike" kern="1200" cap="none" spc="0" normalizeH="0" baseline="0" noProof="0">
                <a:ln>
                  <a:noFill/>
                </a:ln>
                <a:solidFill>
                  <a:srgbClr val="FFFFFF"/>
                </a:solidFill>
                <a:effectLst/>
                <a:uLnTx/>
                <a:uFillTx/>
                <a:latin typeface="Arial"/>
                <a:ea typeface="+mn-ea"/>
                <a:cs typeface="Arial" charset="0"/>
              </a:rPr>
              <a:t>. Takođe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nas</a:t>
            </a:r>
            <a:r>
              <a:rPr kumimoji="0" lang="en-US" sz="2400" b="1" i="0" u="none" strike="noStrike" kern="1200" cap="none" spc="0" normalizeH="0" baseline="0" noProof="0">
                <a:ln>
                  <a:noFill/>
                </a:ln>
                <a:solidFill>
                  <a:srgbClr val="FFFFFF"/>
                </a:solidFill>
                <a:effectLst/>
                <a:uLnTx/>
                <a:uFillTx/>
                <a:latin typeface="Arial"/>
                <a:ea typeface="+mn-ea"/>
                <a:cs typeface="Arial" charset="0"/>
              </a:rPr>
              <a:t> po</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ds</a:t>
            </a:r>
            <a:r>
              <a:rPr kumimoji="0" lang="en-US" sz="2400" b="1" i="0" u="none" strike="noStrike" kern="1200" cap="none" spc="0" normalizeH="0" baseline="0" noProof="0">
                <a:ln>
                  <a:noFill/>
                </a:ln>
                <a:solidFill>
                  <a:srgbClr val="FFFFFF"/>
                </a:solidFill>
                <a:effectLst/>
                <a:uLnTx/>
                <a:uFillTx/>
                <a:latin typeface="Arial"/>
                <a:ea typeface="+mn-ea"/>
                <a:cs typeface="Arial" charset="0"/>
              </a:rPr>
              <a:t>tiče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radimo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unutar</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svojih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zajednica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učimo</a:t>
            </a:r>
            <a:r>
              <a:rPr kumimoji="0" lang="en-US" sz="2400" b="1" i="0" u="none" strike="noStrike" kern="1200" cap="none" spc="0" normalizeH="0" baseline="0" noProof="0">
                <a:ln>
                  <a:noFill/>
                </a:ln>
                <a:solidFill>
                  <a:srgbClr val="FFFFFF"/>
                </a:solidFill>
                <a:effectLst/>
                <a:uLnTx/>
                <a:uFillTx/>
                <a:latin typeface="Arial"/>
                <a:ea typeface="+mn-ea"/>
                <a:cs typeface="Arial" charset="0"/>
              </a:rPr>
              <a:t> voleti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jedni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druge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čime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se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duhovno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pripremamo</a:t>
            </a:r>
            <a:r>
              <a:rPr kumimoji="0" lang="en-US" sz="2400" b="1" i="0" u="none" strike="noStrike" kern="1200" cap="none" spc="0" normalizeH="0" baseline="0" noProof="0">
                <a:ln>
                  <a:noFill/>
                </a:ln>
                <a:solidFill>
                  <a:srgbClr val="FFFFFF"/>
                </a:solidFill>
                <a:effectLst/>
                <a:uLnTx/>
                <a:uFillTx/>
                <a:latin typeface="Arial"/>
                <a:ea typeface="+mn-ea"/>
                <a:cs typeface="Arial" charset="0"/>
              </a:rPr>
              <a:t> za</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 dele-</a:t>
            </a:r>
            <a:r>
              <a:rPr kumimoji="0" lang="en-US" sz="2400" b="1" i="0" u="none" strike="noStrike" kern="1200" cap="none" spc="0" normalizeH="0" baseline="0" noProof="0">
                <a:ln>
                  <a:noFill/>
                </a:ln>
                <a:solidFill>
                  <a:srgbClr val="FFFFFF"/>
                </a:solidFill>
                <a:effectLst/>
                <a:uLnTx/>
                <a:uFillTx/>
                <a:latin typeface="Arial"/>
                <a:ea typeface="+mn-ea"/>
                <a:cs typeface="Arial" charset="0"/>
              </a:rPr>
              <a:t> nje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R</a:t>
            </a:r>
            <a:r>
              <a:rPr kumimoji="0" lang="en-US" sz="2400" b="1" i="0" u="none" strike="noStrike" kern="1200" cap="none" spc="0" normalizeH="0" baseline="0" noProof="0">
                <a:ln>
                  <a:noFill/>
                </a:ln>
                <a:solidFill>
                  <a:srgbClr val="FFFFFF"/>
                </a:solidFill>
                <a:effectLst/>
                <a:uLnTx/>
                <a:uFillTx/>
                <a:latin typeface="Arial"/>
                <a:ea typeface="+mn-ea"/>
                <a:cs typeface="Arial" charset="0"/>
              </a:rPr>
              <a:t>adosne vesti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evanđelja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sa</a:t>
            </a:r>
            <a:r>
              <a:rPr kumimoji="0" lang="en-US" sz="2400" b="1" i="0" u="none" strike="noStrike" kern="1200" cap="none" spc="0" normalizeH="0" baseline="0" noProof="0">
                <a:ln>
                  <a:noFill/>
                </a:ln>
                <a:solidFill>
                  <a:srgbClr val="FFFFFF"/>
                </a:solidFill>
                <a:effectLst/>
                <a:uLnTx/>
                <a:uFillTx/>
                <a:latin typeface="Arial"/>
                <a:ea typeface="+mn-ea"/>
                <a:cs typeface="Arial" charset="0"/>
              </a:rPr>
              <a:t> svetom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Ovaj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rad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cilj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poticanje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jedinstva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a:ln>
                  <a:noFill/>
                </a:ln>
                <a:solidFill>
                  <a:srgbClr val="FFFFFF"/>
                </a:solidFill>
                <a:effectLst/>
                <a:uLnTx/>
                <a:uFillTx/>
                <a:latin typeface="Arial"/>
                <a:ea typeface="+mn-ea"/>
                <a:cs typeface="Arial" charset="0"/>
              </a:rPr>
              <a:t>u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C</a:t>
            </a:r>
            <a:r>
              <a:rPr kumimoji="0" lang="en-US" sz="2400" b="1" i="0" u="none" strike="noStrike" kern="1200" cap="none" spc="0" normalizeH="0" baseline="0" noProof="0">
                <a:ln>
                  <a:noFill/>
                </a:ln>
                <a:solidFill>
                  <a:srgbClr val="FFFFFF"/>
                </a:solidFill>
                <a:effectLst/>
                <a:uLnTx/>
                <a:uFillTx/>
                <a:latin typeface="Arial"/>
                <a:ea typeface="+mn-ea"/>
                <a:cs typeface="Arial" charset="0"/>
              </a:rPr>
              <a:t>rkvi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kao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a:ln>
                  <a:noFill/>
                </a:ln>
                <a:solidFill>
                  <a:srgbClr val="FFFFFF"/>
                </a:solidFill>
                <a:effectLst/>
                <a:uLnTx/>
                <a:uFillTx/>
                <a:latin typeface="Arial"/>
                <a:ea typeface="+mn-ea"/>
                <a:cs typeface="Arial" charset="0"/>
              </a:rPr>
              <a:t> po</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ds</a:t>
            </a:r>
            <a:r>
              <a:rPr kumimoji="0" lang="en-US" sz="2400" b="1" i="0" u="none" strike="noStrike" kern="1200" cap="none" spc="0" normalizeH="0" baseline="0" noProof="0">
                <a:ln>
                  <a:noFill/>
                </a:ln>
                <a:solidFill>
                  <a:srgbClr val="FFFFFF"/>
                </a:solidFill>
                <a:effectLst/>
                <a:uLnTx/>
                <a:uFillTx/>
                <a:latin typeface="Arial"/>
                <a:ea typeface="+mn-ea"/>
                <a:cs typeface="Arial" charset="0"/>
              </a:rPr>
              <a:t>ticanje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otpornosti</a:t>
            </a:r>
            <a:r>
              <a:rPr kumimoji="0" lang="en-US" sz="2400" b="1" i="0" u="none" strike="noStrike" kern="1200" cap="none" spc="0" normalizeH="0" baseline="0" noProof="0">
                <a:ln>
                  <a:noFill/>
                </a:ln>
                <a:solidFill>
                  <a:srgbClr val="FFFFFF"/>
                </a:solidFill>
                <a:effectLst/>
                <a:uLnTx/>
                <a:uFillTx/>
                <a:latin typeface="Arial"/>
                <a:ea typeface="+mn-ea"/>
                <a:cs typeface="Arial" charset="0"/>
              </a:rPr>
              <a:t> njenih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članova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a:ln>
                  <a:noFill/>
                </a:ln>
                <a:solidFill>
                  <a:srgbClr val="FFFFFF"/>
                </a:solidFill>
                <a:effectLst/>
                <a:uLnTx/>
                <a:uFillTx/>
                <a:latin typeface="Arial"/>
                <a:ea typeface="+mn-ea"/>
                <a:cs typeface="Arial" charset="0"/>
              </a:rPr>
              <a:t>u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dob</a:t>
            </a:r>
            <a:r>
              <a:rPr kumimoji="0" lang="en-US" sz="2400" b="1" i="0" u="none" strike="noStrike" kern="1200" cap="none" spc="0" normalizeH="0" baseline="0" noProof="0">
                <a:ln>
                  <a:noFill/>
                </a:ln>
                <a:solidFill>
                  <a:srgbClr val="FFFFFF"/>
                </a:solidFill>
                <a:effectLst/>
                <a:uLnTx/>
                <a:uFillTx/>
                <a:latin typeface="Arial"/>
                <a:ea typeface="+mn-ea"/>
                <a:cs typeface="Arial" charset="0"/>
              </a:rPr>
              <a:t>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progona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a:ln>
                  <a:noFill/>
                </a:ln>
                <a:solidFill>
                  <a:srgbClr val="FFFFFF"/>
                </a:solidFill>
                <a:effectLst/>
                <a:uLnTx/>
                <a:uFillTx/>
                <a:latin typeface="Arial"/>
                <a:ea typeface="+mn-ea"/>
                <a:cs typeface="Arial" charset="0"/>
              </a:rPr>
              <a:t>Ovo delo</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 nas</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isto</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suočava</a:t>
            </a:r>
            <a:r>
              <a:rPr kumimoji="0" lang="en-US" sz="2400" b="1" i="0" u="none" strike="noStrike" kern="1200" cap="none" spc="0" normalizeH="0" baseline="0" noProof="0">
                <a:ln>
                  <a:noFill/>
                </a:ln>
                <a:solidFill>
                  <a:srgbClr val="FFFFFF"/>
                </a:solidFill>
                <a:effectLst/>
                <a:uLnTx/>
                <a:uFillTx/>
                <a:latin typeface="Arial"/>
                <a:ea typeface="+mn-ea"/>
                <a:cs typeface="Arial" charset="0"/>
              </a:rPr>
              <a:t> s</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našom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odgovornošću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prema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Isusu</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H</a:t>
            </a:r>
            <a:r>
              <a:rPr kumimoji="0" lang="en-US" sz="2400" b="1" i="0" u="none" strike="noStrike" kern="1200" cap="none" spc="0" normalizeH="0" baseline="0" noProof="0">
                <a:ln>
                  <a:noFill/>
                </a:ln>
                <a:solidFill>
                  <a:srgbClr val="FFFFFF"/>
                </a:solidFill>
                <a:effectLst/>
                <a:uLnTx/>
                <a:uFillTx/>
                <a:latin typeface="Arial"/>
                <a:ea typeface="+mn-ea"/>
                <a:cs typeface="Arial" charset="0"/>
              </a:rPr>
              <a:t>ristu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umro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a:ln>
                  <a:noFill/>
                </a:ln>
                <a:solidFill>
                  <a:srgbClr val="FFFFFF"/>
                </a:solidFill>
                <a:effectLst/>
                <a:uLnTx/>
                <a:uFillTx/>
                <a:latin typeface="Arial"/>
                <a:ea typeface="+mn-ea"/>
                <a:cs typeface="Arial" charset="0"/>
              </a:rPr>
              <a:t> spa</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a:t>
            </a:r>
            <a:r>
              <a:rPr kumimoji="0" lang="en-US" sz="2400" b="1" i="0" u="none" strike="noStrike" kern="1200" cap="none" spc="0" normalizeH="0" baseline="0" noProof="0">
                <a:ln>
                  <a:noFill/>
                </a:ln>
                <a:solidFill>
                  <a:srgbClr val="FFFFFF"/>
                </a:solidFill>
                <a:effectLst/>
                <a:uLnTx/>
                <a:uFillTx/>
                <a:latin typeface="Arial"/>
                <a:ea typeface="+mn-ea"/>
                <a:cs typeface="Arial" charset="0"/>
              </a:rPr>
              <a:t>ava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kroz</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svoje</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vas</a:t>
            </a:r>
            <a:r>
              <a:rPr kumimoji="0" lang="en-US" sz="2400" b="1" i="0" u="none" strike="noStrike" kern="1200" cap="none" spc="0" normalizeH="0" baseline="0" noProof="0">
                <a:ln>
                  <a:noFill/>
                </a:ln>
                <a:solidFill>
                  <a:srgbClr val="FFFFFF"/>
                </a:solidFill>
                <a:effectLst/>
                <a:uLnTx/>
                <a:uFillTx/>
                <a:latin typeface="Arial"/>
                <a:ea typeface="+mn-ea"/>
                <a:cs typeface="Arial" charset="0"/>
              </a:rPr>
              <a:t>krs</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enj</a:t>
            </a:r>
            <a:r>
              <a:rPr kumimoji="0" lang="en-US" sz="2400" b="1" i="0" u="none" strike="noStrike" kern="1200" cap="none" spc="0" normalizeH="0" baseline="0" noProof="0">
                <a:ln>
                  <a:noFill/>
                </a:ln>
                <a:solidFill>
                  <a:srgbClr val="FFFFFF"/>
                </a:solidFill>
                <a:effectLst/>
                <a:uLnTx/>
                <a:uFillTx/>
                <a:latin typeface="Arial"/>
                <a:ea typeface="+mn-ea"/>
                <a:cs typeface="Arial" charset="0"/>
              </a:rPr>
              <a:t>e </a:t>
            </a:r>
            <a:r>
              <a:rPr kumimoji="0" lang="en-US" sz="2400" b="1" i="0" u="none" strike="noStrike" kern="1200" cap="none" spc="0" normalizeH="0" baseline="0" noProof="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a:ln>
                  <a:noFill/>
                </a:ln>
                <a:solidFill>
                  <a:srgbClr val="FFFFFF"/>
                </a:solidFill>
                <a:effectLst/>
                <a:uLnTx/>
                <a:uFillTx/>
                <a:latin typeface="Arial"/>
                <a:ea typeface="+mn-ea"/>
                <a:cs typeface="Arial" charset="0"/>
              </a:rPr>
              <a:t> za</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govor</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nebeskom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400" b="1" i="0" u="none" strike="noStrike" kern="1200" cap="none" spc="0" normalizeH="0" baseline="0" noProof="0">
                <a:ln>
                  <a:noFill/>
                </a:ln>
                <a:solidFill>
                  <a:srgbClr val="FFFFFF"/>
                </a:solidFill>
                <a:effectLst/>
                <a:uLnTx/>
                <a:uFillTx/>
                <a:latin typeface="Arial"/>
                <a:ea typeface="+mn-ea"/>
                <a:cs typeface="Arial" charset="0"/>
              </a:rPr>
              <a:t>S</a:t>
            </a:r>
            <a:r>
              <a:rPr kumimoji="0" lang="en-US" sz="2400" b="1" i="0" u="none" strike="noStrike" kern="1200" cap="none" spc="0" normalizeH="0" baseline="0" noProof="0">
                <a:ln>
                  <a:noFill/>
                </a:ln>
                <a:solidFill>
                  <a:srgbClr val="FFFFFF"/>
                </a:solidFill>
                <a:effectLst/>
                <a:uLnTx/>
                <a:uFillTx/>
                <a:latin typeface="Arial"/>
                <a:ea typeface="+mn-ea"/>
                <a:cs typeface="Arial" charset="0"/>
              </a:rPr>
              <a:t>vetiš</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liš</a:t>
            </a:r>
            <a:r>
              <a:rPr kumimoji="0" lang="en-US" sz="2400" b="1" i="0" u="none" strike="noStrike" kern="1200" cap="none" spc="0" normalizeH="0" baseline="0" noProof="0">
                <a:ln>
                  <a:noFill/>
                </a:ln>
                <a:solidFill>
                  <a:srgbClr val="FFFFFF"/>
                </a:solidFill>
                <a:effectLst/>
                <a:uLnTx/>
                <a:uFillTx/>
                <a:latin typeface="Arial"/>
                <a:ea typeface="+mn-ea"/>
                <a:cs typeface="Arial" charset="0"/>
              </a:rPr>
              <a:t>tu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J</a:t>
            </a:r>
            <a:r>
              <a:rPr kumimoji="0" lang="en-US" sz="2400" b="1" i="0" u="none" strike="noStrike" kern="1200" cap="none" spc="0" normalizeH="0" baseline="0" noProof="0">
                <a:ln>
                  <a:noFill/>
                </a:ln>
                <a:solidFill>
                  <a:srgbClr val="FFFFFF"/>
                </a:solidFill>
                <a:effectLst/>
                <a:uLnTx/>
                <a:uFillTx/>
                <a:latin typeface="Arial"/>
                <a:ea typeface="+mn-ea"/>
                <a:cs typeface="Arial" charset="0"/>
              </a:rPr>
              <a:t>e</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v</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7,25).</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4064770895"/>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BA93-BA1E-4EA2-5347-FDBDA02442C8}"/>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06DAE687-71E6-01BE-9662-61E778AF9CCC}"/>
              </a:ext>
            </a:extLst>
          </p:cNvPr>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a:extLst>
              <a:ext uri="{FF2B5EF4-FFF2-40B4-BE49-F238E27FC236}">
                <a16:creationId xmlns:a16="http://schemas.microsoft.com/office/drawing/2014/main" id="{3B42D0A5-5509-656C-EEBD-9D0C7C32E291}"/>
              </a:ext>
            </a:extLst>
          </p:cNvPr>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a:t>
            </a:r>
            <a:r>
              <a:rPr lang="sr-Latn-RS" sz="2800">
                <a:solidFill>
                  <a:srgbClr val="FFFF99"/>
                </a:solidFill>
              </a:rPr>
              <a:t>Zastoji na putu</a:t>
            </a:r>
            <a:r>
              <a:rPr lang="hr-HR" sz="2800">
                <a:solidFill>
                  <a:srgbClr val="FFFF99"/>
                </a:solidFill>
              </a:rPr>
              <a:t>”, </a:t>
            </a:r>
            <a:r>
              <a:rPr lang="hr-HR" sz="2800" dirty="0">
                <a:solidFill>
                  <a:srgbClr val="FFFF99"/>
                </a:solidFill>
              </a:rPr>
              <a:t>može pomoći danas</a:t>
            </a:r>
            <a:r>
              <a:rPr lang="en-US" sz="2800" dirty="0">
                <a:solidFill>
                  <a:srgbClr val="FFFF99"/>
                </a:solidFill>
              </a:rPr>
              <a:t>? </a:t>
            </a:r>
          </a:p>
        </p:txBody>
      </p:sp>
      <p:sp>
        <p:nvSpPr>
          <p:cNvPr id="16388" name="Rectangle 4">
            <a:extLst>
              <a:ext uri="{FF2B5EF4-FFF2-40B4-BE49-F238E27FC236}">
                <a16:creationId xmlns:a16="http://schemas.microsoft.com/office/drawing/2014/main" id="{18D8B340-9919-F01F-F25E-44C1D8B02471}"/>
              </a:ext>
            </a:extLst>
          </p:cNvPr>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a:extLst>
              <a:ext uri="{FF2B5EF4-FFF2-40B4-BE49-F238E27FC236}">
                <a16:creationId xmlns:a16="http://schemas.microsoft.com/office/drawing/2014/main" id="{AC34F790-5205-ED85-22AA-C1EA3251D92D}"/>
              </a:ext>
            </a:extLst>
          </p:cNvPr>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a:extLst>
              <a:ext uri="{FF2B5EF4-FFF2-40B4-BE49-F238E27FC236}">
                <a16:creationId xmlns:a16="http://schemas.microsoft.com/office/drawing/2014/main" id="{7F9CD3B4-DC5A-341A-8C19-3069978038E0}"/>
              </a:ext>
            </a:extLst>
          </p:cNvPr>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a:extLst>
              <a:ext uri="{FF2B5EF4-FFF2-40B4-BE49-F238E27FC236}">
                <a16:creationId xmlns:a16="http://schemas.microsoft.com/office/drawing/2014/main" id="{4E03D906-2363-102C-A162-D41E138D91B2}"/>
              </a:ext>
            </a:extLst>
          </p:cNvPr>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a:extLst>
              <a:ext uri="{FF2B5EF4-FFF2-40B4-BE49-F238E27FC236}">
                <a16:creationId xmlns:a16="http://schemas.microsoft.com/office/drawing/2014/main" id="{95398710-FAC7-EBD8-5639-525856C2628E}"/>
              </a:ext>
            </a:extLst>
          </p:cNvPr>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a:extLst>
              <a:ext uri="{FF2B5EF4-FFF2-40B4-BE49-F238E27FC236}">
                <a16:creationId xmlns:a16="http://schemas.microsoft.com/office/drawing/2014/main" id="{55753D69-524C-16D4-9CC8-D3C673F4FB23}"/>
              </a:ext>
            </a:extLst>
          </p:cNvPr>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a:extLst>
              <a:ext uri="{FF2B5EF4-FFF2-40B4-BE49-F238E27FC236}">
                <a16:creationId xmlns:a16="http://schemas.microsoft.com/office/drawing/2014/main" id="{20AA592A-8BEE-6965-2380-5CCB813CDD3D}"/>
              </a:ext>
            </a:extLst>
          </p:cNvPr>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a:extLst>
              <a:ext uri="{FF2B5EF4-FFF2-40B4-BE49-F238E27FC236}">
                <a16:creationId xmlns:a16="http://schemas.microsoft.com/office/drawing/2014/main" id="{95B6A0CB-35A6-A5D5-910D-7F40713F33D0}"/>
              </a:ext>
            </a:extLst>
          </p:cNvPr>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255457464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3A6A-E534-9296-89AF-3AB7F7F934BA}"/>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6DB38FE1-C77C-0A66-B8F4-B5F3E9A08C67}"/>
              </a:ext>
            </a:extLst>
          </p:cNvPr>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a:extLst>
              <a:ext uri="{FF2B5EF4-FFF2-40B4-BE49-F238E27FC236}">
                <a16:creationId xmlns:a16="http://schemas.microsoft.com/office/drawing/2014/main" id="{78BDA0CB-D6A9-D6D4-ED0B-696FE4864950}"/>
              </a:ext>
            </a:extLst>
          </p:cNvPr>
          <p:cNvSpPr>
            <a:spLocks noGrp="1" noChangeArrowheads="1"/>
          </p:cNvSpPr>
          <p:nvPr>
            <p:ph type="body" idx="1"/>
          </p:nvPr>
        </p:nvSpPr>
        <p:spPr>
          <a:xfrm>
            <a:off x="3276600" y="1676400"/>
            <a:ext cx="5892114" cy="1143000"/>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a:extLst>
              <a:ext uri="{FF2B5EF4-FFF2-40B4-BE49-F238E27FC236}">
                <a16:creationId xmlns:a16="http://schemas.microsoft.com/office/drawing/2014/main" id="{866D0B0E-D7E3-9EBE-9961-7F3125BE8F76}"/>
              </a:ext>
            </a:extLst>
          </p:cNvPr>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a:extLst>
              <a:ext uri="{FF2B5EF4-FFF2-40B4-BE49-F238E27FC236}">
                <a16:creationId xmlns:a16="http://schemas.microsoft.com/office/drawing/2014/main" id="{F3190724-CD9C-3DCE-2B1E-106D403C9303}"/>
              </a:ext>
            </a:extLst>
          </p:cNvPr>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29427623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72AB-E7B7-67A8-5FA2-6159B82725BB}"/>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D91DC28-B1D9-71B4-99D4-95C980B3B5B4}"/>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4E6660ED-B38A-4756-B099-93CBA07E05BF}"/>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Zastoji na putu</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D12229A2-E114-2194-EE25-A3BF0688E90F}"/>
              </a:ext>
            </a:extLst>
          </p:cNvPr>
          <p:cNvSpPr>
            <a:spLocks noChangeArrowheads="1"/>
          </p:cNvSpPr>
          <p:nvPr/>
        </p:nvSpPr>
        <p:spPr bwMode="auto">
          <a:xfrm>
            <a:off x="1377245" y="2685714"/>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grupi: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Marko</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,35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-41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 pouke o veri možemo da izvućemo odavde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 Kor.</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7</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ako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reaguješ u suočavanju sa nekom ”olujom” u svom životu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 to utiče na tvoj odnos s Bogom?</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Marko. 5,21-34..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se dogodilo i šta možeš naučiti iz toga?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Rim.. 3,3-5.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je ta žena sa tako velikom potrebom primenila ove ideje ? Kako bi to izgledalo u tvom životu?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Jov 19,23-27 i 23,8-12.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je Jov odgovorio bez obzira na tragične događaje koji su ga opseli?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Luka 24,13-27.</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Pročitaj razgovor u tekstu i razmisli o dve perspektive dvojice sledbenika i o Isusovoj perspektivi?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Luka 24,38.18..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Isuviše često mislimo da znamo bolje od Isusa šta se događa u našem životu. Obrati pažnju na Isusovo pitanje?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Rim. 8,18.28.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Koju nadu možeš pronaći za sebe, već sad, u onome što je zapisano u ovom tekstu?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Marko 9,24.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Kakva je tvoja vera? Ako je slaba, moli se: “Gospode, verujem! Pomozi mome neverju!“</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A151EE14-E045-C9E7-94CC-05FC793C61E2}"/>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94540791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D2B27-AA96-FE1D-7D22-5C3DF0027070}"/>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640BB6D3-3BB8-B37C-2AE9-67784B574B58}"/>
              </a:ext>
            </a:extLst>
          </p:cNvPr>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a:extLst>
              <a:ext uri="{FF2B5EF4-FFF2-40B4-BE49-F238E27FC236}">
                <a16:creationId xmlns:a16="http://schemas.microsoft.com/office/drawing/2014/main" id="{033D17FA-6728-1578-AE34-E14DDFAC4C72}"/>
              </a:ext>
            </a:extLst>
          </p:cNvPr>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a:extLst>
              <a:ext uri="{FF2B5EF4-FFF2-40B4-BE49-F238E27FC236}">
                <a16:creationId xmlns:a16="http://schemas.microsoft.com/office/drawing/2014/main" id="{189124D1-F79A-5BA1-0346-7EE0E8C7CBE1}"/>
              </a:ext>
            </a:extLst>
          </p:cNvPr>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a:extLst>
              <a:ext uri="{FF2B5EF4-FFF2-40B4-BE49-F238E27FC236}">
                <a16:creationId xmlns:a16="http://schemas.microsoft.com/office/drawing/2014/main" id="{0118659E-5D92-07B6-2F32-E1EABD2BE496}"/>
              </a:ext>
            </a:extLst>
          </p:cNvPr>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a:extLst>
              <a:ext uri="{FF2B5EF4-FFF2-40B4-BE49-F238E27FC236}">
                <a16:creationId xmlns:a16="http://schemas.microsoft.com/office/drawing/2014/main" id="{82AAB1BC-59E2-3875-7225-8A2FEEC96979}"/>
              </a:ext>
            </a:extLst>
          </p:cNvPr>
          <p:cNvGrpSpPr>
            <a:grpSpLocks/>
          </p:cNvGrpSpPr>
          <p:nvPr/>
        </p:nvGrpSpPr>
        <p:grpSpPr bwMode="auto">
          <a:xfrm>
            <a:off x="525440" y="3475168"/>
            <a:ext cx="3176028" cy="2982040"/>
            <a:chOff x="274" y="2249"/>
            <a:chExt cx="947" cy="1803"/>
          </a:xfrm>
        </p:grpSpPr>
        <p:sp>
          <p:nvSpPr>
            <p:cNvPr id="19484" name="Rectangle 5">
              <a:extLst>
                <a:ext uri="{FF2B5EF4-FFF2-40B4-BE49-F238E27FC236}">
                  <a16:creationId xmlns:a16="http://schemas.microsoft.com/office/drawing/2014/main" id="{3CC9232A-3586-B032-CAF8-ECCE026CA708}"/>
                </a:ext>
              </a:extLst>
            </p:cNvPr>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a:extLst>
                <a:ext uri="{FF2B5EF4-FFF2-40B4-BE49-F238E27FC236}">
                  <a16:creationId xmlns:a16="http://schemas.microsoft.com/office/drawing/2014/main" id="{3076E0AC-C770-E48F-25FD-CD016CBD6D27}"/>
                </a:ext>
              </a:extLst>
            </p:cNvPr>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sa Bogom je ključna. Tvoj odnos sa Bogom je tvoj najvažniji odnos. Nemoj odlagati taj posao da ga sutra učiniš jačim. Sada je najbolje vreme da radiš na tom zadatku stvaranja boljeg odnosa, što će uticcati na sve ostalo u tvom životu i, naravno, na tvoju večnu budućnost. Ovo treba da shvatiš kao duhovni princip.</a:t>
              </a:r>
            </a:p>
          </p:txBody>
        </p:sp>
      </p:grpSp>
      <p:grpSp>
        <p:nvGrpSpPr>
          <p:cNvPr id="59" name="Group 7">
            <a:extLst>
              <a:ext uri="{FF2B5EF4-FFF2-40B4-BE49-F238E27FC236}">
                <a16:creationId xmlns:a16="http://schemas.microsoft.com/office/drawing/2014/main" id="{BD109536-0266-6102-3200-A27AB983E13A}"/>
              </a:ext>
            </a:extLst>
          </p:cNvPr>
          <p:cNvGrpSpPr>
            <a:grpSpLocks/>
          </p:cNvGrpSpPr>
          <p:nvPr/>
        </p:nvGrpSpPr>
        <p:grpSpPr bwMode="auto">
          <a:xfrm>
            <a:off x="5816561" y="3967661"/>
            <a:ext cx="1860813" cy="2437121"/>
            <a:chOff x="2639" y="2358"/>
            <a:chExt cx="1038" cy="1674"/>
          </a:xfrm>
        </p:grpSpPr>
        <p:sp>
          <p:nvSpPr>
            <p:cNvPr id="19482" name="Rectangle 8">
              <a:extLst>
                <a:ext uri="{FF2B5EF4-FFF2-40B4-BE49-F238E27FC236}">
                  <a16:creationId xmlns:a16="http://schemas.microsoft.com/office/drawing/2014/main" id="{102FFA25-5254-08DC-28E7-48E576F491DD}"/>
                </a:ext>
              </a:extLst>
            </p:cNvPr>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a:extLst>
                <a:ext uri="{FF2B5EF4-FFF2-40B4-BE49-F238E27FC236}">
                  <a16:creationId xmlns:a16="http://schemas.microsoft.com/office/drawing/2014/main" id="{8C33B078-BFED-863F-0031-41A43FBAB3A4}"/>
                </a:ext>
              </a:extLst>
            </p:cNvPr>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a:extLst>
              <a:ext uri="{FF2B5EF4-FFF2-40B4-BE49-F238E27FC236}">
                <a16:creationId xmlns:a16="http://schemas.microsoft.com/office/drawing/2014/main" id="{00013DB9-D60F-0D36-01E5-F139238E99B4}"/>
              </a:ext>
            </a:extLst>
          </p:cNvPr>
          <p:cNvGrpSpPr>
            <a:grpSpLocks/>
          </p:cNvGrpSpPr>
          <p:nvPr/>
        </p:nvGrpSpPr>
        <p:grpSpPr bwMode="auto">
          <a:xfrm>
            <a:off x="3618983" y="3576638"/>
            <a:ext cx="2383590" cy="2817954"/>
            <a:chOff x="1248" y="2437"/>
            <a:chExt cx="1392" cy="1611"/>
          </a:xfrm>
        </p:grpSpPr>
        <p:sp>
          <p:nvSpPr>
            <p:cNvPr id="19480" name="Rectangle 11">
              <a:extLst>
                <a:ext uri="{FF2B5EF4-FFF2-40B4-BE49-F238E27FC236}">
                  <a16:creationId xmlns:a16="http://schemas.microsoft.com/office/drawing/2014/main" id="{9E50CEDB-3E83-9CD9-FC48-682936628D7F}"/>
                </a:ext>
              </a:extLst>
            </p:cNvPr>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a:extLst>
                <a:ext uri="{FF2B5EF4-FFF2-40B4-BE49-F238E27FC236}">
                  <a16:creationId xmlns:a16="http://schemas.microsoft.com/office/drawing/2014/main" id="{3B7DB852-BDA5-40CB-2233-7960069D5D20}"/>
                </a:ext>
              </a:extLst>
            </p:cNvPr>
            <p:cNvSpPr txBox="1">
              <a:spLocks noChangeArrowheads="1"/>
            </p:cNvSpPr>
            <p:nvPr/>
          </p:nvSpPr>
          <p:spPr bwMode="auto">
            <a:xfrm>
              <a:off x="1253" y="2657"/>
              <a:ext cx="1381" cy="139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tromesečja je da Bog želi da bud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eš</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srećan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aktivno povezian sa čovečanstvom. Ma kakav je tvoj odnos s Njim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venac i večni život sa Bogom. U ovoj trci nisi sam. Ima i drugi koji vole Isusa i Njegovu Reč. Prenesi tu poruku nekome i pozovi ih na trku!</a:t>
              </a:r>
            </a:p>
          </p:txBody>
        </p:sp>
      </p:grpSp>
      <p:grpSp>
        <p:nvGrpSpPr>
          <p:cNvPr id="65" name="Group 13">
            <a:extLst>
              <a:ext uri="{FF2B5EF4-FFF2-40B4-BE49-F238E27FC236}">
                <a16:creationId xmlns:a16="http://schemas.microsoft.com/office/drawing/2014/main" id="{2B0829AE-B48F-43FA-31E6-A098BD97F505}"/>
              </a:ext>
            </a:extLst>
          </p:cNvPr>
          <p:cNvGrpSpPr>
            <a:grpSpLocks/>
          </p:cNvGrpSpPr>
          <p:nvPr/>
        </p:nvGrpSpPr>
        <p:grpSpPr bwMode="auto">
          <a:xfrm>
            <a:off x="7704876" y="3782200"/>
            <a:ext cx="3123178" cy="2612391"/>
            <a:chOff x="3595" y="2256"/>
            <a:chExt cx="1739" cy="8865"/>
          </a:xfrm>
        </p:grpSpPr>
        <p:sp>
          <p:nvSpPr>
            <p:cNvPr id="19478" name="Rectangle 14">
              <a:extLst>
                <a:ext uri="{FF2B5EF4-FFF2-40B4-BE49-F238E27FC236}">
                  <a16:creationId xmlns:a16="http://schemas.microsoft.com/office/drawing/2014/main" id="{76AA1756-08E3-0239-F815-1FA73F8437CE}"/>
                </a:ext>
              </a:extLst>
            </p:cNvPr>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a:extLst>
                <a:ext uri="{FF2B5EF4-FFF2-40B4-BE49-F238E27FC236}">
                  <a16:creationId xmlns:a16="http://schemas.microsoft.com/office/drawing/2014/main" id="{FA7AEBFC-03B9-12CD-2D80-A6DADA554B82}"/>
                </a:ext>
              </a:extLst>
            </p:cNvPr>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a:extLst>
              <a:ext uri="{FF2B5EF4-FFF2-40B4-BE49-F238E27FC236}">
                <a16:creationId xmlns:a16="http://schemas.microsoft.com/office/drawing/2014/main" id="{4B1B899A-B81A-32F2-076E-A5B66CCEAD46}"/>
              </a:ext>
            </a:extLst>
          </p:cNvPr>
          <p:cNvGrpSpPr>
            <a:grpSpLocks/>
          </p:cNvGrpSpPr>
          <p:nvPr/>
        </p:nvGrpSpPr>
        <p:grpSpPr bwMode="auto">
          <a:xfrm>
            <a:off x="422031" y="3505200"/>
            <a:ext cx="3500213" cy="478424"/>
            <a:chOff x="206" y="1824"/>
            <a:chExt cx="1042" cy="336"/>
          </a:xfrm>
        </p:grpSpPr>
        <p:sp>
          <p:nvSpPr>
            <p:cNvPr id="19476" name="Rectangle 17">
              <a:extLst>
                <a:ext uri="{FF2B5EF4-FFF2-40B4-BE49-F238E27FC236}">
                  <a16:creationId xmlns:a16="http://schemas.microsoft.com/office/drawing/2014/main" id="{BE0E475D-AE23-C014-84E1-CFC98899397C}"/>
                </a:ext>
              </a:extLst>
            </p:cNvPr>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a:extLst>
                <a:ext uri="{FF2B5EF4-FFF2-40B4-BE49-F238E27FC236}">
                  <a16:creationId xmlns:a16="http://schemas.microsoft.com/office/drawing/2014/main" id="{B642FB95-BA9A-A2A2-433D-4A9F56FD8ED2}"/>
                </a:ext>
              </a:extLst>
            </p:cNvPr>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a:extLst>
              <a:ext uri="{FF2B5EF4-FFF2-40B4-BE49-F238E27FC236}">
                <a16:creationId xmlns:a16="http://schemas.microsoft.com/office/drawing/2014/main" id="{F52927D4-A6C5-0B6C-5E59-B1C3B6FA16DE}"/>
              </a:ext>
            </a:extLst>
          </p:cNvPr>
          <p:cNvGrpSpPr>
            <a:grpSpLocks/>
          </p:cNvGrpSpPr>
          <p:nvPr/>
        </p:nvGrpSpPr>
        <p:grpSpPr bwMode="auto">
          <a:xfrm>
            <a:off x="3627607" y="3505200"/>
            <a:ext cx="2392194" cy="478424"/>
            <a:chOff x="1109" y="1824"/>
            <a:chExt cx="1483" cy="336"/>
          </a:xfrm>
        </p:grpSpPr>
        <p:sp>
          <p:nvSpPr>
            <p:cNvPr id="19474" name="Rectangle 20">
              <a:extLst>
                <a:ext uri="{FF2B5EF4-FFF2-40B4-BE49-F238E27FC236}">
                  <a16:creationId xmlns:a16="http://schemas.microsoft.com/office/drawing/2014/main" id="{54BFD2C7-23AA-3577-7DD9-8E1BE6FAF8DF}"/>
                </a:ext>
              </a:extLst>
            </p:cNvPr>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a:extLst>
                <a:ext uri="{FF2B5EF4-FFF2-40B4-BE49-F238E27FC236}">
                  <a16:creationId xmlns:a16="http://schemas.microsoft.com/office/drawing/2014/main" id="{2DB2179B-3FB1-2F6A-8962-99A645599F91}"/>
                </a:ext>
              </a:extLst>
            </p:cNvPr>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a:extLst>
              <a:ext uri="{FF2B5EF4-FFF2-40B4-BE49-F238E27FC236}">
                <a16:creationId xmlns:a16="http://schemas.microsoft.com/office/drawing/2014/main" id="{DA5BD689-9056-E4E6-77FC-DC8FDB5B9D8A}"/>
              </a:ext>
            </a:extLst>
          </p:cNvPr>
          <p:cNvGrpSpPr>
            <a:grpSpLocks/>
          </p:cNvGrpSpPr>
          <p:nvPr/>
        </p:nvGrpSpPr>
        <p:grpSpPr bwMode="auto">
          <a:xfrm>
            <a:off x="6019800" y="3505200"/>
            <a:ext cx="1638300" cy="471092"/>
            <a:chOff x="2592" y="1824"/>
            <a:chExt cx="1008" cy="336"/>
          </a:xfrm>
        </p:grpSpPr>
        <p:sp>
          <p:nvSpPr>
            <p:cNvPr id="19472" name="Rectangle 23">
              <a:extLst>
                <a:ext uri="{FF2B5EF4-FFF2-40B4-BE49-F238E27FC236}">
                  <a16:creationId xmlns:a16="http://schemas.microsoft.com/office/drawing/2014/main" id="{104D95DE-F3C8-6D94-0406-E5331269C4EB}"/>
                </a:ext>
              </a:extLst>
            </p:cNvPr>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a:extLst>
                <a:ext uri="{FF2B5EF4-FFF2-40B4-BE49-F238E27FC236}">
                  <a16:creationId xmlns:a16="http://schemas.microsoft.com/office/drawing/2014/main" id="{B8A6BD9B-AE83-9A2D-F8ED-F798A69F6E1C}"/>
                </a:ext>
              </a:extLst>
            </p:cNvPr>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a:extLst>
              <a:ext uri="{FF2B5EF4-FFF2-40B4-BE49-F238E27FC236}">
                <a16:creationId xmlns:a16="http://schemas.microsoft.com/office/drawing/2014/main" id="{A8704B6A-30F7-00D1-CA81-F50CC4057906}"/>
              </a:ext>
            </a:extLst>
          </p:cNvPr>
          <p:cNvGrpSpPr>
            <a:grpSpLocks/>
          </p:cNvGrpSpPr>
          <p:nvPr/>
        </p:nvGrpSpPr>
        <p:grpSpPr bwMode="auto">
          <a:xfrm>
            <a:off x="7651420" y="3505200"/>
            <a:ext cx="3165858" cy="478424"/>
            <a:chOff x="3600" y="1824"/>
            <a:chExt cx="1536" cy="336"/>
          </a:xfrm>
        </p:grpSpPr>
        <p:sp>
          <p:nvSpPr>
            <p:cNvPr id="19470" name="Rectangle 26">
              <a:extLst>
                <a:ext uri="{FF2B5EF4-FFF2-40B4-BE49-F238E27FC236}">
                  <a16:creationId xmlns:a16="http://schemas.microsoft.com/office/drawing/2014/main" id="{67AD9727-8473-E0F6-FF39-05CF04EE882A}"/>
                </a:ext>
              </a:extLst>
            </p:cNvPr>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a:extLst>
                <a:ext uri="{FF2B5EF4-FFF2-40B4-BE49-F238E27FC236}">
                  <a16:creationId xmlns:a16="http://schemas.microsoft.com/office/drawing/2014/main" id="{BF6D9D52-CB50-B2FC-47F4-A9A14A8B01CC}"/>
                </a:ext>
              </a:extLst>
            </p:cNvPr>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a:extLst>
              <a:ext uri="{FF2B5EF4-FFF2-40B4-BE49-F238E27FC236}">
                <a16:creationId xmlns:a16="http://schemas.microsoft.com/office/drawing/2014/main" id="{1AD470E7-A60B-79DF-DE6D-5049731DD8DF}"/>
              </a:ext>
            </a:extLst>
          </p:cNvPr>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a:extLst>
              <a:ext uri="{FF2B5EF4-FFF2-40B4-BE49-F238E27FC236}">
                <a16:creationId xmlns:a16="http://schemas.microsoft.com/office/drawing/2014/main" id="{1357B43A-7E64-5AE9-3964-E77EEB02E029}"/>
              </a:ext>
            </a:extLst>
          </p:cNvPr>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61757547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956161-67E8-69DD-8F82-DF03095811AE}"/>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8547E91-41B1-72FD-552A-C2248B8B4FDF}"/>
              </a:ext>
            </a:extLst>
          </p:cNvPr>
          <p:cNvSpPr>
            <a:spLocks noGrp="1" noChangeArrowheads="1"/>
          </p:cNvSpPr>
          <p:nvPr>
            <p:ph type="title"/>
          </p:nvPr>
        </p:nvSpPr>
        <p:spPr>
          <a:xfrm>
            <a:off x="3733801" y="129695"/>
            <a:ext cx="4292601" cy="1143000"/>
          </a:xfrm>
        </p:spPr>
        <p:txBody>
          <a:bodyPr/>
          <a:lstStyle/>
          <a:p>
            <a:pPr eaLnBrk="1" hangingPunct="1"/>
            <a:r>
              <a:rPr lang="hr-HR">
                <a:solidFill>
                  <a:srgbClr val="FFCC66"/>
                </a:solidFill>
              </a:rPr>
              <a:t>Upamtite stih </a:t>
            </a:r>
            <a:endParaRPr lang="en-US" dirty="0">
              <a:solidFill>
                <a:srgbClr val="FFCC66"/>
              </a:solidFill>
            </a:endParaRPr>
          </a:p>
        </p:txBody>
      </p:sp>
      <p:sp>
        <p:nvSpPr>
          <p:cNvPr id="8195" name="Text Box 3">
            <a:extLst>
              <a:ext uri="{FF2B5EF4-FFF2-40B4-BE49-F238E27FC236}">
                <a16:creationId xmlns:a16="http://schemas.microsoft.com/office/drawing/2014/main" id="{C6580B87-78D6-2BCC-FE8C-644582E87F00}"/>
              </a:ext>
            </a:extLst>
          </p:cNvPr>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RIMLJANIMA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,3-5:</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a:extLst>
              <a:ext uri="{FF2B5EF4-FFF2-40B4-BE49-F238E27FC236}">
                <a16:creationId xmlns:a16="http://schemas.microsoft.com/office/drawing/2014/main" id="{9C285ED4-C681-5C57-E482-C114088B0DAF}"/>
              </a:ext>
            </a:extLst>
          </p:cNvPr>
          <p:cNvSpPr>
            <a:spLocks noGrp="1" noChangeArrowheads="1"/>
          </p:cNvSpPr>
          <p:nvPr>
            <p:ph type="body" idx="1"/>
          </p:nvPr>
        </p:nvSpPr>
        <p:spPr>
          <a:xfrm>
            <a:off x="1485751" y="2807017"/>
            <a:ext cx="7162353" cy="1243965"/>
          </a:xfrm>
        </p:spPr>
        <p:txBody>
          <a:bodyPr/>
          <a:lstStyle/>
          <a:p>
            <a:pPr marL="0" indent="0">
              <a:buNone/>
            </a:pPr>
            <a:r>
              <a:rPr lang="en-US" dirty="0"/>
              <a:t>“</a:t>
            </a:r>
            <a:r>
              <a:rPr lang="hr-HR" dirty="0"/>
              <a:t>Ne</a:t>
            </a:r>
            <a:r>
              <a:rPr lang="en-US" dirty="0"/>
              <a:t> </a:t>
            </a:r>
            <a:r>
              <a:rPr lang="en-US" dirty="0" err="1"/>
              <a:t>samo</a:t>
            </a:r>
            <a:r>
              <a:rPr lang="en-US" dirty="0"/>
              <a:t> </a:t>
            </a:r>
            <a:r>
              <a:rPr lang="hr-HR" dirty="0"/>
              <a:t>pak</a:t>
            </a:r>
            <a:r>
              <a:rPr lang="sr-Latn-RS" dirty="0"/>
              <a:t> </a:t>
            </a:r>
            <a:r>
              <a:rPr lang="hr-HR" dirty="0"/>
              <a:t>t</a:t>
            </a:r>
            <a:r>
              <a:rPr lang="sr-Latn-RS" dirty="0"/>
              <a:t>o, nego s</a:t>
            </a:r>
            <a:r>
              <a:rPr lang="en-US" dirty="0"/>
              <a:t>e</a:t>
            </a:r>
            <a:r>
              <a:rPr lang="sr-Latn-RS" dirty="0"/>
              <a:t> </a:t>
            </a:r>
            <a:r>
              <a:rPr lang="hr-HR" dirty="0"/>
              <a:t>hval</a:t>
            </a:r>
            <a:r>
              <a:rPr lang="en-US" dirty="0"/>
              <a:t>imo</a:t>
            </a:r>
            <a:r>
              <a:rPr lang="sr-Latn-RS" dirty="0"/>
              <a:t> </a:t>
            </a:r>
            <a:r>
              <a:rPr lang="en-US" dirty="0"/>
              <a:t>I </a:t>
            </a:r>
            <a:r>
              <a:rPr lang="en-US" dirty="0" err="1"/>
              <a:t>i</a:t>
            </a:r>
            <a:r>
              <a:rPr lang="en-US" dirty="0"/>
              <a:t> </a:t>
            </a:r>
            <a:r>
              <a:rPr lang="en-US" dirty="0" err="1"/>
              <a:t>nevoljama</a:t>
            </a:r>
            <a:r>
              <a:rPr lang="en-US" dirty="0"/>
              <a:t>, </a:t>
            </a:r>
            <a:r>
              <a:rPr lang="hr-HR" dirty="0"/>
              <a:t>znajuć</a:t>
            </a:r>
            <a:r>
              <a:rPr lang="en-US" dirty="0" err="1"/>
              <a:t>i</a:t>
            </a:r>
            <a:r>
              <a:rPr lang="sr-Latn-RS" dirty="0"/>
              <a:t> </a:t>
            </a:r>
            <a:r>
              <a:rPr lang="en-US" dirty="0"/>
              <a:t>da</a:t>
            </a:r>
            <a:r>
              <a:rPr lang="sr-Latn-RS" dirty="0"/>
              <a:t> </a:t>
            </a:r>
            <a:r>
              <a:rPr lang="en-US" dirty="0" err="1"/>
              <a:t>nevolja</a:t>
            </a:r>
            <a:r>
              <a:rPr lang="en-US" dirty="0"/>
              <a:t> </a:t>
            </a:r>
            <a:r>
              <a:rPr lang="hr-HR" dirty="0"/>
              <a:t>trpljenje</a:t>
            </a:r>
            <a:r>
              <a:rPr lang="sr-Latn-RS" dirty="0"/>
              <a:t> </a:t>
            </a:r>
            <a:r>
              <a:rPr lang="hr-HR" dirty="0"/>
              <a:t>gradi,</a:t>
            </a:r>
            <a:r>
              <a:rPr lang="sr-Latn-RS" dirty="0"/>
              <a:t> a </a:t>
            </a:r>
            <a:r>
              <a:rPr lang="hr-HR" dirty="0"/>
              <a:t>trpljenje iskustvo, a</a:t>
            </a:r>
            <a:r>
              <a:rPr lang="sr-Latn-RS" dirty="0"/>
              <a:t> iskustvo nadanje; a nadanje neće se osramotiti, jer se ljubav Božja izli u srca naša Duhom </a:t>
            </a:r>
            <a:r>
              <a:rPr lang="sr-Latn-RS"/>
              <a:t>Svetim koji </a:t>
            </a:r>
            <a:r>
              <a:rPr lang="sr-Latn-RS" dirty="0"/>
              <a:t>je dat nama.</a:t>
            </a:r>
            <a:r>
              <a:rPr lang="hr-HR" dirty="0"/>
              <a:t>” </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68A8084E-E2DD-74B8-1DAE-56A868110BCD}"/>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E186E370-F131-693E-4511-904067C3A997}"/>
              </a:ext>
            </a:extLst>
          </p:cNvPr>
          <p:cNvPicPr>
            <a:picLocks noChangeAspect="1"/>
          </p:cNvPicPr>
          <p:nvPr/>
        </p:nvPicPr>
        <p:blipFill>
          <a:blip r:embed="rId4"/>
          <a:stretch>
            <a:fillRect/>
          </a:stretch>
        </p:blipFill>
        <p:spPr>
          <a:xfrm>
            <a:off x="8026402" y="254000"/>
            <a:ext cx="4165598" cy="6797039"/>
          </a:xfrm>
          <a:prstGeom prst="rect">
            <a:avLst/>
          </a:prstGeom>
        </p:spPr>
      </p:pic>
    </p:spTree>
    <p:extLst>
      <p:ext uri="{BB962C8B-B14F-4D97-AF65-F5344CB8AC3E}">
        <p14:creationId xmlns:p14="http://schemas.microsoft.com/office/powerpoint/2010/main" val="2361122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B6D-CE97-863A-25E4-2D40A3B05BBD}"/>
            </a:ext>
          </a:extLst>
        </p:cNvPr>
        <p:cNvGrpSpPr/>
        <p:nvPr/>
      </p:nvGrpSpPr>
      <p:grpSpPr>
        <a:xfrm>
          <a:off x="0" y="0"/>
          <a:ext cx="0" cy="0"/>
          <a:chOff x="0" y="0"/>
          <a:chExt cx="0" cy="0"/>
        </a:xfrm>
      </p:grpSpPr>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BC74E639-241E-8548-3AFF-06990D82AD0D}"/>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23B8613D-4434-23D0-1688-D0B216EF90CA}"/>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45A1DC3C-B7CD-38F7-A97F-772FDF1CF032}"/>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209D4F92-6142-4F47-295D-57ED40BB05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1E61206C-0F5D-AB6F-30ED-79C46E287170}"/>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4B342A47-AF1E-250A-A030-D080DC035AA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1F0A7F51-E0AC-28DD-5189-9D18EF6B3D2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0F0D1D-B064-3BAA-9942-CD32345BA207}"/>
              </a:ext>
            </a:extLst>
          </p:cNvPr>
          <p:cNvSpPr txBox="1"/>
          <p:nvPr/>
        </p:nvSpPr>
        <p:spPr>
          <a:xfrm>
            <a:off x="0" y="3498574"/>
            <a:ext cx="12191999"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n-ea"/>
                <a:cs typeface="Arial" charset="0"/>
              </a:rPr>
              <a:t>Prošl</a:t>
            </a:r>
            <a:r>
              <a:rPr lang="sr-Latn-RS" sz="2400" b="1">
                <a:solidFill>
                  <a:srgbClr val="FFFFFF"/>
                </a:solidFill>
                <a:latin typeface="Arial"/>
                <a:cs typeface="Arial" charset="0"/>
              </a:rPr>
              <a:t>e</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 </a:t>
            </a:r>
            <a:r>
              <a:rPr lang="sr-Latn-RS" sz="2400" b="1">
                <a:solidFill>
                  <a:srgbClr val="FFFFFF"/>
                </a:solidFill>
                <a:latin typeface="Arial"/>
                <a:cs typeface="Arial" charset="0"/>
              </a:rPr>
              <a:t>sedmice</a:t>
            </a:r>
            <a:r>
              <a:rPr kumimoji="0" lang="en-US" sz="2400" b="1" i="0" u="none" strike="noStrike" kern="1200" cap="none" spc="0" normalizeH="0" baseline="0" noProof="0">
                <a:ln>
                  <a:noFill/>
                </a:ln>
                <a:solidFill>
                  <a:srgbClr val="FFFFFF"/>
                </a:solidFill>
                <a:effectLst/>
                <a:uLnTx/>
                <a:uFillTx/>
                <a:latin typeface="Arial"/>
                <a:ea typeface="+mn-ea"/>
                <a:cs typeface="Arial" charset="0"/>
              </a:rPr>
              <a:t> smo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završili sa  J</a:t>
            </a:r>
            <a:r>
              <a:rPr kumimoji="0" lang="en-US" sz="2400" b="1" i="0" u="none" strike="noStrike" kern="1200" cap="none" spc="0" normalizeH="0" baseline="0" noProof="0">
                <a:ln>
                  <a:noFill/>
                </a:ln>
                <a:solidFill>
                  <a:srgbClr val="FFFFFF"/>
                </a:solidFill>
                <a:effectLst/>
                <a:uLnTx/>
                <a:uFillTx/>
                <a:latin typeface="Arial"/>
                <a:ea typeface="+mn-ea"/>
                <a:cs typeface="Arial" charset="0"/>
              </a:rPr>
              <a:t>o</a:t>
            </a:r>
            <a:r>
              <a:rPr lang="sr-Latn-RS" sz="2400" b="1">
                <a:solidFill>
                  <a:srgbClr val="FFFFFF"/>
                </a:solidFill>
                <a:latin typeface="Arial"/>
                <a:cs typeface="Arial" charset="0"/>
              </a:rPr>
              <a:t>v</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ov</a:t>
            </a:r>
            <a:r>
              <a:rPr lang="sr-Latn-RS" sz="2400" b="1">
                <a:solidFill>
                  <a:srgbClr val="FFFFFF"/>
                </a:solidFill>
                <a:latin typeface="Arial"/>
                <a:cs typeface="Arial" charset="0"/>
              </a:rPr>
              <a:t>o</a:t>
            </a:r>
            <a:r>
              <a:rPr kumimoji="0" lang="en-US" sz="2400" b="1" i="0" u="none" strike="noStrike" kern="1200" cap="none" spc="0" normalizeH="0" baseline="0" noProof="0">
                <a:ln>
                  <a:noFill/>
                </a:ln>
                <a:solidFill>
                  <a:srgbClr val="FFFFFF"/>
                </a:solidFill>
                <a:effectLst/>
                <a:uLnTx/>
                <a:uFillTx/>
                <a:latin typeface="Arial"/>
                <a:ea typeface="+mn-ea"/>
                <a:cs typeface="Arial" charset="0"/>
              </a:rPr>
              <a:t>m vi</a:t>
            </a:r>
            <a:r>
              <a:rPr lang="sr-Latn-RS" sz="2400" b="1">
                <a:solidFill>
                  <a:srgbClr val="FFFFFF"/>
                </a:solidFill>
                <a:latin typeface="Arial"/>
                <a:cs typeface="Arial" charset="0"/>
              </a:rPr>
              <a:t>zijo</a:t>
            </a:r>
            <a:r>
              <a:rPr kumimoji="0" lang="en-US" sz="2400" b="1" i="0" u="none" strike="noStrike" kern="1200" cap="none" spc="0" normalizeH="0" baseline="0" noProof="0">
                <a:ln>
                  <a:noFill/>
                </a:ln>
                <a:solidFill>
                  <a:srgbClr val="FFFFFF"/>
                </a:solidFill>
                <a:effectLst/>
                <a:uLnTx/>
                <a:uFillTx/>
                <a:latin typeface="Arial"/>
                <a:ea typeface="+mn-ea"/>
                <a:cs typeface="Arial" charset="0"/>
              </a:rPr>
              <a:t>m Otkupitelja, koji "će stajati u</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 poslje</a:t>
            </a:r>
            <a:r>
              <a:rPr kumimoji="0" lang="en-US" sz="2400" b="1" i="0" u="none" strike="noStrike" kern="1200" cap="none" spc="0" normalizeH="0" baseline="0" noProof="0">
                <a:ln>
                  <a:noFill/>
                </a:ln>
                <a:solidFill>
                  <a:srgbClr val="FFFFFF"/>
                </a:solidFill>
                <a:effectLst/>
                <a:uLnTx/>
                <a:uFillTx/>
                <a:latin typeface="Arial"/>
                <a:ea typeface="+mn-ea"/>
                <a:cs typeface="Arial" charset="0"/>
              </a:rPr>
              <a:t>dnjim danima na</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d</a:t>
            </a:r>
            <a:r>
              <a:rPr kumimoji="0" lang="en-US" sz="2400" b="1" i="0" u="none" strike="noStrike" kern="1200" cap="none" spc="0" normalizeH="0" baseline="0" noProof="0">
                <a:ln>
                  <a:noFill/>
                </a:ln>
                <a:solidFill>
                  <a:srgbClr val="FFFFFF"/>
                </a:solidFill>
                <a:effectLst/>
                <a:uLnTx/>
                <a:uFillTx/>
                <a:latin typeface="Arial"/>
                <a:ea typeface="+mn-ea"/>
                <a:cs typeface="Arial" charset="0"/>
              </a:rPr>
              <a:t> zemlj</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om</a:t>
            </a:r>
            <a:r>
              <a:rPr kumimoji="0" lang="en-US" sz="2400" b="1" i="0" u="none" strike="noStrike" kern="1200" cap="none" spc="0" normalizeH="0" baseline="0" noProof="0">
                <a:ln>
                  <a:noFill/>
                </a:ln>
                <a:solidFill>
                  <a:srgbClr val="FFFFFF"/>
                </a:solidFill>
                <a:effectLst/>
                <a:uLnTx/>
                <a:uFillTx/>
                <a:latin typeface="Arial"/>
                <a:ea typeface="+mn-ea"/>
                <a:cs typeface="Arial" charset="0"/>
              </a:rPr>
              <a:t>" (Jo</a:t>
            </a:r>
            <a:r>
              <a:rPr lang="sr-Latn-RS" sz="2400" b="1">
                <a:solidFill>
                  <a:srgbClr val="FFFFFF"/>
                </a:solidFill>
                <a:latin typeface="Arial"/>
                <a:cs typeface="Arial" charset="0"/>
              </a:rPr>
              <a:t>v</a:t>
            </a:r>
            <a:r>
              <a:rPr kumimoji="0" lang="en-US" sz="2400" b="1" i="0" u="none" strike="noStrike" kern="1200" cap="none" spc="0" normalizeH="0" baseline="0" noProof="0">
                <a:ln>
                  <a:noFill/>
                </a:ln>
                <a:solidFill>
                  <a:srgbClr val="FFFFFF"/>
                </a:solidFill>
                <a:effectLst/>
                <a:uLnTx/>
                <a:uFillTx/>
                <a:latin typeface="Arial"/>
                <a:ea typeface="+mn-ea"/>
                <a:cs typeface="Arial" charset="0"/>
              </a:rPr>
              <a:t> 19</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25). Ov</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ae</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lang="sr-Latn-RS" sz="2400" b="1">
                <a:solidFill>
                  <a:srgbClr val="FFFFFF"/>
                </a:solidFill>
                <a:latin typeface="Arial"/>
                <a:cs typeface="Arial" charset="0"/>
              </a:rPr>
              <a:t>sedmice</a:t>
            </a:r>
            <a:r>
              <a:rPr kumimoji="0" lang="en-US" sz="2400" b="1" i="0" u="none" strike="noStrike" kern="1200" cap="none" spc="0" normalizeH="0" baseline="0" noProof="0">
                <a:ln>
                  <a:noFill/>
                </a:ln>
                <a:solidFill>
                  <a:srgbClr val="FFFFFF"/>
                </a:solidFill>
                <a:effectLst/>
                <a:uLnTx/>
                <a:uFillTx/>
                <a:latin typeface="Arial"/>
                <a:ea typeface="+mn-ea"/>
                <a:cs typeface="Arial" charset="0"/>
              </a:rPr>
              <a:t> naučićemo kako</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 </a:t>
            </a:r>
            <a:r>
              <a:rPr kumimoji="0" lang="en-US" sz="2400" b="1" i="0" u="none" strike="noStrike" kern="1200" cap="none" spc="0" normalizeH="0" baseline="0" noProof="0">
                <a:ln>
                  <a:noFill/>
                </a:ln>
                <a:solidFill>
                  <a:srgbClr val="FFFFFF"/>
                </a:solidFill>
                <a:effectLst/>
                <a:uLnTx/>
                <a:uFillTx/>
                <a:latin typeface="Arial"/>
                <a:ea typeface="+mn-ea"/>
                <a:cs typeface="Arial" charset="0"/>
              </a:rPr>
              <a:t> pod</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eliti</a:t>
            </a:r>
            <a:r>
              <a:rPr kumimoji="0" lang="en-US" sz="2400" b="1" i="0" u="none" strike="noStrike" kern="1200" cap="none" spc="0" normalizeH="0" baseline="0" noProof="0">
                <a:ln>
                  <a:noFill/>
                </a:ln>
                <a:solidFill>
                  <a:srgbClr val="FFFFFF"/>
                </a:solidFill>
                <a:effectLst/>
                <a:uLnTx/>
                <a:uFillTx/>
                <a:latin typeface="Arial"/>
                <a:ea typeface="+mn-ea"/>
                <a:cs typeface="Arial" charset="0"/>
              </a:rPr>
              <a:t> ovu izvanrednu viziju s</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a:t>
            </a:r>
            <a:r>
              <a:rPr kumimoji="0" lang="en-US" sz="2400" b="1" i="0" u="none" strike="noStrike" kern="1200" cap="none" spc="0" normalizeH="0" baseline="0" noProof="0">
                <a:ln>
                  <a:noFill/>
                </a:ln>
                <a:solidFill>
                  <a:srgbClr val="FFFFFF"/>
                </a:solidFill>
                <a:effectLst/>
                <a:uLnTx/>
                <a:uFillTx/>
                <a:latin typeface="Arial"/>
                <a:ea typeface="+mn-ea"/>
                <a:cs typeface="Arial" charset="0"/>
              </a:rPr>
              <a:t> ljudima na ovom svetu. U tu svrhu usred</a:t>
            </a:r>
            <a:r>
              <a:rPr lang="sr-Latn-RS" sz="2400" b="1">
                <a:solidFill>
                  <a:srgbClr val="FFFFFF"/>
                </a:solidFill>
                <a:latin typeface="Arial"/>
                <a:cs typeface="Arial" charset="0"/>
              </a:rPr>
              <a:t>sred</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iće- </a:t>
            </a:r>
            <a:r>
              <a:rPr kumimoji="0" lang="en-US" sz="2400" b="1" i="0" u="none" strike="noStrike" kern="1200" cap="none" spc="0" normalizeH="0" baseline="0" noProof="0">
                <a:ln>
                  <a:noFill/>
                </a:ln>
                <a:solidFill>
                  <a:srgbClr val="FFFFFF"/>
                </a:solidFill>
                <a:effectLst/>
                <a:uLnTx/>
                <a:uFillTx/>
                <a:latin typeface="Arial"/>
                <a:ea typeface="+mn-ea"/>
                <a:cs typeface="Arial" charset="0"/>
              </a:rPr>
              <a:t>mo se na dva važna biblijska odlomka. Prvi odlomak je Matej 28</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16–20, u kojem Isus poverava svoje učenike—i nas—Veliko</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m</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nalogu</a:t>
            </a:r>
            <a:r>
              <a:rPr kumimoji="0" lang="en-US" sz="2400" b="1" i="0" u="none" strike="noStrike" kern="1200" cap="none" spc="0" normalizeH="0" baseline="0" noProof="0">
                <a:ln>
                  <a:noFill/>
                </a:ln>
                <a:solidFill>
                  <a:srgbClr val="FFFFFF"/>
                </a:solidFill>
                <a:effectLst/>
                <a:uLnTx/>
                <a:uFillTx/>
                <a:latin typeface="Arial"/>
                <a:ea typeface="+mn-ea"/>
                <a:cs typeface="Arial" charset="0"/>
              </a:rPr>
              <a:t>. Ovaj odlomak, koji</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 izvješta-</a:t>
            </a:r>
            <a:r>
              <a:rPr kumimoji="0" lang="en-US" sz="2400" b="1" i="0" u="none" strike="noStrike" kern="1200" cap="none" spc="0" normalizeH="0" baseline="0" noProof="0">
                <a:ln>
                  <a:noFill/>
                </a:ln>
                <a:solidFill>
                  <a:srgbClr val="FFFFFF"/>
                </a:solidFill>
                <a:effectLst/>
                <a:uLnTx/>
                <a:uFillTx/>
                <a:latin typeface="Arial"/>
                <a:ea typeface="+mn-ea"/>
                <a:cs typeface="Arial" charset="0"/>
              </a:rPr>
              <a:t> va o Isusovim poslednjim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rečima</a:t>
            </a:r>
            <a:r>
              <a:rPr kumimoji="0" lang="en-US" sz="2400" b="1" i="0" u="none" strike="noStrike" kern="1200" cap="none" spc="0" normalizeH="0" baseline="0" noProof="0">
                <a:ln>
                  <a:noFill/>
                </a:ln>
                <a:solidFill>
                  <a:srgbClr val="FFFFFF"/>
                </a:solidFill>
                <a:effectLst/>
                <a:uLnTx/>
                <a:uFillTx/>
                <a:latin typeface="Arial"/>
                <a:ea typeface="+mn-ea"/>
                <a:cs typeface="Arial" charset="0"/>
              </a:rPr>
              <a:t>, označava vrhunac celog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E</a:t>
            </a:r>
            <a:r>
              <a:rPr kumimoji="0" lang="en-US" sz="2400" b="1" i="0" u="none" strike="noStrike" kern="1200" cap="none" spc="0" normalizeH="0" baseline="0" noProof="0">
                <a:ln>
                  <a:noFill/>
                </a:ln>
                <a:solidFill>
                  <a:srgbClr val="FFFFFF"/>
                </a:solidFill>
                <a:effectLst/>
                <a:uLnTx/>
                <a:uFillTx/>
                <a:latin typeface="Arial"/>
                <a:ea typeface="+mn-ea"/>
                <a:cs typeface="Arial" charset="0"/>
              </a:rPr>
              <a:t>vanđelja. To je</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 va</a:t>
            </a:r>
            <a:r>
              <a:rPr kumimoji="0" lang="en-US" sz="2400" b="1" i="0" u="none" strike="noStrike" kern="1200" cap="none" spc="0" normalizeH="0" baseline="0" noProof="0">
                <a:ln>
                  <a:noFill/>
                </a:ln>
                <a:solidFill>
                  <a:srgbClr val="FFFFFF"/>
                </a:solidFill>
                <a:effectLst/>
                <a:uLnTx/>
                <a:uFillTx/>
                <a:latin typeface="Arial"/>
                <a:ea typeface="+mn-ea"/>
                <a:cs typeface="Arial" charset="0"/>
              </a:rPr>
              <a:t>žan tekst koji nas suočava s</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a:t>
            </a:r>
            <a:r>
              <a:rPr kumimoji="0" lang="en-US" sz="2400" b="1" i="0" u="none" strike="noStrike" kern="1200" cap="none" spc="0" normalizeH="0" baseline="0" noProof="0">
                <a:ln>
                  <a:noFill/>
                </a:ln>
                <a:solidFill>
                  <a:srgbClr val="FFFFFF"/>
                </a:solidFill>
                <a:effectLst/>
                <a:uLnTx/>
                <a:uFillTx/>
                <a:latin typeface="Arial"/>
                <a:ea typeface="+mn-ea"/>
                <a:cs typeface="Arial" charset="0"/>
              </a:rPr>
              <a:t> našom odgovornošću da podelimo nadu Isusa</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 </a:t>
            </a:r>
            <a:r>
              <a:rPr kumimoji="0" lang="en-US" sz="2400" b="1" i="0" u="none" strike="noStrike" kern="1200" cap="none" spc="0" normalizeH="0" baseline="0" noProof="0">
                <a:ln>
                  <a:noFill/>
                </a:ln>
                <a:solidFill>
                  <a:srgbClr val="FFFFFF"/>
                </a:solidFill>
                <a:effectLst/>
                <a:uLnTx/>
                <a:uFillTx/>
                <a:latin typeface="Arial"/>
                <a:ea typeface="+mn-ea"/>
                <a:cs typeface="Arial" charset="0"/>
              </a:rPr>
              <a:t>s</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a:t>
            </a:r>
            <a:r>
              <a:rPr kumimoji="0" lang="en-US" sz="2400" b="1" i="0" u="none" strike="noStrike" kern="1200" cap="none" spc="0" normalizeH="0" baseline="0" noProof="0">
                <a:ln>
                  <a:noFill/>
                </a:ln>
                <a:solidFill>
                  <a:srgbClr val="FFFFFF"/>
                </a:solidFill>
                <a:effectLst/>
                <a:uLnTx/>
                <a:uFillTx/>
                <a:latin typeface="Arial"/>
                <a:ea typeface="+mn-ea"/>
                <a:cs typeface="Arial" charset="0"/>
              </a:rPr>
              <a:t> svim narodima. Ova</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j</a:t>
            </a:r>
            <a:r>
              <a:rPr kumimoji="0" lang="en-US" sz="2400" b="1" i="0" u="none" strike="noStrike" kern="1200" cap="none" spc="0" normalizeH="0" baseline="0" noProof="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nalog</a:t>
            </a:r>
            <a:r>
              <a:rPr kumimoji="0" lang="en-US" sz="2400" b="1" i="0" u="none" strike="noStrike" kern="1200" cap="none" spc="0" normalizeH="0" baseline="0" noProof="0">
                <a:ln>
                  <a:noFill/>
                </a:ln>
                <a:solidFill>
                  <a:srgbClr val="FFFFFF"/>
                </a:solidFill>
                <a:effectLst/>
                <a:uLnTx/>
                <a:uFillTx/>
                <a:latin typeface="Arial"/>
                <a:ea typeface="+mn-ea"/>
                <a:cs typeface="Arial" charset="0"/>
              </a:rPr>
              <a:t>, koj</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i</a:t>
            </a:r>
            <a:r>
              <a:rPr kumimoji="0" lang="en-US" sz="2400" b="1" i="0" u="none" strike="noStrike" kern="1200" cap="none" spc="0" normalizeH="0" baseline="0" noProof="0">
                <a:ln>
                  <a:noFill/>
                </a:ln>
                <a:solidFill>
                  <a:srgbClr val="FFFFFF"/>
                </a:solidFill>
                <a:effectLst/>
                <a:uLnTx/>
                <a:uFillTx/>
                <a:latin typeface="Arial"/>
                <a:ea typeface="+mn-ea"/>
                <a:cs typeface="Arial" charset="0"/>
              </a:rPr>
              <a:t> se temelji na božanskoj vlasti Isusa, ima univer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zal</a:t>
            </a:r>
            <a:r>
              <a:rPr kumimoji="0" lang="en-US" sz="2400" b="1" i="0" u="none" strike="noStrike" kern="1200" cap="none" spc="0" normalizeH="0" baseline="0" noProof="0">
                <a:ln>
                  <a:noFill/>
                </a:ln>
                <a:solidFill>
                  <a:srgbClr val="FFFFFF"/>
                </a:solidFill>
                <a:effectLst/>
                <a:uLnTx/>
                <a:uFillTx/>
                <a:latin typeface="Arial"/>
                <a:ea typeface="+mn-ea"/>
                <a:cs typeface="Arial" charset="0"/>
              </a:rPr>
              <a:t>ni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poziv i</a:t>
            </a:r>
            <a:r>
              <a:rPr kumimoji="0" lang="en-US" sz="2400" b="1" i="0" u="none" strike="noStrike" kern="1200" cap="none" spc="0" normalizeH="0" baseline="0" noProof="0">
                <a:ln>
                  <a:noFill/>
                </a:ln>
                <a:solidFill>
                  <a:srgbClr val="FFFFFF"/>
                </a:solidFill>
                <a:effectLst/>
                <a:uLnTx/>
                <a:uFillTx/>
                <a:latin typeface="Arial"/>
                <a:ea typeface="+mn-ea"/>
                <a:cs typeface="Arial" charset="0"/>
              </a:rPr>
              <a:t> osigurava Božju prisutnost na našoj strani do kraja vremena (M</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a:t>
            </a:r>
            <a:r>
              <a:rPr kumimoji="0" lang="en-US" sz="2400" b="1" i="0" u="none" strike="noStrike" kern="1200" cap="none" spc="0" normalizeH="0" baseline="0" noProof="0">
                <a:ln>
                  <a:noFill/>
                </a:ln>
                <a:solidFill>
                  <a:srgbClr val="FFFFFF"/>
                </a:solidFill>
                <a:effectLst/>
                <a:uLnTx/>
                <a:uFillTx/>
                <a:latin typeface="Arial"/>
                <a:ea typeface="+mn-ea"/>
                <a:cs typeface="Arial" charset="0"/>
              </a:rPr>
              <a:t>t</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 28,20).</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A3F30B36-B286-34C8-64D0-1F09B6BAFFB8}"/>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385235436"/>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29431" y="231813"/>
            <a:ext cx="4614943" cy="6463308"/>
          </a:xfrm>
          <a:prstGeom prst="rect">
            <a:avLst/>
          </a:prstGeom>
          <a:noFill/>
        </p:spPr>
        <p:txBody>
          <a:bodyPr wrap="square">
            <a:spAutoFit/>
          </a:bodyPr>
          <a:lstStyle/>
          <a:p>
            <a:pPr lvl="0" algn="ctr">
              <a:defRPr/>
            </a:pPr>
            <a:r>
              <a:rPr kumimoji="0" lang="sr-Latn-RS" sz="38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sr-Latn-RS" sz="3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Gospod </a:t>
            </a:r>
            <a:r>
              <a:rPr lang="sr-Latn-RS" sz="38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Gospod</a:t>
            </a:r>
            <a:r>
              <a:rPr lang="sr-Latn-RS" sz="3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dade mi je jezik poučen da znam kako </a:t>
            </a:r>
            <a:r>
              <a:rPr lang="sr-Latn-RS" sz="38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rečju da</a:t>
            </a:r>
            <a:r>
              <a:rPr lang="sr-Latn-RS" sz="3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sr-Latn-RS" sz="38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pomognem</a:t>
            </a:r>
            <a:r>
              <a:rPr lang="sr-Latn-RS" sz="3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iznurenome. </a:t>
            </a:r>
            <a:r>
              <a:rPr lang="sr-Latn-RS" sz="38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Svakog</a:t>
            </a:r>
            <a:r>
              <a:rPr lang="sr-Latn-RS" sz="3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jutra budi, budi mi uho da slušam kao onaj koga uče</a:t>
            </a:r>
            <a:r>
              <a:rPr kumimoji="0" lang="sr-Latn-RS" sz="38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(Isaija 50,4 SSP)</a:t>
            </a:r>
            <a:endParaRPr kumimoji="0" lang="sr-Latn-R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6806627" y="3458418"/>
            <a:ext cx="5385373" cy="3402150"/>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solidFill>
                  <a:srgbClr val="A70FDB"/>
                </a:solidFill>
              </a:rPr>
              <a:t>Šta bi trebalo da govorimo?</a:t>
            </a:r>
          </a:p>
          <a:p>
            <a:pPr lvl="1">
              <a:lnSpc>
                <a:spcPts val="2400"/>
              </a:lnSpc>
              <a:spcBef>
                <a:spcPts val="600"/>
              </a:spcBef>
            </a:pPr>
            <a:r>
              <a:rPr lang="sr-Latn-RS" sz="2200" b="1" noProof="0" dirty="0"/>
              <a:t>Veliko poslanje.</a:t>
            </a:r>
          </a:p>
          <a:p>
            <a:pPr>
              <a:lnSpc>
                <a:spcPts val="2400"/>
              </a:lnSpc>
              <a:spcBef>
                <a:spcPts val="1800"/>
              </a:spcBef>
            </a:pPr>
            <a:r>
              <a:rPr lang="sr-Latn-RS" sz="2200" b="1" noProof="0" dirty="0">
                <a:solidFill>
                  <a:srgbClr val="00A44E"/>
                </a:solidFill>
              </a:rPr>
              <a:t>Kako možemo drugima predstaviti Isusa?</a:t>
            </a:r>
          </a:p>
          <a:p>
            <a:pPr lvl="1">
              <a:lnSpc>
                <a:spcPts val="2400"/>
              </a:lnSpc>
              <a:spcBef>
                <a:spcPts val="600"/>
              </a:spcBef>
            </a:pPr>
            <a:r>
              <a:rPr lang="sr-Latn-RS" sz="2200" b="1" noProof="0" dirty="0"/>
              <a:t>Oponašajući Isusa.</a:t>
            </a:r>
          </a:p>
          <a:p>
            <a:pPr lvl="1">
              <a:lnSpc>
                <a:spcPts val="2400"/>
              </a:lnSpc>
              <a:spcBef>
                <a:spcPts val="600"/>
              </a:spcBef>
            </a:pPr>
            <a:r>
              <a:rPr lang="sr-Latn-RS" sz="2200" b="1" noProof="0" dirty="0"/>
              <a:t>Razvijanje prijateljstva.</a:t>
            </a:r>
          </a:p>
          <a:p>
            <a:pPr>
              <a:lnSpc>
                <a:spcPts val="2400"/>
              </a:lnSpc>
              <a:spcBef>
                <a:spcPts val="1800"/>
              </a:spcBef>
            </a:pPr>
            <a:r>
              <a:rPr lang="sr-Latn-RS" sz="2200" b="1" noProof="0" dirty="0">
                <a:solidFill>
                  <a:srgbClr val="C64D1C"/>
                </a:solidFill>
              </a:rPr>
              <a:t>Kako vratiti one koji su otišli?</a:t>
            </a:r>
          </a:p>
          <a:p>
            <a:pPr lvl="1">
              <a:lnSpc>
                <a:spcPts val="2400"/>
              </a:lnSpc>
              <a:spcBef>
                <a:spcPts val="600"/>
              </a:spcBef>
            </a:pPr>
            <a:r>
              <a:rPr lang="sr-Latn-RS" sz="2200" b="1" noProof="0" dirty="0"/>
              <a:t>Bog traži svoju decu.</a:t>
            </a:r>
          </a:p>
          <a:p>
            <a:pPr lvl="1">
              <a:lnSpc>
                <a:spcPts val="2400"/>
              </a:lnSpc>
              <a:spcBef>
                <a:spcPts val="600"/>
              </a:spcBef>
            </a:pPr>
            <a:r>
              <a:rPr lang="sr-Latn-RS" sz="2200" b="1" noProof="0" dirty="0"/>
              <a:t>Tražimo onog koji je otišao.</a:t>
            </a: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358096"/>
            <a:ext cx="8191500" cy="1107996"/>
          </a:xfrm>
          <a:prstGeom prst="rect">
            <a:avLst/>
          </a:prstGeom>
          <a:noFill/>
        </p:spPr>
        <p:txBody>
          <a:bodyPr wrap="square" rtlCol="0">
            <a:spAutoFit/>
          </a:bodyPr>
          <a:lstStyle/>
          <a:p>
            <a:pPr>
              <a:spcBef>
                <a:spcPts val="600"/>
              </a:spcBef>
            </a:pPr>
            <a:r>
              <a:rPr lang="sr-Latn-RS" sz="2200" b="1" noProof="0" dirty="0"/>
              <a:t>Hiljade zapravo ne poznaju Isusa. Biblija ih zove „izgubljenim ovcama”, ali oni čak ni ne znaju da su izgubljeni. A kako će znati da im je potreban Isus ako im niko to ne objasni?</a:t>
            </a: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3695701"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932961" y="6126966"/>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932961" y="3928132"/>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932961" y="4845575"/>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932961" y="6509057"/>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932961" y="5216293"/>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343229" y="4373172"/>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342676" y="5670081"/>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343229" y="3456686"/>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649206"/>
            <a:ext cx="81915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Kako je Bog rešio da dosegne sve te ljude? Preko nas. To je naša „velika misija“.</a:t>
            </a: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349763"/>
            <a:ext cx="819149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Bogu je stalo do svake osobe na ovoj planeti i „želi da se svi ljudi spasu i dođu do poznanja istine“ (1</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 Tim.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2,4 ). To uključuje i one koji ga ne poznaju i one </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koji su</a:t>
            </a:r>
            <a:r>
              <a:rPr lang="sr-Latn-RS" sz="2200" b="1">
                <a:solidFill>
                  <a:prstClr val="black"/>
                </a:solidFill>
                <a:latin typeface="Aptos" panose="02110004020202020204"/>
              </a:rPr>
              <a:t> G</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upoznali</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 </a:t>
            </a:r>
            <a:r>
              <a:rPr lang="sr-Latn-RS" sz="2200" b="1">
                <a:solidFill>
                  <a:prstClr val="black"/>
                </a:solidFill>
                <a:latin typeface="Aptos" panose="02110004020202020204"/>
              </a:rPr>
              <a:t>ali </a:t>
            </a:r>
            <a:r>
              <a:rPr kumimoji="0" lang="sr-Latn-RS" sz="2200" b="1" i="0" u="none" strike="noStrike" kern="1200" cap="none" spc="0" normalizeH="0" baseline="0" noProof="0">
                <a:ln>
                  <a:noFill/>
                </a:ln>
                <a:solidFill>
                  <a:prstClr val="black"/>
                </a:solidFill>
                <a:effectLst/>
                <a:uLnTx/>
                <a:uFillTx/>
                <a:latin typeface="Aptos" panose="02110004020202020204"/>
                <a:ea typeface="+mn-ea"/>
                <a:cs typeface="+mn-cs"/>
              </a:rPr>
              <a:t>posle izvesnog vremena okrenuli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se od njegovih puteva.</a:t>
            </a: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sr-Latn-RS" sz="8800" b="1" spc="600" noProof="0" dirty="0">
                <a:ln w="15875">
                  <a:noFill/>
                  <a:prstDash val="solid"/>
                </a:ln>
                <a:solidFill>
                  <a:srgbClr val="FFFFFF"/>
                </a:solidFill>
                <a:effectLst>
                  <a:outerShdw blurRad="38100" dist="22860" dir="5400000" algn="tl" rotWithShape="0">
                    <a:srgbClr val="000000">
                      <a:alpha val="30000"/>
                    </a:srgbClr>
                  </a:outerShdw>
                </a:effectLst>
              </a:rPr>
              <a:t>ŠTA BI TREBALO DA GOVORIMO?</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sr-Latn-RS" sz="4400" b="1" noProof="0" dirty="0">
                <a:ln/>
                <a:solidFill>
                  <a:schemeClr val="accent2">
                    <a:lumMod val="75000"/>
                  </a:schemeClr>
                </a:solidFill>
                <a:effectLst>
                  <a:outerShdw blurRad="50800" dist="50800" dir="3300000" algn="ctr" rotWithShape="0">
                    <a:schemeClr val="bg1">
                      <a:alpha val="68000"/>
                    </a:schemeClr>
                  </a:outerShdw>
                </a:effectLst>
              </a:rPr>
              <a:t>VELIKO POSLANJE</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6">
                    <a:lumMod val="75000"/>
                  </a:schemeClr>
                </a:solidFill>
                <a:latin typeface="Comic Sans MS" panose="030F0702030302020204" pitchFamily="66" charset="0"/>
              </a:rPr>
              <a:t>„Zato idite i učinite mojim učenicima sve narode </a:t>
            </a:r>
            <a:r>
              <a:rPr lang="sr-Latn-RS" sz="2000" b="1" noProof="0" dirty="0" err="1">
                <a:solidFill>
                  <a:schemeClr val="accent6">
                    <a:lumMod val="75000"/>
                  </a:schemeClr>
                </a:solidFill>
                <a:latin typeface="Comic Sans MS" panose="030F0702030302020204" pitchFamily="66" charset="0"/>
              </a:rPr>
              <a:t>krsteći</a:t>
            </a:r>
            <a:r>
              <a:rPr lang="sr-Latn-RS" sz="2000" b="1" noProof="0" dirty="0">
                <a:solidFill>
                  <a:schemeClr val="accent6">
                    <a:lumMod val="75000"/>
                  </a:schemeClr>
                </a:solidFill>
                <a:latin typeface="Comic Sans MS" panose="030F0702030302020204" pitchFamily="66" charset="0"/>
              </a:rPr>
              <a:t> ih u ime Oca i Sina i Duha Svetoga.“ </a:t>
            </a:r>
            <a:r>
              <a:rPr lang="sr-Latn-RS" sz="1600" b="1" noProof="0" dirty="0">
                <a:solidFill>
                  <a:schemeClr val="accent6">
                    <a:lumMod val="75000"/>
                  </a:schemeClr>
                </a:solidFill>
                <a:latin typeface="Comic Sans MS" panose="030F0702030302020204" pitchFamily="66" charset="0"/>
              </a:rPr>
              <a:t>(Matej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107996"/>
          </a:xfrm>
          <a:prstGeom prst="rect">
            <a:avLst/>
          </a:prstGeom>
          <a:noFill/>
        </p:spPr>
        <p:txBody>
          <a:bodyPr wrap="square" rtlCol="0">
            <a:spAutoFit/>
          </a:bodyPr>
          <a:lstStyle/>
          <a:p>
            <a:pPr>
              <a:spcBef>
                <a:spcPts val="600"/>
              </a:spcBef>
            </a:pPr>
            <a:r>
              <a:rPr lang="sr-Latn-RS" sz="2200" b="1" noProof="0" dirty="0"/>
              <a:t>„Idite... svim narodima“ bila je zapovest koju je Isus dao ljudima koji su se okupili da ga vide nakon njegovog vaskrsenja (</a:t>
            </a:r>
            <a:r>
              <a:rPr lang="sr-Latn-RS" sz="2200" b="1" noProof="0" dirty="0" err="1"/>
              <a:t>Mt</a:t>
            </a:r>
            <a:r>
              <a:rPr lang="sr-Latn-RS" sz="2200" b="1" noProof="0" dirty="0"/>
              <a:t> 28,18-19a).</a:t>
            </a: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5184874" cy="2462213"/>
          </a:xfrm>
          <a:prstGeom prst="rect">
            <a:avLst/>
          </a:prstGeom>
          <a:noFill/>
        </p:spPr>
        <p:txBody>
          <a:bodyPr wrap="square">
            <a:spAutoFit/>
          </a:bodyPr>
          <a:lstStyle/>
          <a:p>
            <a:pPr>
              <a:spcBef>
                <a:spcPts val="600"/>
              </a:spcBef>
            </a:pPr>
            <a:r>
              <a:rPr lang="sr-Latn-RS" sz="2200" b="1" noProof="0" dirty="0"/>
              <a:t>Poput Petra i Jovana, „ne možemo ne govoriti o onome što smo videli i čuli“ (Dela 4,20). Možemo govoriti s propovedaonice, vikati na ulicama, deliti svoje svedočanstvo na društvenim mrežama ili ga jednostavno podeliti s nekim. Svi smo uključeni.</a:t>
            </a:r>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490256"/>
            <a:ext cx="676979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Ti su sledbenici poučavali druge... i tako tokom dve hiljade godina... sve do naših dana. Sada smo mi ti koji primamo Isusovu zapovest.</a:t>
            </a: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3" y="2484853"/>
            <a:ext cx="6971539"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Kakav je to bio posao kojeg im je Isus ostavio? Trebali su ići i stvarati učenike. Tj. pronaći ljude, krstiti ih i učiti ih da budu Isusovi sledbenici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Mt</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28,19-20).</a:t>
            </a: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1351508"/>
            <a:ext cx="12192000" cy="4154984"/>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sr-Latn-RS" noProof="0" dirty="0"/>
              <a:t>KAKO MOŽEMO DRUGIMA PREDSTAVITI ISUSA?</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sr-Latn-R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OPONOŠAJUĆI ISUSA</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707886"/>
          </a:xfrm>
          <a:prstGeom prst="rect">
            <a:avLst/>
          </a:prstGeom>
          <a:noFill/>
        </p:spPr>
        <p:txBody>
          <a:bodyPr wrap="square">
            <a:spAutoFit/>
          </a:bodyPr>
          <a:lstStyle/>
          <a:p>
            <a:pPr algn="ctr"/>
            <a:r>
              <a:rPr lang="sr-Latn-RS" sz="2000" b="1" noProof="0" dirty="0">
                <a:solidFill>
                  <a:srgbClr val="FFFF99"/>
                </a:solidFill>
                <a:effectLst>
                  <a:outerShdw blurRad="38100" dist="25400" dir="2700000" algn="tl">
                    <a:srgbClr val="000000"/>
                  </a:outerShdw>
                </a:effectLst>
                <a:latin typeface="Comic Sans MS" panose="030F0702030302020204" pitchFamily="66" charset="0"/>
              </a:rPr>
              <a:t>„Hristova ljubav prema nama ne ostavlja nam izbora kad shvatimo da je on jedan umro umesto svih.“ </a:t>
            </a:r>
            <a:r>
              <a:rPr lang="sr-Latn-RS" sz="1600" b="1" noProof="0" dirty="0">
                <a:solidFill>
                  <a:srgbClr val="FFFF99"/>
                </a:solidFill>
                <a:effectLst>
                  <a:outerShdw blurRad="38100" dist="25400" dir="2700000" algn="tl">
                    <a:srgbClr val="000000"/>
                  </a:outerShdw>
                </a:effectLst>
                <a:latin typeface="Comic Sans MS" panose="030F0702030302020204" pitchFamily="66" charset="0"/>
              </a:rPr>
              <a:t>(2. Korinćanima 5, 14a)</a:t>
            </a:r>
            <a:endParaRPr lang="sr-Latn-RS" sz="2000"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7655295" cy="430887"/>
          </a:xfrm>
          <a:prstGeom prst="rect">
            <a:avLst/>
          </a:prstGeom>
          <a:noFill/>
        </p:spPr>
        <p:txBody>
          <a:bodyPr wrap="square" rtlCol="0">
            <a:spAutoFit/>
          </a:bodyPr>
          <a:lstStyle/>
          <a:p>
            <a:pPr>
              <a:spcBef>
                <a:spcPts val="600"/>
              </a:spcBef>
            </a:pPr>
            <a:r>
              <a:rPr lang="sr-Latn-RS" sz="2200" b="1" noProof="0" dirty="0"/>
              <a:t>Šta je pokretalo Isusa da traži „izgubljene ovce“ (</a:t>
            </a:r>
            <a:r>
              <a:rPr lang="sr-Latn-RS" sz="2200" b="1" noProof="0" dirty="0" err="1"/>
              <a:t>Mt</a:t>
            </a:r>
            <a:r>
              <a:rPr lang="sr-Latn-RS" sz="2200" b="1" noProof="0" dirty="0"/>
              <a:t> 15,24)?</a:t>
            </a: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6116" y="1845776"/>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142543" y="1640424"/>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1818021"/>
            <a:ext cx="6750459" cy="2123658"/>
          </a:xfrm>
          <a:prstGeom prst="rect">
            <a:avLst/>
          </a:prstGeom>
          <a:noFill/>
        </p:spPr>
        <p:txBody>
          <a:bodyPr wrap="square">
            <a:spAutoFit/>
          </a:bodyPr>
          <a:lstStyle/>
          <a:p>
            <a:pPr>
              <a:spcBef>
                <a:spcPts val="600"/>
              </a:spcBef>
            </a:pPr>
            <a:r>
              <a:rPr lang="sr-Latn-RS" sz="2200" b="1" noProof="0" dirty="0"/>
              <a:t>Bez sumnje, to je bila Njegova ljubav prema nama (</a:t>
            </a:r>
            <a:r>
              <a:rPr lang="sr-Latn-RS" sz="2200" b="1" noProof="0" dirty="0" err="1"/>
              <a:t>Mt</a:t>
            </a:r>
            <a:r>
              <a:rPr lang="sr-Latn-RS" sz="2200" b="1" noProof="0" dirty="0"/>
              <a:t> 9,36; </a:t>
            </a:r>
            <a:r>
              <a:rPr lang="sr-Latn-RS" sz="2200" b="1" noProof="0" dirty="0" err="1"/>
              <a:t>Ef</a:t>
            </a:r>
            <a:r>
              <a:rPr lang="sr-Latn-RS" sz="2200" b="1" noProof="0" dirty="0"/>
              <a:t> 5,2). On je stavio svoju ljubav u nas, kako bismo je mogli podeliti s onima koji još ne poznaju Isusa. Ponekad ljudi pokušavaju prisiliti druge da prihvate Isusa za njihovo vlastito dobro. Ali to nije način kojeg je Bog odabrao.</a:t>
            </a: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1" y="4538065"/>
            <a:ext cx="6463948" cy="1785104"/>
          </a:xfrm>
          <a:prstGeom prst="rect">
            <a:avLst/>
          </a:prstGeom>
          <a:noFill/>
        </p:spPr>
        <p:txBody>
          <a:bodyPr wrap="square">
            <a:spAutoFit/>
          </a:bodyPr>
          <a:lstStyle/>
          <a:p>
            <a:pPr>
              <a:spcBef>
                <a:spcPts val="600"/>
              </a:spcBef>
            </a:pPr>
            <a:r>
              <a:rPr lang="sr-Latn-RS" sz="2200" b="1" noProof="0" dirty="0"/>
              <a:t>Bog nije prisilio Adama i Evu da ne greše. Nije prisilio pretpotopne ljude da uđu u barku. Nije prisilio </a:t>
            </a:r>
            <a:r>
              <a:rPr lang="sr-Latn-RS" sz="2200" b="1" noProof="0" dirty="0" err="1"/>
              <a:t>Ninivljane</a:t>
            </a:r>
            <a:r>
              <a:rPr lang="sr-Latn-RS" sz="2200" b="1" noProof="0" dirty="0"/>
              <a:t> da ga prihvate. </a:t>
            </a:r>
            <a:r>
              <a:rPr lang="sr-Latn-RS" sz="2200" b="1" noProof="0"/>
              <a:t>Razgovarao  je sa </a:t>
            </a:r>
            <a:r>
              <a:rPr lang="sr-Latn-RS" sz="2200" b="1" noProof="0" dirty="0"/>
              <a:t>ljubavlju i upozorio ih </a:t>
            </a:r>
            <a:r>
              <a:rPr lang="sr-Latn-RS" sz="2200" b="1" noProof="0"/>
              <a:t>na posledice </a:t>
            </a:r>
            <a:r>
              <a:rPr lang="sr-Latn-RS" sz="2200" b="1" noProof="0" dirty="0"/>
              <a:t>ostajanja na svom putu.</a:t>
            </a:r>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6150114"/>
            <a:ext cx="645711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Oponašajući Isusa, pokazujemo Njegovu ljubav drugima i pozivamo ih da Ga slede.</a:t>
            </a: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844</TotalTime>
  <Words>2422</Words>
  <Application>Microsoft Office PowerPoint</Application>
  <PresentationFormat>Panorámica</PresentationFormat>
  <Paragraphs>108</Paragraphs>
  <Slides>19</Slides>
  <Notes>8</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19</vt:i4>
      </vt:variant>
    </vt:vector>
  </HeadingPairs>
  <TitlesOfParts>
    <vt:vector size="37" baseType="lpstr">
      <vt:lpstr>Arial</vt:lpstr>
      <vt:lpstr>Gill Sans MT Ext Condensed Bold</vt:lpstr>
      <vt:lpstr>Comic Sans MS</vt:lpstr>
      <vt:lpstr>Bodoni MT Poster Compressed</vt:lpstr>
      <vt:lpstr>Calibri</vt:lpstr>
      <vt:lpstr>Impact</vt:lpstr>
      <vt:lpstr>Arial Narrow</vt:lpstr>
      <vt:lpstr>Aptos Display</vt:lpstr>
      <vt:lpstr>Constantia</vt:lpstr>
      <vt:lpstr>Britannic Bold</vt:lpstr>
      <vt:lpstr>Times New Roman</vt:lpstr>
      <vt:lpstr>Aptos</vt:lpstr>
      <vt:lpstr>Tema de Office</vt:lpstr>
      <vt:lpstr>1_Tema de Office</vt:lpstr>
      <vt:lpstr>3_Default Design</vt:lpstr>
      <vt:lpstr>6_Default Design</vt:lpstr>
      <vt:lpstr>5_Default Design</vt:lpstr>
      <vt:lpstr>4_Default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114</cp:revision>
  <dcterms:created xsi:type="dcterms:W3CDTF">2026-05-02T16:09:24Z</dcterms:created>
  <dcterms:modified xsi:type="dcterms:W3CDTF">2026-05-22T06:18:21Z</dcterms:modified>
</cp:coreProperties>
</file>