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700" r:id="rId4"/>
    <p:sldMasterId id="2147483714" r:id="rId5"/>
  </p:sldMasterIdLst>
  <p:notesMasterIdLst>
    <p:notesMasterId r:id="rId22"/>
  </p:notesMasterIdLst>
  <p:sldIdLst>
    <p:sldId id="398" r:id="rId6"/>
    <p:sldId id="400" r:id="rId7"/>
    <p:sldId id="489" r:id="rId8"/>
    <p:sldId id="273" r:id="rId9"/>
    <p:sldId id="274" r:id="rId10"/>
    <p:sldId id="275" r:id="rId11"/>
    <p:sldId id="278" r:id="rId12"/>
    <p:sldId id="260" r:id="rId13"/>
    <p:sldId id="261" r:id="rId14"/>
    <p:sldId id="262" r:id="rId15"/>
    <p:sldId id="264" r:id="rId16"/>
    <p:sldId id="480" r:id="rId17"/>
    <p:sldId id="484" r:id="rId18"/>
    <p:sldId id="483" r:id="rId19"/>
    <p:sldId id="486" r:id="rId20"/>
    <p:sldId id="490"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Bodoni MT Poster Compressed" panose="02070706080601050204" pitchFamily="18" charset="0"/>
      <p:regular r:id="rId27"/>
    </p:embeddedFont>
    <p:embeddedFont>
      <p:font typeface="Britannic Bold" panose="020B0903060703020204" pitchFamily="34" charset="0"/>
      <p:regular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hr" sz="2000" b="1" dirty="0">
              <a:effectLst>
                <a:outerShdw blurRad="38100" dist="38100" dir="2700000" algn="tl">
                  <a:srgbClr val="000000"/>
                </a:outerShdw>
              </a:effectLst>
            </a:rPr>
            <a:t>Božja mudrost</a:t>
          </a:r>
          <a:endParaRPr lang="es-ES" sz="200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hr" sz="2000" b="1" dirty="0">
              <a:effectLst>
                <a:outerShdw blurRad="38100" dist="38100" dir="2700000" algn="tl">
                  <a:srgbClr val="000000"/>
                </a:outerShdw>
              </a:effectLst>
            </a:rPr>
            <a:t>Ludost </a:t>
          </a:r>
          <a:r>
            <a:rPr lang="sr-Latn-RS" sz="2000" b="1" dirty="0">
              <a:effectLst>
                <a:outerShdw blurRad="38100" dist="38100" dir="2700000" algn="tl">
                  <a:srgbClr val="000000"/>
                </a:outerShdw>
              </a:effectLst>
            </a:rPr>
            <a:t>krst</a:t>
          </a:r>
          <a:r>
            <a:rPr lang="hr" sz="2000" b="1" dirty="0">
              <a:effectLst>
                <a:outerShdw blurRad="38100" dist="38100" dir="2700000" algn="tl">
                  <a:srgbClr val="000000"/>
                </a:outerShdw>
              </a:effectLst>
            </a:rPr>
            <a:t>a</a:t>
          </a:r>
          <a:endParaRPr lang="es-ES" sz="200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hr" sz="2000" b="1" dirty="0">
              <a:effectLst>
                <a:outerShdw blurRad="38100" dist="38100" dir="2700000" algn="tl">
                  <a:srgbClr val="000000"/>
                </a:outerShdw>
              </a:effectLst>
            </a:rPr>
            <a:t>Božja moć</a:t>
          </a:r>
          <a:endParaRPr lang="es-ES" sz="200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hr" sz="2000" b="1" dirty="0">
              <a:effectLst>
                <a:outerShdw blurRad="38100" dist="38100" dir="2700000" algn="tl">
                  <a:srgbClr val="000000"/>
                </a:outerShdw>
              </a:effectLst>
            </a:rPr>
            <a:t>Poruka </a:t>
          </a:r>
          <a:r>
            <a:rPr lang="sr-Latn-RS" sz="2000" b="1" dirty="0">
              <a:effectLst>
                <a:outerShdw blurRad="38100" dist="38100" dir="2700000" algn="tl">
                  <a:srgbClr val="000000"/>
                </a:outerShdw>
              </a:effectLst>
            </a:rPr>
            <a:t>krst</a:t>
          </a:r>
          <a:r>
            <a:rPr lang="hr" sz="2000" b="1" dirty="0">
              <a:effectLst>
                <a:outerShdw blurRad="38100" dist="38100" dir="2700000" algn="tl">
                  <a:srgbClr val="000000"/>
                </a:outerShdw>
              </a:effectLst>
            </a:rPr>
            <a:t>a</a:t>
          </a:r>
          <a:endParaRPr lang="es-ES" sz="200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hr" sz="2000" b="1" dirty="0">
              <a:effectLst>
                <a:outerShdw blurRad="38100" dist="38100" dir="2700000" algn="tl">
                  <a:srgbClr val="000000"/>
                </a:outerShdw>
              </a:effectLst>
            </a:rPr>
            <a:t>Božja ludost i slabost</a:t>
          </a:r>
          <a:endParaRPr lang="es-ES" sz="200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hr" sz="2000" b="1" dirty="0"/>
            <a:t>„Poruka </a:t>
          </a:r>
          <a:r>
            <a:rPr lang="sr-Latn-RS" sz="2000" b="1" dirty="0"/>
            <a:t>krst</a:t>
          </a:r>
          <a:r>
            <a:rPr lang="hr" sz="2000" b="1" dirty="0"/>
            <a:t>a ludost je onima koji propadaju“ (1. Korinćanima 1,18)</a:t>
          </a:r>
          <a:endParaRPr lang="es-ES" sz="2000" dirty="0"/>
        </a:p>
      </dgm:t>
    </dgm:pt>
    <dgm:pt modelId="{4F7B94C1-540B-4FD0-84BE-A2667CC6CCAF}" type="parTrans" cxnId="{AC0D508C-F6BF-4923-AE3B-93B06F780197}">
      <dgm:prSet/>
      <dgm:spPr/>
      <dgm:t>
        <a:bodyPr/>
        <a:lstStyle/>
        <a:p>
          <a:endParaRPr lang="es-ES" sz="2000"/>
        </a:p>
      </dgm:t>
    </dgm:pt>
    <dgm:pt modelId="{B525827A-0973-4E1B-8F7A-E2C39A8E3024}" type="sibTrans" cxnId="{AC0D508C-F6BF-4923-AE3B-93B06F780197}">
      <dgm:prSet/>
      <dgm:spPr/>
      <dgm:t>
        <a:bodyPr/>
        <a:lstStyle/>
        <a:p>
          <a:endParaRPr lang="es-ES" sz="2000"/>
        </a:p>
      </dgm:t>
    </dgm:pt>
    <dgm:pt modelId="{1A6A80ED-672E-49E7-A3B4-5715A1E4D2CE}">
      <dgm:prSet custT="1"/>
      <dgm:spPr>
        <a:effectLst>
          <a:outerShdw blurRad="50800" dist="38100" dir="2700000" algn="tl" rotWithShape="0">
            <a:prstClr val="black">
              <a:alpha val="40000"/>
            </a:prstClr>
          </a:outerShdw>
        </a:effectLst>
      </dgm:spPr>
      <dgm:t>
        <a:bodyPr/>
        <a:lstStyle/>
        <a:p>
          <a:r>
            <a:rPr lang="hr" sz="2000" b="1" dirty="0"/>
            <a:t>„Bogu se svidelo da ludošću propovedanja spasi one koji veruju“ (1 Kor 1,21)</a:t>
          </a:r>
          <a:endParaRPr lang="es-ES" sz="2000" dirty="0"/>
        </a:p>
      </dgm:t>
    </dgm:pt>
    <dgm:pt modelId="{BECB41EA-1D7E-4CD9-B179-6D7158B9B3DF}" type="parTrans" cxnId="{A04D50FF-F26D-4E64-A0A9-859DAFD604F3}">
      <dgm:prSet/>
      <dgm:spPr/>
      <dgm:t>
        <a:bodyPr/>
        <a:lstStyle/>
        <a:p>
          <a:endParaRPr lang="es-ES" sz="2000"/>
        </a:p>
      </dgm:t>
    </dgm:pt>
    <dgm:pt modelId="{63154794-E0C7-4B62-A243-DE1F4968D97B}" type="sibTrans" cxnId="{A04D50FF-F26D-4E64-A0A9-859DAFD604F3}">
      <dgm:prSet/>
      <dgm:spPr/>
      <dgm:t>
        <a:bodyPr/>
        <a:lstStyle/>
        <a:p>
          <a:endParaRPr lang="es-ES" sz="2000"/>
        </a:p>
      </dgm:t>
    </dgm:pt>
    <dgm:pt modelId="{10BF231D-E19A-4FF8-B6BA-DD2424E146E1}">
      <dgm:prSet custT="1"/>
      <dgm:spPr>
        <a:effectLst>
          <a:outerShdw blurRad="50800" dist="38100" dir="2700000" algn="tl" rotWithShape="0">
            <a:prstClr val="black">
              <a:alpha val="40000"/>
            </a:prstClr>
          </a:outerShdw>
        </a:effectLst>
      </dgm:spPr>
      <dgm:t>
        <a:bodyPr/>
        <a:lstStyle/>
        <a:p>
          <a:r>
            <a:rPr lang="hr" sz="2000" b="1" dirty="0"/>
            <a:t>„Hristos raspeti, … ludost paganima“ (1 Kor 1,23)</a:t>
          </a:r>
          <a:endParaRPr lang="es-ES" sz="2000" dirty="0"/>
        </a:p>
      </dgm:t>
    </dgm:pt>
    <dgm:pt modelId="{95C15A5A-1B5C-4038-A813-297CC820FD07}" type="parTrans" cxnId="{7BFE48D5-04BB-4A3C-B0AF-A9051EF305B1}">
      <dgm:prSet/>
      <dgm:spPr/>
      <dgm:t>
        <a:bodyPr/>
        <a:lstStyle/>
        <a:p>
          <a:endParaRPr lang="es-ES" sz="2000"/>
        </a:p>
      </dgm:t>
    </dgm:pt>
    <dgm:pt modelId="{7F0A868D-BC72-431A-A147-AFCD3D6CD5C9}" type="sibTrans" cxnId="{7BFE48D5-04BB-4A3C-B0AF-A9051EF305B1}">
      <dgm:prSet/>
      <dgm:spPr/>
      <dgm:t>
        <a:bodyPr/>
        <a:lstStyle/>
        <a:p>
          <a:endParaRPr lang="es-ES" sz="2000"/>
        </a:p>
      </dgm:t>
    </dgm:pt>
    <dgm:pt modelId="{670C311F-BB00-4B5F-9628-2BAF5BC7D713}">
      <dgm:prSet custT="1"/>
      <dgm:spPr>
        <a:effectLst>
          <a:outerShdw blurRad="50800" dist="38100" dir="2700000" algn="tl" rotWithShape="0">
            <a:prstClr val="black">
              <a:alpha val="40000"/>
            </a:prstClr>
          </a:outerShdw>
        </a:effectLst>
      </dgm:spPr>
      <dgm:t>
        <a:bodyPr/>
        <a:lstStyle/>
        <a:p>
          <a:r>
            <a:rPr lang="hr" sz="2000" b="1" dirty="0"/>
            <a:t>„Telesnom čovjeku … ono što je od Duha Božjega … je ludost“ (1 Kor 2,14)</a:t>
          </a:r>
          <a:endParaRPr lang="es-ES" sz="2000" dirty="0"/>
        </a:p>
      </dgm:t>
    </dgm:pt>
    <dgm:pt modelId="{3B7F52FF-FD8D-4167-8037-14A63B1E5EC2}" type="parTrans" cxnId="{8594F597-7AE5-4882-B318-522621DC209C}">
      <dgm:prSet/>
      <dgm:spPr/>
      <dgm:t>
        <a:bodyPr/>
        <a:lstStyle/>
        <a:p>
          <a:endParaRPr lang="es-ES" sz="2000"/>
        </a:p>
      </dgm:t>
    </dgm:pt>
    <dgm:pt modelId="{0E38C008-43DC-4266-B94B-94F45A50A39F}" type="sibTrans" cxnId="{8594F597-7AE5-4882-B318-522621DC209C}">
      <dgm:prSet/>
      <dgm:spPr/>
      <dgm:t>
        <a:bodyPr/>
        <a:lstStyle/>
        <a:p>
          <a:endParaRPr lang="es-ES" sz="2000"/>
        </a:p>
      </dgm:t>
    </dgm:pt>
    <dgm:pt modelId="{A9FE1F5A-D5DB-4D85-95D0-243D2037F235}">
      <dgm:prSet custT="1"/>
      <dgm:spPr>
        <a:effectLst>
          <a:outerShdw blurRad="50800" dist="38100" dir="2700000" algn="tl" rotWithShape="0">
            <a:prstClr val="black">
              <a:alpha val="40000"/>
            </a:prstClr>
          </a:outerShdw>
        </a:effectLst>
      </dgm:spPr>
      <dgm:t>
        <a:bodyPr/>
        <a:lstStyle/>
        <a:p>
          <a:r>
            <a:rPr lang="hr" sz="2000" b="1" dirty="0"/>
            <a:t>„Jer mudrost ovoga sveta ludost je pred Bogom“ (1. Korinćanima 3,19)</a:t>
          </a:r>
          <a:endParaRPr lang="es-ES" sz="2000" dirty="0"/>
        </a:p>
      </dgm:t>
    </dgm:pt>
    <dgm:pt modelId="{80463023-299B-4404-B73F-A0C82A8D3C13}" type="parTrans" cxnId="{F33C4864-D911-4C03-9E68-42D5EB886C4F}">
      <dgm:prSet/>
      <dgm:spPr/>
      <dgm:t>
        <a:bodyPr/>
        <a:lstStyle/>
        <a:p>
          <a:endParaRPr lang="es-ES" sz="2000"/>
        </a:p>
      </dgm:t>
    </dgm:pt>
    <dgm:pt modelId="{53318D28-170D-4229-9770-782A9308F1AE}" type="sibTrans" cxnId="{F33C4864-D911-4C03-9E68-42D5EB886C4F}">
      <dgm:prSet/>
      <dgm:spPr/>
      <dgm:t>
        <a:bodyPr/>
        <a:lstStyle/>
        <a:p>
          <a:endParaRPr lang="es-ES" sz="20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42305"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42305" custScaleY="137590"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42305"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42305" custScaleY="109435"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42305"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hr" sz="2200" b="1" kern="1200" dirty="0">
              <a:solidFill>
                <a:prstClr val="black">
                  <a:hueOff val="0"/>
                  <a:satOff val="0"/>
                  <a:lumOff val="0"/>
                  <a:alphaOff val="0"/>
                </a:prstClr>
              </a:solidFill>
              <a:latin typeface="Aptos" panose="02110004020202020204"/>
              <a:ea typeface="+mn-ea"/>
              <a:cs typeface="+mn-cs"/>
            </a:rPr>
            <a:t>Najgore od čoveka</a:t>
          </a:r>
        </a:p>
      </dgm:t>
    </dgm:pt>
    <dgm:pt modelId="{2B1CD7A3-572B-49C9-B9C2-FDAA544563CF}" type="parTrans" cxnId="{3FB972B3-6F22-4A30-A7B0-31D2952828B3}">
      <dgm:prSet/>
      <dgm:spPr/>
      <dgm:t>
        <a:bodyPr/>
        <a:lstStyle/>
        <a:p>
          <a:endParaRPr lang="es-ES" sz="2200" b="1"/>
        </a:p>
      </dgm:t>
    </dgm:pt>
    <dgm:pt modelId="{7D875C1A-DD60-4333-81F9-51D021F4BD50}" type="sibTrans" cxnId="{3FB972B3-6F22-4A30-A7B0-31D2952828B3}">
      <dgm:prSet/>
      <dgm:spPr/>
      <dgm:t>
        <a:bodyPr/>
        <a:lstStyle/>
        <a:p>
          <a:endParaRPr lang="es-ES" sz="2200" b="1"/>
        </a:p>
      </dgm:t>
    </dgm:pt>
    <dgm:pt modelId="{79DCEC77-3E2E-40F9-8ADD-FF84FA35582C}">
      <dgm:prSet phldrT="[Texto]" phldr="0" custT="1"/>
      <dgm:spPr/>
      <dgm:t>
        <a:bodyPr/>
        <a:lstStyle/>
        <a:p>
          <a:r>
            <a:rPr lang="hr" sz="2200" b="1" dirty="0"/>
            <a:t>Ludost</a:t>
          </a:r>
        </a:p>
      </dgm:t>
    </dgm:pt>
    <dgm:pt modelId="{910D3821-3707-4A29-B4FD-EFB109A499EE}" type="parTrans" cxnId="{85B3309A-2E48-4981-9148-3C7A498E7F4A}">
      <dgm:prSet/>
      <dgm:spPr/>
      <dgm:t>
        <a:bodyPr/>
        <a:lstStyle/>
        <a:p>
          <a:endParaRPr lang="es-ES" sz="2200" b="1"/>
        </a:p>
      </dgm:t>
    </dgm:pt>
    <dgm:pt modelId="{6E8FE2C9-7862-4D3A-AAB2-6C6249541F4D}" type="sibTrans" cxnId="{85B3309A-2E48-4981-9148-3C7A498E7F4A}">
      <dgm:prSet/>
      <dgm:spPr/>
      <dgm:t>
        <a:bodyPr/>
        <a:lstStyle/>
        <a:p>
          <a:endParaRPr lang="es-ES" sz="2200" b="1"/>
        </a:p>
      </dgm:t>
    </dgm:pt>
    <dgm:pt modelId="{79BE9C0E-2192-4DA7-9658-C6C236F6C811}">
      <dgm:prSet phldrT="[Texto]" phldr="0" custT="1"/>
      <dgm:spPr/>
      <dgm:t>
        <a:bodyPr/>
        <a:lstStyle/>
        <a:p>
          <a:r>
            <a:rPr lang="hr" sz="2200" b="1" dirty="0"/>
            <a:t>Samouništenje</a:t>
          </a:r>
        </a:p>
      </dgm:t>
    </dgm:pt>
    <dgm:pt modelId="{0CF11EFA-CA49-4F0D-BD92-01E5ACA7C8E7}" type="parTrans" cxnId="{5D92F719-33C4-4107-B3B2-AA6C74F73700}">
      <dgm:prSet/>
      <dgm:spPr/>
      <dgm:t>
        <a:bodyPr/>
        <a:lstStyle/>
        <a:p>
          <a:endParaRPr lang="es-ES" sz="2200" b="1"/>
        </a:p>
      </dgm:t>
    </dgm:pt>
    <dgm:pt modelId="{D8E8BCFF-4E39-4D9B-BF12-6A996B5C4C2D}" type="sibTrans" cxnId="{5D92F719-33C4-4107-B3B2-AA6C74F73700}">
      <dgm:prSet/>
      <dgm:spPr/>
      <dgm:t>
        <a:bodyPr/>
        <a:lstStyle/>
        <a:p>
          <a:endParaRPr lang="es-ES" sz="22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hr" sz="2200" b="1" kern="1200" dirty="0">
              <a:solidFill>
                <a:prstClr val="black">
                  <a:hueOff val="0"/>
                  <a:satOff val="0"/>
                  <a:lumOff val="0"/>
                  <a:alphaOff val="0"/>
                </a:prstClr>
              </a:solidFill>
              <a:latin typeface="Aptos" panose="02110004020202020204"/>
              <a:ea typeface="+mn-ea"/>
              <a:cs typeface="+mn-cs"/>
            </a:rPr>
            <a:t>Božje najbolje</a:t>
          </a:r>
        </a:p>
      </dgm:t>
    </dgm:pt>
    <dgm:pt modelId="{B0A8A8AE-A248-4B9F-8521-6C6D549D4EA2}" type="parTrans" cxnId="{D4C2B321-86C6-4CA8-8FFA-E7B66A8BCBF8}">
      <dgm:prSet/>
      <dgm:spPr/>
      <dgm:t>
        <a:bodyPr/>
        <a:lstStyle/>
        <a:p>
          <a:endParaRPr lang="es-ES" sz="2200" b="1"/>
        </a:p>
      </dgm:t>
    </dgm:pt>
    <dgm:pt modelId="{64DB97A7-98C4-4183-ABD0-9791CF4E736F}" type="sibTrans" cxnId="{D4C2B321-86C6-4CA8-8FFA-E7B66A8BCBF8}">
      <dgm:prSet/>
      <dgm:spPr/>
      <dgm:t>
        <a:bodyPr/>
        <a:lstStyle/>
        <a:p>
          <a:endParaRPr lang="es-ES" sz="2200" b="1"/>
        </a:p>
      </dgm:t>
    </dgm:pt>
    <dgm:pt modelId="{048F3E84-C22A-4912-B8D0-CEC5A23F2339}">
      <dgm:prSet phldrT="[Texto]" phldr="0" custT="1"/>
      <dgm:spPr/>
      <dgm:t>
        <a:bodyPr/>
        <a:lstStyle/>
        <a:p>
          <a:r>
            <a:rPr lang="hr" sz="2200" b="1" dirty="0"/>
            <a:t>Sposoban</a:t>
          </a:r>
        </a:p>
      </dgm:t>
    </dgm:pt>
    <dgm:pt modelId="{CA06C4B2-3DBD-4561-A30E-31C503878CB6}" type="parTrans" cxnId="{2F98E7C3-B5FF-4C07-88FF-2C6FE144E8A4}">
      <dgm:prSet/>
      <dgm:spPr/>
      <dgm:t>
        <a:bodyPr/>
        <a:lstStyle/>
        <a:p>
          <a:endParaRPr lang="es-ES" sz="2200" b="1"/>
        </a:p>
      </dgm:t>
    </dgm:pt>
    <dgm:pt modelId="{A59023FF-8437-4DD8-AF13-0CE00AF99D02}" type="sibTrans" cxnId="{2F98E7C3-B5FF-4C07-88FF-2C6FE144E8A4}">
      <dgm:prSet/>
      <dgm:spPr/>
      <dgm:t>
        <a:bodyPr/>
        <a:lstStyle/>
        <a:p>
          <a:endParaRPr lang="es-ES" sz="2200" b="1"/>
        </a:p>
      </dgm:t>
    </dgm:pt>
    <dgm:pt modelId="{3F79AAF8-B558-4E43-B4D4-5AF96DEA6EC6}">
      <dgm:prSet phldrT="[Texto]" phldr="0" custT="1"/>
      <dgm:spPr/>
      <dgm:t>
        <a:bodyPr/>
        <a:lstStyle/>
        <a:p>
          <a:r>
            <a:rPr lang="hr" sz="2200" b="1" dirty="0"/>
            <a:t>Saosećajan</a:t>
          </a:r>
        </a:p>
      </dgm:t>
    </dgm:pt>
    <dgm:pt modelId="{66E67469-5F0A-46A4-9026-8E69D1F898E6}" type="parTrans" cxnId="{4EFF1F87-0749-4D68-B34F-92F204EECD29}">
      <dgm:prSet/>
      <dgm:spPr/>
      <dgm:t>
        <a:bodyPr/>
        <a:lstStyle/>
        <a:p>
          <a:endParaRPr lang="es-ES" sz="2200" b="1"/>
        </a:p>
      </dgm:t>
    </dgm:pt>
    <dgm:pt modelId="{70A3104B-0BDB-483B-8B0E-5A7E97397CAC}" type="sibTrans" cxnId="{4EFF1F87-0749-4D68-B34F-92F204EECD29}">
      <dgm:prSet/>
      <dgm:spPr/>
      <dgm:t>
        <a:bodyPr/>
        <a:lstStyle/>
        <a:p>
          <a:endParaRPr lang="es-ES" sz="2200" b="1"/>
        </a:p>
      </dgm:t>
    </dgm:pt>
    <dgm:pt modelId="{F82FA4D7-1D6D-4163-8981-A958722CD3F3}">
      <dgm:prSet phldrT="[Texto]" phldr="0" custT="1"/>
      <dgm:spPr/>
      <dgm:t>
        <a:bodyPr/>
        <a:lstStyle/>
        <a:p>
          <a:r>
            <a:rPr lang="hr" sz="2200" b="1" dirty="0"/>
            <a:t>Propast</a:t>
          </a:r>
        </a:p>
      </dgm:t>
    </dgm:pt>
    <dgm:pt modelId="{3A533AC8-AE31-432E-88C6-0A6CBA083721}" type="parTrans" cxnId="{F62DA550-39DD-4A01-A4C7-E63E9EB33BB8}">
      <dgm:prSet/>
      <dgm:spPr/>
      <dgm:t>
        <a:bodyPr/>
        <a:lstStyle/>
        <a:p>
          <a:endParaRPr lang="es-ES" sz="2200" b="1"/>
        </a:p>
      </dgm:t>
    </dgm:pt>
    <dgm:pt modelId="{1C434C9E-C27A-4465-BDF0-A341EAEC29DC}" type="sibTrans" cxnId="{F62DA550-39DD-4A01-A4C7-E63E9EB33BB8}">
      <dgm:prSet/>
      <dgm:spPr/>
      <dgm:t>
        <a:bodyPr/>
        <a:lstStyle/>
        <a:p>
          <a:endParaRPr lang="es-ES" sz="2200" b="1"/>
        </a:p>
      </dgm:t>
    </dgm:pt>
    <dgm:pt modelId="{C8BD9CEB-EFCF-4E2F-893C-E8EE27DDA67B}">
      <dgm:prSet phldrT="[Texto]" phldr="0" custT="1"/>
      <dgm:spPr/>
      <dgm:t>
        <a:bodyPr/>
        <a:lstStyle/>
        <a:p>
          <a:r>
            <a:rPr lang="hr" sz="2200" b="1" dirty="0"/>
            <a:t>Spasava</a:t>
          </a:r>
        </a:p>
      </dgm:t>
    </dgm:pt>
    <dgm:pt modelId="{CB8668F0-43DF-4C13-BCE2-CE6CB4B4EFD1}" type="parTrans" cxnId="{CE4E1327-548B-4868-B471-70740893C808}">
      <dgm:prSet/>
      <dgm:spPr/>
      <dgm:t>
        <a:bodyPr/>
        <a:lstStyle/>
        <a:p>
          <a:endParaRPr lang="es-ES" sz="2200" b="1"/>
        </a:p>
      </dgm:t>
    </dgm:pt>
    <dgm:pt modelId="{3DA4B6BF-F250-4ACE-BC46-E4071016217C}" type="sibTrans" cxnId="{CE4E1327-548B-4868-B471-70740893C808}">
      <dgm:prSet/>
      <dgm:spPr/>
      <dgm:t>
        <a:bodyPr/>
        <a:lstStyle/>
        <a:p>
          <a:endParaRPr lang="es-ES" sz="2200" b="1"/>
        </a:p>
      </dgm:t>
    </dgm:pt>
    <dgm:pt modelId="{1B34DE7A-70C0-4A99-9ACF-85686559C689}">
      <dgm:prSet phldrT="[Texto]" phldr="0" custT="1"/>
      <dgm:spPr/>
      <dgm:t>
        <a:bodyPr/>
        <a:lstStyle/>
        <a:p>
          <a:r>
            <a:rPr lang="hr" sz="2200" b="1" dirty="0"/>
            <a:t>Odbijanje</a:t>
          </a:r>
        </a:p>
      </dgm:t>
    </dgm:pt>
    <dgm:pt modelId="{FC8998E6-ECA5-4BC2-89A2-BE3FD7311E45}" type="parTrans" cxnId="{A78C15C5-2D4F-49A0-A01E-8E43AA12255C}">
      <dgm:prSet/>
      <dgm:spPr/>
      <dgm:t>
        <a:bodyPr/>
        <a:lstStyle/>
        <a:p>
          <a:endParaRPr lang="es-ES" sz="2200" b="1"/>
        </a:p>
      </dgm:t>
    </dgm:pt>
    <dgm:pt modelId="{60F55029-AFD4-438E-94D0-7B9F2349C705}" type="sibTrans" cxnId="{A78C15C5-2D4F-49A0-A01E-8E43AA12255C}">
      <dgm:prSet/>
      <dgm:spPr/>
      <dgm:t>
        <a:bodyPr/>
        <a:lstStyle/>
        <a:p>
          <a:endParaRPr lang="es-ES" sz="2200" b="1"/>
        </a:p>
      </dgm:t>
    </dgm:pt>
    <dgm:pt modelId="{55125A8F-5ECC-47AA-BFC8-31D4E39924EC}">
      <dgm:prSet phldrT="[Texto]" phldr="0" custT="1"/>
      <dgm:spPr/>
      <dgm:t>
        <a:bodyPr/>
        <a:lstStyle/>
        <a:p>
          <a:r>
            <a:rPr lang="hr" sz="2200" b="1" dirty="0"/>
            <a:t>Prihvata</a:t>
          </a:r>
          <a:endParaRPr lang="es-ES" sz="2200" b="1" dirty="0"/>
        </a:p>
      </dgm:t>
    </dgm:pt>
    <dgm:pt modelId="{EFD23CD7-4C7F-4EB9-8007-1824DB8846CE}" type="parTrans" cxnId="{31AAB4FA-A0D6-45B1-84BF-78870D037DD8}">
      <dgm:prSet/>
      <dgm:spPr/>
      <dgm:t>
        <a:bodyPr/>
        <a:lstStyle/>
        <a:p>
          <a:endParaRPr lang="es-ES" sz="2200" b="1"/>
        </a:p>
      </dgm:t>
    </dgm:pt>
    <dgm:pt modelId="{BE9E094B-8893-4E7A-96CB-92CD81EC92EC}" type="sibTrans" cxnId="{31AAB4FA-A0D6-45B1-84BF-78870D037DD8}">
      <dgm:prSet/>
      <dgm:spPr/>
      <dgm:t>
        <a:bodyPr/>
        <a:lstStyle/>
        <a:p>
          <a:endParaRPr lang="es-ES" sz="22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4393882"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r" sz="2000" b="1" kern="1200" dirty="0">
              <a:effectLst>
                <a:outerShdw blurRad="38100" dist="38100" dir="2700000" algn="tl">
                  <a:srgbClr val="000000"/>
                </a:outerShdw>
              </a:effectLst>
            </a:rPr>
            <a:t>Božja mudrost</a:t>
          </a:r>
          <a:endParaRPr lang="es-ES" sz="2000" kern="1200" dirty="0">
            <a:effectLst>
              <a:outerShdw blurRad="38100" dist="38100" dir="2700000" algn="tl">
                <a:srgbClr val="000000"/>
              </a:outerShdw>
            </a:effectLst>
          </a:endParaRPr>
        </a:p>
      </dsp:txBody>
      <dsp:txXfrm>
        <a:off x="332582" y="90387"/>
        <a:ext cx="4356414"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4393882"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r" sz="2000" b="1" kern="1200" dirty="0">
              <a:effectLst>
                <a:outerShdw blurRad="38100" dist="38100" dir="2700000" algn="tl">
                  <a:srgbClr val="000000"/>
                </a:outerShdw>
              </a:effectLst>
            </a:rPr>
            <a:t>Ludost </a:t>
          </a:r>
          <a:r>
            <a:rPr lang="sr-Latn-RS" sz="2000" b="1" kern="1200" dirty="0">
              <a:effectLst>
                <a:outerShdw blurRad="38100" dist="38100" dir="2700000" algn="tl">
                  <a:srgbClr val="000000"/>
                </a:outerShdw>
              </a:effectLst>
            </a:rPr>
            <a:t>krst</a:t>
          </a:r>
          <a:r>
            <a:rPr lang="hr" sz="2000" b="1" kern="1200" dirty="0">
              <a:effectLst>
                <a:outerShdw blurRad="38100" dist="38100" dir="2700000" algn="tl">
                  <a:srgbClr val="000000"/>
                </a:outerShdw>
              </a:effectLst>
            </a:rPr>
            <a:t>a</a:t>
          </a:r>
          <a:endParaRPr lang="es-ES" sz="2000" kern="1200" dirty="0">
            <a:effectLst>
              <a:outerShdw blurRad="38100" dist="38100" dir="2700000" algn="tl">
                <a:srgbClr val="000000"/>
              </a:outerShdw>
            </a:effectLst>
          </a:endParaRPr>
        </a:p>
      </dsp:txBody>
      <dsp:txXfrm>
        <a:off x="332582" y="680067"/>
        <a:ext cx="4356414"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4393882"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r" sz="2000" b="1" kern="1200" dirty="0">
              <a:effectLst>
                <a:outerShdw blurRad="38100" dist="38100" dir="2700000" algn="tl">
                  <a:srgbClr val="000000"/>
                </a:outerShdw>
              </a:effectLst>
            </a:rPr>
            <a:t>Božja moć</a:t>
          </a:r>
          <a:endParaRPr lang="es-ES" sz="2000" kern="1200" dirty="0">
            <a:effectLst>
              <a:outerShdw blurRad="38100" dist="38100" dir="2700000" algn="tl">
                <a:srgbClr val="000000"/>
              </a:outerShdw>
            </a:effectLst>
          </a:endParaRPr>
        </a:p>
      </dsp:txBody>
      <dsp:txXfrm>
        <a:off x="332582" y="1269747"/>
        <a:ext cx="4356414"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4393882"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r" sz="2000" b="1" kern="1200" dirty="0">
              <a:effectLst>
                <a:outerShdw blurRad="38100" dist="38100" dir="2700000" algn="tl">
                  <a:srgbClr val="000000"/>
                </a:outerShdw>
              </a:effectLst>
            </a:rPr>
            <a:t>Poruka </a:t>
          </a:r>
          <a:r>
            <a:rPr lang="sr-Latn-RS" sz="2000" b="1" kern="1200" dirty="0">
              <a:effectLst>
                <a:outerShdw blurRad="38100" dist="38100" dir="2700000" algn="tl">
                  <a:srgbClr val="000000"/>
                </a:outerShdw>
              </a:effectLst>
            </a:rPr>
            <a:t>krst</a:t>
          </a:r>
          <a:r>
            <a:rPr lang="hr" sz="2000" b="1" kern="1200" dirty="0">
              <a:effectLst>
                <a:outerShdw blurRad="38100" dist="38100" dir="2700000" algn="tl">
                  <a:srgbClr val="000000"/>
                </a:outerShdw>
              </a:effectLst>
            </a:rPr>
            <a:t>a</a:t>
          </a:r>
          <a:endParaRPr lang="es-ES" sz="2000" kern="1200" dirty="0">
            <a:effectLst>
              <a:outerShdw blurRad="38100" dist="38100" dir="2700000" algn="tl">
                <a:srgbClr val="000000"/>
              </a:outerShdw>
            </a:effectLst>
          </a:endParaRPr>
        </a:p>
      </dsp:txBody>
      <dsp:txXfrm>
        <a:off x="332582" y="1859428"/>
        <a:ext cx="4356414"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4393882"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hr" sz="2000" b="1" kern="1200" dirty="0">
              <a:effectLst>
                <a:outerShdw blurRad="38100" dist="38100" dir="2700000" algn="tl">
                  <a:srgbClr val="000000"/>
                </a:outerShdw>
              </a:effectLst>
            </a:rPr>
            <a:t>Božja ludost i slabost</a:t>
          </a:r>
          <a:endParaRPr lang="es-ES" sz="2000" kern="1200" dirty="0">
            <a:effectLst>
              <a:outerShdw blurRad="38100" dist="38100" dir="2700000" algn="tl">
                <a:srgbClr val="000000"/>
              </a:outerShdw>
            </a:effectLst>
          </a:endParaRPr>
        </a:p>
      </dsp:txBody>
      <dsp:txXfrm>
        <a:off x="332582" y="2449107"/>
        <a:ext cx="4356414"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298097" y="1007"/>
          <a:ext cx="5255981" cy="542376"/>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173" tIns="76200" rIns="142240" bIns="76200" numCol="1" spcCol="1270" anchor="ctr" anchorCtr="0">
          <a:noAutofit/>
        </a:bodyPr>
        <a:lstStyle/>
        <a:p>
          <a:pPr marL="0" lvl="0" indent="0" algn="ctr" defTabSz="889000">
            <a:lnSpc>
              <a:spcPct val="90000"/>
            </a:lnSpc>
            <a:spcBef>
              <a:spcPct val="0"/>
            </a:spcBef>
            <a:spcAft>
              <a:spcPct val="35000"/>
            </a:spcAft>
            <a:buNone/>
          </a:pPr>
          <a:r>
            <a:rPr lang="hr" sz="2000" b="1" kern="1200" dirty="0"/>
            <a:t>„Poruka </a:t>
          </a:r>
          <a:r>
            <a:rPr lang="sr-Latn-RS" sz="2000" b="1" kern="1200" dirty="0"/>
            <a:t>krst</a:t>
          </a:r>
          <a:r>
            <a:rPr lang="hr" sz="2000" b="1" kern="1200" dirty="0"/>
            <a:t>a ludost je onima koji propadaju“ (1. Korinćanima 1,18)</a:t>
          </a:r>
          <a:endParaRPr lang="es-ES" sz="2000" kern="1200" dirty="0"/>
        </a:p>
      </dsp:txBody>
      <dsp:txXfrm rot="10800000">
        <a:off x="433691" y="1007"/>
        <a:ext cx="5120387" cy="542376"/>
      </dsp:txXfrm>
    </dsp:sp>
    <dsp:sp modelId="{7942F575-A43E-45B0-9800-AD4DDCBA2EBD}">
      <dsp:nvSpPr>
        <dsp:cNvPr id="0" name=""/>
        <dsp:cNvSpPr/>
      </dsp:nvSpPr>
      <dsp:spPr>
        <a:xfrm>
          <a:off x="56349" y="1007"/>
          <a:ext cx="542376" cy="542376"/>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298097" y="705287"/>
          <a:ext cx="5255981" cy="746256"/>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173" tIns="76200" rIns="142240" bIns="76200" numCol="1" spcCol="1270" anchor="ctr" anchorCtr="0">
          <a:noAutofit/>
        </a:bodyPr>
        <a:lstStyle/>
        <a:p>
          <a:pPr marL="0" lvl="0" indent="0" algn="ctr" defTabSz="889000">
            <a:lnSpc>
              <a:spcPct val="90000"/>
            </a:lnSpc>
            <a:spcBef>
              <a:spcPct val="0"/>
            </a:spcBef>
            <a:spcAft>
              <a:spcPct val="35000"/>
            </a:spcAft>
            <a:buNone/>
          </a:pPr>
          <a:r>
            <a:rPr lang="hr" sz="2000" b="1" kern="1200" dirty="0"/>
            <a:t>„Bogu se svidelo da ludošću propovedanja spasi one koji veruju“ (1 Kor 1,21)</a:t>
          </a:r>
          <a:endParaRPr lang="es-ES" sz="2000" kern="1200" dirty="0"/>
        </a:p>
      </dsp:txBody>
      <dsp:txXfrm rot="10800000">
        <a:off x="484661" y="705287"/>
        <a:ext cx="5069417" cy="746256"/>
      </dsp:txXfrm>
    </dsp:sp>
    <dsp:sp modelId="{AACB4B34-B920-43F8-A145-6153CD808008}">
      <dsp:nvSpPr>
        <dsp:cNvPr id="0" name=""/>
        <dsp:cNvSpPr/>
      </dsp:nvSpPr>
      <dsp:spPr>
        <a:xfrm>
          <a:off x="56349" y="807227"/>
          <a:ext cx="542376" cy="542376"/>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298097" y="1613447"/>
          <a:ext cx="5255981" cy="542376"/>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173" tIns="76200" rIns="142240" bIns="76200" numCol="1" spcCol="1270" anchor="ctr" anchorCtr="0">
          <a:noAutofit/>
        </a:bodyPr>
        <a:lstStyle/>
        <a:p>
          <a:pPr marL="0" lvl="0" indent="0" algn="ctr" defTabSz="889000">
            <a:lnSpc>
              <a:spcPct val="90000"/>
            </a:lnSpc>
            <a:spcBef>
              <a:spcPct val="0"/>
            </a:spcBef>
            <a:spcAft>
              <a:spcPct val="35000"/>
            </a:spcAft>
            <a:buNone/>
          </a:pPr>
          <a:r>
            <a:rPr lang="hr" sz="2000" b="1" kern="1200" dirty="0"/>
            <a:t>„Hristos raspeti, … ludost paganima“ (1 Kor 1,23)</a:t>
          </a:r>
          <a:endParaRPr lang="es-ES" sz="2000" kern="1200" dirty="0"/>
        </a:p>
      </dsp:txBody>
      <dsp:txXfrm rot="10800000">
        <a:off x="433691" y="1613447"/>
        <a:ext cx="5120387" cy="542376"/>
      </dsp:txXfrm>
    </dsp:sp>
    <dsp:sp modelId="{39D982C7-D34F-432B-B9F2-59999BDDC9C0}">
      <dsp:nvSpPr>
        <dsp:cNvPr id="0" name=""/>
        <dsp:cNvSpPr/>
      </dsp:nvSpPr>
      <dsp:spPr>
        <a:xfrm>
          <a:off x="56349" y="1613447"/>
          <a:ext cx="542376" cy="542376"/>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298097" y="2317728"/>
          <a:ext cx="5255981" cy="593550"/>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173" tIns="76200" rIns="142240" bIns="76200" numCol="1" spcCol="1270" anchor="ctr" anchorCtr="0">
          <a:noAutofit/>
        </a:bodyPr>
        <a:lstStyle/>
        <a:p>
          <a:pPr marL="0" lvl="0" indent="0" algn="ctr" defTabSz="889000">
            <a:lnSpc>
              <a:spcPct val="90000"/>
            </a:lnSpc>
            <a:spcBef>
              <a:spcPct val="0"/>
            </a:spcBef>
            <a:spcAft>
              <a:spcPct val="35000"/>
            </a:spcAft>
            <a:buNone/>
          </a:pPr>
          <a:r>
            <a:rPr lang="hr" sz="2000" b="1" kern="1200" dirty="0"/>
            <a:t>„Telesnom čovjeku … ono što je od Duha Božjega … je ludost“ (1 Kor 2,14)</a:t>
          </a:r>
          <a:endParaRPr lang="es-ES" sz="2000" kern="1200" dirty="0"/>
        </a:p>
      </dsp:txBody>
      <dsp:txXfrm rot="10800000">
        <a:off x="446484" y="2317728"/>
        <a:ext cx="5107594" cy="593550"/>
      </dsp:txXfrm>
    </dsp:sp>
    <dsp:sp modelId="{66A9998C-B03C-4000-A764-1A37BBE8B347}">
      <dsp:nvSpPr>
        <dsp:cNvPr id="0" name=""/>
        <dsp:cNvSpPr/>
      </dsp:nvSpPr>
      <dsp:spPr>
        <a:xfrm>
          <a:off x="56349" y="2343314"/>
          <a:ext cx="542376" cy="542376"/>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298097" y="3073181"/>
          <a:ext cx="5255981" cy="542376"/>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173" tIns="76200" rIns="142240" bIns="76200" numCol="1" spcCol="1270" anchor="ctr" anchorCtr="0">
          <a:noAutofit/>
        </a:bodyPr>
        <a:lstStyle/>
        <a:p>
          <a:pPr marL="0" lvl="0" indent="0" algn="ctr" defTabSz="889000">
            <a:lnSpc>
              <a:spcPct val="90000"/>
            </a:lnSpc>
            <a:spcBef>
              <a:spcPct val="0"/>
            </a:spcBef>
            <a:spcAft>
              <a:spcPct val="35000"/>
            </a:spcAft>
            <a:buNone/>
          </a:pPr>
          <a:r>
            <a:rPr lang="hr" sz="2000" b="1" kern="1200" dirty="0"/>
            <a:t>„Jer mudrost ovoga sveta ludost je pred Bogom“ (1. Korinćanima 3,19)</a:t>
          </a:r>
          <a:endParaRPr lang="es-ES" sz="2000" kern="1200" dirty="0"/>
        </a:p>
      </dsp:txBody>
      <dsp:txXfrm rot="10800000">
        <a:off x="433691" y="3073181"/>
        <a:ext cx="5120387" cy="542376"/>
      </dsp:txXfrm>
    </dsp:sp>
    <dsp:sp modelId="{B7F53545-1615-4EC4-91E7-460EA1C6E685}">
      <dsp:nvSpPr>
        <dsp:cNvPr id="0" name=""/>
        <dsp:cNvSpPr/>
      </dsp:nvSpPr>
      <dsp:spPr>
        <a:xfrm>
          <a:off x="56349" y="3073181"/>
          <a:ext cx="542376" cy="542376"/>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200" b="1" kern="1200" dirty="0">
              <a:solidFill>
                <a:prstClr val="black">
                  <a:hueOff val="0"/>
                  <a:satOff val="0"/>
                  <a:lumOff val="0"/>
                  <a:alphaOff val="0"/>
                </a:prstClr>
              </a:solidFill>
              <a:latin typeface="Aptos" panose="02110004020202020204"/>
              <a:ea typeface="+mn-ea"/>
              <a:cs typeface="+mn-cs"/>
            </a:rPr>
            <a:t>Najgore od čoveka</a:t>
          </a: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Ludost</a:t>
          </a: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Odbijanje</a:t>
          </a:r>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Samouništenje</a:t>
          </a:r>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Propast</a:t>
          </a: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200" b="1" kern="1200" dirty="0">
              <a:solidFill>
                <a:prstClr val="black">
                  <a:hueOff val="0"/>
                  <a:satOff val="0"/>
                  <a:lumOff val="0"/>
                  <a:alphaOff val="0"/>
                </a:prstClr>
              </a:solidFill>
              <a:latin typeface="Aptos" panose="02110004020202020204"/>
              <a:ea typeface="+mn-ea"/>
              <a:cs typeface="+mn-cs"/>
            </a:rPr>
            <a:t>Božje najbolje</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Sposoban</a:t>
          </a:r>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Prihvata</a:t>
          </a:r>
          <a:endParaRPr lang="es-ES" sz="2200" b="1" kern="120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Saosećajan</a:t>
          </a:r>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hr" sz="2200" b="1" kern="1200" dirty="0"/>
            <a:t>Spasava</a:t>
          </a:r>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A6D6A-AC57-461B-A3B4-BE47937626D6}" type="datetimeFigureOut">
              <a:rPr lang="hr-HR" smtClean="0"/>
              <a:t>26.6.2026.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56529-5DF9-4975-8EA5-31D354564FE5}" type="slidenum">
              <a:rPr lang="hr-HR" smtClean="0"/>
              <a:t>‹Nº›</a:t>
            </a:fld>
            <a:endParaRPr lang="hr-HR"/>
          </a:p>
        </p:txBody>
      </p:sp>
    </p:spTree>
    <p:extLst>
      <p:ext uri="{BB962C8B-B14F-4D97-AF65-F5344CB8AC3E}">
        <p14:creationId xmlns:p14="http://schemas.microsoft.com/office/powerpoint/2010/main" val="396167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AEF6-E745-CC32-C0B6-79474846D64E}"/>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A2E9018-06DC-42E1-10BF-34BB89ADBD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12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96DF-36A2-D24B-0EAD-F994CAD8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0782B-A1EC-47D0-2B35-4DA45BDF1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DB1B-A818-BB06-1488-A03E61771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0F0D3-14B4-C567-65D6-EC1EAE4F1F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721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553-4E0B-6299-678E-4BAFFD8CC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F492-28C9-C17E-1F0D-3C8ED39880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2D85C-AE5F-1F19-1A79-14A87085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5665B-2C7D-4CD1-A2BB-D8783E4BDE16}"/>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7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553-4E0B-6299-678E-4BAFFD8CC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F492-28C9-C17E-1F0D-3C8ED39880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2D85C-AE5F-1F19-1A79-14A87085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5665B-2C7D-4CD1-A2BB-D8783E4BDE16}"/>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7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29C-919C-592B-D3A9-51F7D164CF9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0B7A85C7-50B5-D3DC-F3F6-A15ACFFCF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3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EFD4-C381-C66C-2897-F7FDA42580B7}"/>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5373F54-BA32-F83F-8059-4461B34D80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12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7070-CEA5-8628-B450-FEBCBBA39CB0}"/>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733E290D-5B27-9DF1-15C8-3DC34AE037F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E16B7624-8158-4715-D79F-692B8A7BE430}"/>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EDBB2C9F-DA24-F01B-B1F0-77A374AEF3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1154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72683434"/>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534068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27376091"/>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3670098"/>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89615770"/>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10531930"/>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6777552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8604789"/>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043743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65076863"/>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25802532"/>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9690786"/>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2024235"/>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35696961"/>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04300164"/>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32378842"/>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454559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7571203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4329481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67967748"/>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7119273"/>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75058817"/>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8814808"/>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45513578"/>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20648224"/>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62130960"/>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71699217"/>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1338907"/>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5401068"/>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41121574"/>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70448498"/>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0491609"/>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36681439"/>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85492614"/>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82332624"/>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52641945"/>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02630038"/>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34824705"/>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02850132"/>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26/06/2026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26/06/2026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715484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4802840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66185774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9.jpeg"/><Relationship Id="rId4" Type="http://schemas.openxmlformats.org/officeDocument/2006/relationships/diagramLayout" Target="../diagrams/layout2.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F498-7797-2B11-04A6-546B50325007}"/>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35C4B9AA-7D3A-E34D-931F-76B32A99300D}"/>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a:t>
            </a:r>
            <a:r>
              <a:rPr kumimoji="0" lang="sr-Latn-R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t>
            </a:r>
            <a:r>
              <a:rPr kumimoji="0" lang="en-U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a:t>
            </a:r>
            <a:r>
              <a:rPr kumimoji="0" lang="en-US"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hr-HR" sz="66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PRVA I DRUGA POSLANICA KORINĆANIMA</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904C1301-BBEF-AB2C-67F7-B32409812D36}"/>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859882A5-99FC-9E8B-8502-70CA4F943B99}"/>
              </a:ext>
            </a:extLst>
          </p:cNvPr>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3</a:t>
            </a:r>
            <a:r>
              <a:rPr kumimoji="0" lang="hr-HR" sz="2000" b="1" i="0" u="none" strike="noStrike" kern="1200" cap="none" spc="0" normalizeH="0" baseline="0" noProof="0">
                <a:ln>
                  <a:noFill/>
                </a:ln>
                <a:solidFill>
                  <a:srgbClr val="DDDDDD"/>
                </a:solidFill>
                <a:effectLst/>
                <a:uLnTx/>
                <a:uFillTx/>
                <a:latin typeface="Arial Narrow" panose="020B0606020202030204" pitchFamily="34" charset="0"/>
                <a:ea typeface="+mn-ea"/>
                <a:cs typeface="Arial" charset="0"/>
              </a:rPr>
              <a:t>. tromesečje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pouke                          </a:t>
            </a:r>
            <a:r>
              <a:rPr lang="sr-Latn-RS" sz="2000" b="1">
                <a:solidFill>
                  <a:srgbClr val="DDDDDD"/>
                </a:solidFill>
                <a:effectLst>
                  <a:outerShdw blurRad="38100" dist="38100" dir="2700000" algn="tl">
                    <a:srgbClr val="000000">
                      <a:alpha val="43137"/>
                    </a:srgbClr>
                  </a:outerShdw>
                </a:effectLst>
              </a:rPr>
              <a:t>11</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jul</a:t>
            </a:r>
            <a:r>
              <a:rPr kumimoji="0" lang="en-U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2AEF997D-FFF2-20D9-AAA7-53FE7716D732}"/>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CEF5D79D-DD08-BF6D-CDFB-B57E4719294E}"/>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4688D2BA-C60C-4D1C-0A4D-7D00EAFA7C66}"/>
              </a:ext>
            </a:extLst>
          </p:cNvPr>
          <p:cNvPicPr>
            <a:picLocks noChangeAspect="1"/>
          </p:cNvPicPr>
          <p:nvPr/>
        </p:nvPicPr>
        <p:blipFill>
          <a:blip r:embed="rId3"/>
          <a:stretch>
            <a:fillRect/>
          </a:stretch>
        </p:blipFill>
        <p:spPr>
          <a:xfrm>
            <a:off x="0" y="875489"/>
            <a:ext cx="12276306" cy="5418307"/>
          </a:xfrm>
          <a:prstGeom prst="rect">
            <a:avLst/>
          </a:prstGeom>
        </p:spPr>
      </p:pic>
    </p:spTree>
    <p:extLst>
      <p:ext uri="{BB962C8B-B14F-4D97-AF65-F5344CB8AC3E}">
        <p14:creationId xmlns:p14="http://schemas.microsoft.com/office/powerpoint/2010/main" val="1319525456"/>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1" y="0"/>
            <a:ext cx="8744886" cy="707886"/>
          </a:xfrm>
          <a:prstGeom prst="rect">
            <a:avLst/>
          </a:prstGeom>
          <a:noFill/>
        </p:spPr>
        <p:txBody>
          <a:bodyPr wrap="square">
            <a:spAutoFit/>
            <a:scene3d>
              <a:camera prst="orthographicFront"/>
              <a:lightRig rig="threePt" dir="t"/>
            </a:scene3d>
            <a:sp3d extrusionH="57150">
              <a:bevelT h="25400" prst="softRound"/>
            </a:sp3d>
          </a:bodyPr>
          <a:lstStyle/>
          <a:p>
            <a:pPr algn="ctr"/>
            <a:r>
              <a:rPr lang="hr" sz="4000" b="1" dirty="0">
                <a:ln w="6600">
                  <a:solidFill>
                    <a:schemeClr val="accent2"/>
                  </a:solidFill>
                  <a:prstDash val="solid"/>
                </a:ln>
                <a:solidFill>
                  <a:srgbClr val="993300"/>
                </a:solidFill>
                <a:effectLst>
                  <a:outerShdw dist="25400" dir="2700000" algn="tl" rotWithShape="0">
                    <a:schemeClr val="accent2"/>
                  </a:outerShdw>
                </a:effectLst>
              </a:rPr>
              <a:t>BOŽJA LUDOST I SLABOST</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75112"/>
            <a:ext cx="8181473" cy="759084"/>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hr" sz="2000" b="1" dirty="0">
                <a:latin typeface="Comic Sans MS" panose="030F0702030302020204" pitchFamily="66" charset="0"/>
              </a:rPr>
              <a:t>„Jer ludost je Božja mudrija od ljudske mudrosti, a slabost je Božja jača od ljudske snage.“ </a:t>
            </a:r>
            <a:r>
              <a:rPr lang="hr" sz="1600" b="1" dirty="0">
                <a:latin typeface="Comic Sans MS" panose="030F0702030302020204" pitchFamily="66" charset="0"/>
              </a:rPr>
              <a:t>(1 Korinćanima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25997"/>
            <a:ext cx="8225056" cy="430887"/>
          </a:xfrm>
          <a:prstGeom prst="rect">
            <a:avLst/>
          </a:prstGeom>
          <a:noFill/>
        </p:spPr>
        <p:txBody>
          <a:bodyPr wrap="square" rtlCol="0">
            <a:spAutoFit/>
          </a:bodyPr>
          <a:lstStyle/>
          <a:p>
            <a:pPr>
              <a:spcBef>
                <a:spcPts val="600"/>
              </a:spcBef>
            </a:pPr>
            <a:r>
              <a:rPr lang="hr" sz="2200" b="1" dirty="0"/>
              <a:t>Da li je Bog na bilo koji način lud ili slab (1 Kor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872" y="3134058"/>
            <a:ext cx="6448425"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686550" y="2842102"/>
            <a:ext cx="5505450" cy="1107996"/>
          </a:xfrm>
          <a:prstGeom prst="rect">
            <a:avLst/>
          </a:prstGeom>
          <a:noFill/>
        </p:spPr>
        <p:txBody>
          <a:bodyPr wrap="square">
            <a:spAutoFit/>
          </a:bodyPr>
          <a:lstStyle/>
          <a:p>
            <a:pPr>
              <a:spcBef>
                <a:spcPts val="600"/>
              </a:spcBef>
            </a:pPr>
            <a:r>
              <a:rPr lang="hr" sz="2200" b="1" dirty="0"/>
              <a:t>Sva mudrost prikupljena od najmudrijih ljudi nesposobna je da zamisli plan spasenja za čovečanstvo.</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686550" y="5453764"/>
            <a:ext cx="4180372" cy="1446550"/>
          </a:xfrm>
          <a:prstGeom prst="rect">
            <a:avLst/>
          </a:prstGeom>
          <a:noFill/>
        </p:spPr>
        <p:txBody>
          <a:bodyPr wrap="square">
            <a:spAutoFit/>
          </a:bodyPr>
          <a:lstStyle/>
          <a:p>
            <a:pPr>
              <a:spcBef>
                <a:spcPts val="600"/>
              </a:spcBef>
            </a:pPr>
            <a:r>
              <a:rPr lang="hr" sz="2200" b="1" dirty="0"/>
              <a:t>Imajte na umu da će samo oni koji </a:t>
            </a:r>
            <a:r>
              <a:rPr lang="hr" sz="2200" b="1" i="1" u="sng" dirty="0"/>
              <a:t>veruju </a:t>
            </a:r>
            <a:r>
              <a:rPr lang="hr" sz="2200" b="1" dirty="0"/>
              <a:t>u Isusa kao odgovor na </a:t>
            </a:r>
            <a:r>
              <a:rPr lang="hr" sz="2200" b="1" i="1" u="sng" dirty="0"/>
              <a:t>poziv </a:t>
            </a:r>
            <a:r>
              <a:rPr lang="hr" sz="2200" b="1" dirty="0"/>
              <a:t>Duha Svetoga biti </a:t>
            </a:r>
            <a:r>
              <a:rPr lang="hr" sz="2200" b="1" i="1" u="sng" dirty="0"/>
              <a:t>spaseni .</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276926"/>
            <a:ext cx="1113322" cy="1484429"/>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141872" y="1826107"/>
            <a:ext cx="12050125" cy="1107996"/>
          </a:xfrm>
          <a:prstGeom prst="rect">
            <a:avLst/>
          </a:prstGeom>
          <a:noFill/>
        </p:spPr>
        <p:txBody>
          <a:bodyPr wrap="square">
            <a:spAutoFit/>
          </a:bodyPr>
          <a:lstStyle/>
          <a:p>
            <a:pPr lvl="0">
              <a:spcBef>
                <a:spcPts val="600"/>
              </a:spcBef>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Naravno da ne, budući da Bog nema nesavršenosti.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Pavle</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jednostavno pravi poređenje: Kad bi Bog imao ikakve glupe misli, to bi bilo mudrije od </a:t>
            </a:r>
            <a:r>
              <a:rPr lang="hr" sz="2200" b="1" dirty="0">
                <a:solidFill>
                  <a:prstClr val="black"/>
                </a:solidFill>
              </a:rPr>
              <a:t>misli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najmudrijeg čoveka, ili kad bi u Bogu postojali ikakvi slabi argumenti, bili bi puno jači od najjačih ljudskih argumenata.</a:t>
            </a: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686550" y="3814546"/>
            <a:ext cx="5505450"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Samo je Bog mogao dati otkupljenje, snagom Isusove žrtve prinesene na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u, „onima koji se spasavaju” (1 Kor 1,18), „vernicima</a:t>
            </a:r>
            <a:r>
              <a:rPr lang="hr" sz="2200" b="1" dirty="0">
                <a:solidFill>
                  <a:prstClr val="black"/>
                </a:solidFill>
                <a:latin typeface="Aptos" panose="02110004020202020204"/>
              </a:rPr>
              <a: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(1 Kor 1,21) i „onima koji su pozvani” (1 Kor 1,24).</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681427" y="659137"/>
            <a:ext cx="11024797" cy="5232202"/>
          </a:xfrm>
          <a:prstGeom prst="rect">
            <a:avLst/>
          </a:prstGeom>
          <a:noFill/>
        </p:spPr>
        <p:txBody>
          <a:bodyPr wrap="square">
            <a:spAutoFit/>
          </a:bodyPr>
          <a:lstStyle/>
          <a:p>
            <a:pPr>
              <a:spcBef>
                <a:spcPts val="600"/>
              </a:spcBef>
            </a:pPr>
            <a:r>
              <a:rPr lang="hr" sz="2700" b="1" dirty="0">
                <a:latin typeface="Constantia" panose="02030602050306030303" pitchFamily="18" charset="0"/>
              </a:rPr>
              <a:t>„U mislima mnoštva koje danas živi, </a:t>
            </a:r>
            <a:r>
              <a:rPr lang="sr-Latn-RS" sz="2700" b="1" dirty="0">
                <a:latin typeface="Constantia" panose="02030602050306030303" pitchFamily="18" charset="0"/>
              </a:rPr>
              <a:t>krst</a:t>
            </a:r>
            <a:r>
              <a:rPr lang="hr" sz="2700" b="1" dirty="0">
                <a:latin typeface="Constantia" panose="02030602050306030303" pitchFamily="18" charset="0"/>
              </a:rPr>
              <a:t> Kalvarije okružen je svetim sećanjima. Svete asocijacije povezane su s prizorima raspeća. Ali u Pavlovo vreme, </a:t>
            </a:r>
            <a:r>
              <a:rPr lang="sr-Latn-RS" sz="2700" b="1" dirty="0">
                <a:latin typeface="Constantia" panose="02030602050306030303" pitchFamily="18" charset="0"/>
              </a:rPr>
              <a:t>krst</a:t>
            </a:r>
            <a:r>
              <a:rPr lang="hr" sz="2700" b="1" dirty="0">
                <a:latin typeface="Constantia" panose="02030602050306030303" pitchFamily="18" charset="0"/>
              </a:rPr>
              <a:t> se doživljavao s osećanjem odbojnosti i užasa. Uzdizati kao Spasitelja čovečanstva onoga ko je umro na </a:t>
            </a:r>
            <a:r>
              <a:rPr lang="sr-Latn-RS" sz="2700" b="1" dirty="0">
                <a:latin typeface="Constantia" panose="02030602050306030303" pitchFamily="18" charset="0"/>
              </a:rPr>
              <a:t>krst</a:t>
            </a:r>
            <a:r>
              <a:rPr lang="hr" sz="2700" b="1" dirty="0">
                <a:latin typeface="Constantia" panose="02030602050306030303" pitchFamily="18" charset="0"/>
              </a:rPr>
              <a:t>u prirodno bi izazvalo ismejavanje i protivljenje. </a:t>
            </a:r>
          </a:p>
          <a:p>
            <a:pPr>
              <a:spcBef>
                <a:spcPts val="600"/>
              </a:spcBef>
            </a:pPr>
            <a:r>
              <a:rPr lang="hr" sz="2700" b="1" dirty="0">
                <a:latin typeface="Constantia" panose="02030602050306030303" pitchFamily="18" charset="0"/>
              </a:rPr>
              <a:t>Smatrali bi ga mentalno slabim jer pokušava da pokaže kako </a:t>
            </a:r>
            <a:r>
              <a:rPr lang="sr-Latn-RS" sz="2700" b="1" dirty="0">
                <a:latin typeface="Constantia" panose="02030602050306030303" pitchFamily="18" charset="0"/>
              </a:rPr>
              <a:t>krst</a:t>
            </a:r>
            <a:r>
              <a:rPr lang="hr" sz="2700" b="1" dirty="0">
                <a:latin typeface="Constantia" panose="02030602050306030303" pitchFamily="18" charset="0"/>
              </a:rPr>
              <a:t> može imati ikakve veze s uzdizanjem ljudske rase ili spasenjem čovečanstva.</a:t>
            </a:r>
          </a:p>
          <a:p>
            <a:pPr>
              <a:spcBef>
                <a:spcPts val="600"/>
              </a:spcBef>
            </a:pPr>
            <a:r>
              <a:rPr lang="hr" sz="2700" b="1" dirty="0">
                <a:latin typeface="Constantia" panose="02030602050306030303" pitchFamily="18" charset="0"/>
              </a:rPr>
              <a:t>Ali za Pavla, </a:t>
            </a:r>
            <a:r>
              <a:rPr lang="sr-Latn-RS" sz="2700" b="1" dirty="0">
                <a:latin typeface="Constantia" panose="02030602050306030303" pitchFamily="18" charset="0"/>
              </a:rPr>
              <a:t>krst</a:t>
            </a:r>
            <a:r>
              <a:rPr lang="hr" sz="2700" b="1" dirty="0">
                <a:latin typeface="Constantia" panose="02030602050306030303" pitchFamily="18" charset="0"/>
              </a:rPr>
              <a:t> je bio jedini predmet najvišeg interesa. … Iz ličnog iskustva je znao da kada grešnik jednom ugleda Očevu ljubav kakva se vidi u žrtvi njegova Sina i prepusti se božanskom uticaju, događa se promena srca i Hristos je nakon toga sve u svemu.“</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8214040" y="6122030"/>
            <a:ext cx="3077445" cy="338554"/>
          </a:xfrm>
          <a:prstGeom prst="rect">
            <a:avLst/>
          </a:prstGeom>
          <a:noFill/>
        </p:spPr>
        <p:txBody>
          <a:bodyPr wrap="none" rtlCol="0">
            <a:spAutoFit/>
          </a:bodyPr>
          <a:lstStyle/>
          <a:p>
            <a:pPr algn="r"/>
            <a:r>
              <a:rPr lang="hr" sz="1600" b="1" dirty="0"/>
              <a:t>EGW (Dela apostolska, str. 199)</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B6D-CE97-863A-25E4-2D40A3B05BBD}"/>
            </a:ext>
          </a:extLst>
        </p:cNvPr>
        <p:cNvGrpSpPr/>
        <p:nvPr/>
      </p:nvGrpSpPr>
      <p:grpSpPr>
        <a:xfrm>
          <a:off x="0" y="0"/>
          <a:ext cx="0" cy="0"/>
          <a:chOff x="0" y="0"/>
          <a:chExt cx="0" cy="0"/>
        </a:xfrm>
      </p:grpSpPr>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C74E639-241E-8548-3AFF-06990D82AD0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3B8613D-4434-23D0-1688-D0B216EF90CA}"/>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45A1DC3C-B7CD-38F7-A97F-772FDF1CF032}"/>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209D4F92-6142-4F47-295D-57ED40BB05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1E61206C-0F5D-AB6F-30ED-79C46E287170}"/>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4B342A47-AF1E-250A-A030-D080DC035A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1F0A7F51-E0AC-28DD-5189-9D18EF6B3D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0F0D1D-B064-3BAA-9942-CD32345BA207}"/>
              </a:ext>
            </a:extLst>
          </p:cNvPr>
          <p:cNvSpPr txBox="1"/>
          <p:nvPr/>
        </p:nvSpPr>
        <p:spPr>
          <a:xfrm>
            <a:off x="0" y="3498574"/>
            <a:ext cx="12191999"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n-ea"/>
                <a:cs typeface="Arial" charset="0"/>
              </a:rPr>
              <a:t>Pavlovo uzdizanje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H</a:t>
            </a:r>
            <a:r>
              <a:rPr kumimoji="0" lang="en-US" sz="2400" b="1" i="0" u="none" strike="noStrike" kern="1200" cap="none" spc="0" normalizeH="0" baseline="0" noProof="0">
                <a:ln>
                  <a:noFill/>
                </a:ln>
                <a:solidFill>
                  <a:srgbClr val="FFFFFF"/>
                </a:solidFill>
                <a:effectLst/>
                <a:uLnTx/>
                <a:uFillTx/>
                <a:latin typeface="Arial"/>
                <a:ea typeface="+mn-ea"/>
                <a:cs typeface="Arial" charset="0"/>
              </a:rPr>
              <a:t>ristove žrtve na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a:t>
            </a:r>
            <a:r>
              <a:rPr kumimoji="0" lang="en-US" sz="2400" b="1" i="0" u="none" strike="noStrike" kern="1200" cap="none" spc="0" normalizeH="0" baseline="0" noProof="0">
                <a:ln>
                  <a:noFill/>
                </a:ln>
                <a:solidFill>
                  <a:srgbClr val="FFFFFF"/>
                </a:solidFill>
                <a:effectLst/>
                <a:uLnTx/>
                <a:uFillTx/>
                <a:latin typeface="Arial"/>
                <a:ea typeface="+mn-ea"/>
                <a:cs typeface="Arial" charset="0"/>
              </a:rPr>
              <a:t>u bilo je protiv osećaja njegova vremena. U uvodu svog prvog pisma Korintskoj crkvi, Pav</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le</a:t>
            </a:r>
            <a:r>
              <a:rPr kumimoji="0" lang="en-US" sz="2400" b="1" i="0" u="none" strike="noStrike" kern="1200" cap="none" spc="0" normalizeH="0" baseline="0" noProof="0">
                <a:ln>
                  <a:noFill/>
                </a:ln>
                <a:solidFill>
                  <a:srgbClr val="FFFFFF"/>
                </a:solidFill>
                <a:effectLst/>
                <a:uLnTx/>
                <a:uFillTx/>
                <a:latin typeface="Arial"/>
                <a:ea typeface="+mn-ea"/>
                <a:cs typeface="Arial" charset="0"/>
              </a:rPr>
              <a:t> ističe kontrakulturnu prirodu </a:t>
            </a:r>
            <a:r>
              <a:rPr lang="sr-Latn-RS" sz="2400" b="1">
                <a:solidFill>
                  <a:srgbClr val="FFFFFF"/>
                </a:solidFill>
                <a:latin typeface="Arial"/>
                <a:cs typeface="Arial" charset="0"/>
              </a:rPr>
              <a:t>hri</a:t>
            </a:r>
            <a:r>
              <a:rPr kumimoji="0" lang="en-US" sz="2400" b="1" i="0" u="none" strike="noStrike" kern="1200" cap="none" spc="0" normalizeH="0" baseline="0" noProof="0">
                <a:ln>
                  <a:noFill/>
                </a:ln>
                <a:solidFill>
                  <a:srgbClr val="FFFFFF"/>
                </a:solidFill>
                <a:effectLst/>
                <a:uLnTx/>
                <a:uFillTx/>
                <a:latin typeface="Arial"/>
                <a:ea typeface="+mn-ea"/>
                <a:cs typeface="Arial" charset="0"/>
              </a:rPr>
              <a:t>šćanske poruke o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a:t>
            </a:r>
            <a:r>
              <a:rPr kumimoji="0" lang="en-US" sz="2400" b="1" i="0" u="none" strike="noStrike" kern="1200" cap="none" spc="0" normalizeH="0" baseline="0" noProof="0">
                <a:ln>
                  <a:noFill/>
                </a:ln>
                <a:solidFill>
                  <a:srgbClr val="FFFFFF"/>
                </a:solidFill>
                <a:effectLst/>
                <a:uLnTx/>
                <a:uFillTx/>
                <a:latin typeface="Arial"/>
                <a:ea typeface="+mn-ea"/>
                <a:cs typeface="Arial" charset="0"/>
              </a:rPr>
              <a:t>u,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 </a:t>
            </a:r>
            <a:r>
              <a:rPr kumimoji="0" lang="en-US" sz="2400" b="1" i="0" u="none" strike="noStrike" kern="1200" cap="none" spc="0" normalizeH="0" baseline="0" noProof="0">
                <a:ln>
                  <a:noFill/>
                </a:ln>
                <a:solidFill>
                  <a:srgbClr val="FFFFFF"/>
                </a:solidFill>
                <a:effectLst/>
                <a:uLnTx/>
                <a:uFillTx/>
                <a:latin typeface="Arial"/>
                <a:ea typeface="+mn-ea"/>
                <a:cs typeface="Arial" charset="0"/>
              </a:rPr>
              <a:t>to je nešto što će većina nas koji živimo u zapadnim ili </a:t>
            </a:r>
            <a:r>
              <a:rPr lang="sr-Latn-RS" sz="2400" b="1">
                <a:solidFill>
                  <a:srgbClr val="FFFFFF"/>
                </a:solidFill>
                <a:latin typeface="Arial"/>
                <a:cs typeface="Arial" charset="0"/>
              </a:rPr>
              <a:t>hri</a:t>
            </a:r>
            <a:r>
              <a:rPr kumimoji="0" lang="en-US" sz="2400" b="1" i="0" u="none" strike="noStrike" kern="1200" cap="none" spc="0" normalizeH="0" baseline="0" noProof="0">
                <a:ln>
                  <a:noFill/>
                </a:ln>
                <a:solidFill>
                  <a:srgbClr val="FFFFFF"/>
                </a:solidFill>
                <a:effectLst/>
                <a:uLnTx/>
                <a:uFillTx/>
                <a:latin typeface="Arial"/>
                <a:ea typeface="+mn-ea"/>
                <a:cs typeface="Arial" charset="0"/>
              </a:rPr>
              <a:t>šćanskim kontekstima teško razumeti. Većina nas odrasla je u svetu u kojem su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sto</a:t>
            </a:r>
            <a:r>
              <a:rPr kumimoji="0" lang="en-US" sz="2400" b="1" i="0" u="none" strike="noStrike" kern="1200" cap="none" spc="0" normalizeH="0" baseline="0" noProof="0">
                <a:ln>
                  <a:noFill/>
                </a:ln>
                <a:solidFill>
                  <a:srgbClr val="FFFFFF"/>
                </a:solidFill>
                <a:effectLst/>
                <a:uLnTx/>
                <a:uFillTx/>
                <a:latin typeface="Arial"/>
                <a:ea typeface="+mn-ea"/>
                <a:cs typeface="Arial" charset="0"/>
              </a:rPr>
              <a:t>vi na crkvama ili drugim javnim mestima bili sinonim za </a:t>
            </a:r>
            <a:r>
              <a:rPr lang="sr-Latn-RS" sz="2400" b="1">
                <a:solidFill>
                  <a:srgbClr val="FFFFFF"/>
                </a:solidFill>
                <a:latin typeface="Arial"/>
                <a:cs typeface="Arial" charset="0"/>
              </a:rPr>
              <a:t>hri</a:t>
            </a:r>
            <a:r>
              <a:rPr kumimoji="0" lang="en-US" sz="2400" b="1" i="0" u="none" strike="noStrike" kern="1200" cap="none" spc="0" normalizeH="0" baseline="0" noProof="0">
                <a:ln>
                  <a:noFill/>
                </a:ln>
                <a:solidFill>
                  <a:srgbClr val="FFFFFF"/>
                </a:solidFill>
                <a:effectLst/>
                <a:uLnTx/>
                <a:uFillTx/>
                <a:latin typeface="Arial"/>
                <a:ea typeface="+mn-ea"/>
                <a:cs typeface="Arial" charset="0"/>
              </a:rPr>
              <a:t>šćanstvo i poruku spasenja. Ali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a:t>
            </a:r>
            <a:r>
              <a:rPr kumimoji="0" lang="en-US" sz="2400" b="1" i="0" u="none" strike="noStrike" kern="1200" cap="none" spc="0" normalizeH="0" baseline="0" noProof="0">
                <a:ln>
                  <a:noFill/>
                </a:ln>
                <a:solidFill>
                  <a:srgbClr val="FFFFFF"/>
                </a:solidFill>
                <a:effectLst/>
                <a:uLnTx/>
                <a:uFillTx/>
                <a:latin typeface="Arial"/>
                <a:ea typeface="+mn-ea"/>
                <a:cs typeface="Arial" charset="0"/>
              </a:rPr>
              <a:t> je za većinu ljudi koji su živeli u grčko-rimskom svetu prvog </a:t>
            </a:r>
            <a:r>
              <a:rPr lang="sr-Latn-RS" sz="2400" b="1">
                <a:solidFill>
                  <a:srgbClr val="FFFFFF"/>
                </a:solidFill>
                <a:latin typeface="Arial"/>
                <a:cs typeface="Arial" charset="0"/>
              </a:rPr>
              <a:t>vek</a:t>
            </a:r>
            <a:r>
              <a:rPr kumimoji="0" lang="en-US" sz="2400" b="1" i="0" u="none" strike="noStrike" kern="1200" cap="none" spc="0" normalizeH="0" baseline="0" noProof="0">
                <a:ln>
                  <a:noFill/>
                </a:ln>
                <a:solidFill>
                  <a:srgbClr val="FFFFFF"/>
                </a:solidFill>
                <a:effectLst/>
                <a:uLnTx/>
                <a:uFillTx/>
                <a:latin typeface="Arial"/>
                <a:ea typeface="+mn-ea"/>
                <a:cs typeface="Arial" charset="0"/>
              </a:rPr>
              <a:t>a nove ere značio okrutnu smrt, tešku kaznu i apsolutnu sramotu. Ipak, suprotno tadašnjem uvreženom mišljenju, Pav</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le</a:t>
            </a:r>
            <a:r>
              <a:rPr kumimoji="0" lang="en-US" sz="2400" b="1" i="0" u="none" strike="noStrike" kern="1200" cap="none" spc="0" normalizeH="0" baseline="0" noProof="0">
                <a:ln>
                  <a:noFill/>
                </a:ln>
                <a:solidFill>
                  <a:srgbClr val="FFFFFF"/>
                </a:solidFill>
                <a:effectLst/>
                <a:uLnTx/>
                <a:uFillTx/>
                <a:latin typeface="Arial"/>
                <a:ea typeface="+mn-ea"/>
                <a:cs typeface="Arial" charset="0"/>
              </a:rPr>
              <a:t> je učio da je evanđelje Isusa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H</a:t>
            </a:r>
            <a:r>
              <a:rPr kumimoji="0" lang="en-US" sz="2400" b="1" i="0" u="none" strike="noStrike" kern="1200" cap="none" spc="0" normalizeH="0" baseline="0" noProof="0">
                <a:ln>
                  <a:noFill/>
                </a:ln>
                <a:solidFill>
                  <a:srgbClr val="FFFFFF"/>
                </a:solidFill>
                <a:effectLst/>
                <a:uLnTx/>
                <a:uFillTx/>
                <a:latin typeface="Arial"/>
                <a:ea typeface="+mn-ea"/>
                <a:cs typeface="Arial" charset="0"/>
              </a:rPr>
              <a:t>rista Božja moć onima koji ga prihvate (1</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 Kor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 1</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18).</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3F30B36-B286-34C8-64D0-1F09B6BAFFB8}"/>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385235436"/>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a:t>
            </a:r>
            <a:r>
              <a:rPr lang="sr-Latn-RS" sz="2800">
                <a:solidFill>
                  <a:srgbClr val="FFFF99"/>
                </a:solidFill>
              </a:rPr>
              <a:t>Poruka Krsta</a:t>
            </a:r>
            <a:r>
              <a:rPr lang="hr-HR" sz="2800">
                <a:solidFill>
                  <a:srgbClr val="FFFF99"/>
                </a:solidFill>
              </a:rPr>
              <a:t>”, </a:t>
            </a:r>
            <a:r>
              <a:rPr lang="hr-HR" sz="2800" dirty="0">
                <a:solidFill>
                  <a:srgbClr val="FFFF99"/>
                </a:solidFill>
              </a:rPr>
              <a:t>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6129860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3A6A-E534-9296-89AF-3AB7F7F934B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6DB38FE1-C77C-0A66-B8F4-B5F3E9A08C67}"/>
              </a:ext>
            </a:extLst>
          </p:cNvPr>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a:extLst>
              <a:ext uri="{FF2B5EF4-FFF2-40B4-BE49-F238E27FC236}">
                <a16:creationId xmlns:a16="http://schemas.microsoft.com/office/drawing/2014/main" id="{78BDA0CB-D6A9-D6D4-ED0B-696FE4864950}"/>
              </a:ext>
            </a:extLst>
          </p:cNvPr>
          <p:cNvSpPr>
            <a:spLocks noGrp="1" noChangeArrowheads="1"/>
          </p:cNvSpPr>
          <p:nvPr>
            <p:ph type="body" idx="1"/>
          </p:nvPr>
        </p:nvSpPr>
        <p:spPr>
          <a:xfrm>
            <a:off x="3276600" y="1676400"/>
            <a:ext cx="5892114" cy="1143000"/>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a:extLst>
              <a:ext uri="{FF2B5EF4-FFF2-40B4-BE49-F238E27FC236}">
                <a16:creationId xmlns:a16="http://schemas.microsoft.com/office/drawing/2014/main" id="{866D0B0E-D7E3-9EBE-9961-7F3125BE8F76}"/>
              </a:ext>
            </a:extLst>
          </p:cNvPr>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a:extLst>
              <a:ext uri="{FF2B5EF4-FFF2-40B4-BE49-F238E27FC236}">
                <a16:creationId xmlns:a16="http://schemas.microsoft.com/office/drawing/2014/main" id="{F3190724-CD9C-3DCE-2B1E-106D403C9303}"/>
              </a:ext>
            </a:extLst>
          </p:cNvPr>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9427623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72AB-E7B7-67A8-5FA2-6159B82725BB}"/>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D91DC28-B1D9-71B4-99D4-95C980B3B5B4}"/>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4E6660ED-B38A-4756-B099-93CBA07E05BF}"/>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Poruka Krsta</a:t>
            </a:r>
            <a:r>
              <a:rPr lang="hr-HR" sz="2800" dirty="0">
                <a:solidFill>
                  <a:srgbClr val="FFFF99"/>
                </a:solidFill>
              </a:rPr>
              <a:t>”, možemo da koristimo iduć</a:t>
            </a:r>
            <a:r>
              <a:rPr lang="sr-Latn-RS" sz="2800" dirty="0">
                <a:solidFill>
                  <a:srgbClr val="FFFF99"/>
                </a:solidFill>
              </a:rPr>
              <a:t>e sedmic</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D12229A2-E114-2194-EE25-A3BF0688E90F}"/>
              </a:ext>
            </a:extLst>
          </p:cNvPr>
          <p:cNvSpPr>
            <a:spLocks noChangeArrowheads="1"/>
          </p:cNvSpPr>
          <p:nvPr/>
        </p:nvSpPr>
        <p:spPr bwMode="auto">
          <a:xfrm>
            <a:off x="1377245" y="26952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grup</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Kor. 1,17-31.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Koju važnu misao Pavle ovde ističe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1,17; 2,2.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mesto u našem propovedanju treba da zauzima poruka o krstu?</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Koe.. 1,20.21.23.25.27.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pominjanje ludosti pomaže razumevanju da je govor o krstu ludost onima koji </a:t>
            </a:r>
            <a:r>
              <a:rPr lang="hr-HR" sz="1400" b="1" dirty="0">
                <a:solidFill>
                  <a:srgbClr val="FFFFFF"/>
                </a:solidFill>
                <a:latin typeface="Arial"/>
                <a:cs typeface="Arial" charset="0"/>
              </a:rPr>
              <a:t>gin</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u?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Kol.. 1,20; 1. Pet. 2,24.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je Isus postigao za nas na krstu?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Rim.. 6,23.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Ponavlja li ovaj </a:t>
            </a:r>
            <a:r>
              <a:rPr lang="hr-HR" sz="1400" b="1" dirty="0">
                <a:solidFill>
                  <a:srgbClr val="FFFFFF"/>
                </a:solidFill>
                <a:latin typeface="Arial"/>
                <a:cs typeface="Arial" charset="0"/>
              </a:rPr>
              <a:t>stih</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ono što Pavle kaže u 1. Kor. 1,18.19?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1,30..</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je to Bog ponudio čovečanstvu putem Hristovog krsta?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Dela 13,18-47.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Čemu nas taj odlomak uči o značenju krsta?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Kor. 1,24-29.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Zapazite reči: “ludost“, “slabost“, “sila“ i “mudrost“. Koju poruku Pavle tu iznosi?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Kor.  1,26.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Koja se tu poruka nalazi za nas?</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A151EE14-E045-C9E7-94CC-05FC793C61E2}"/>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94540791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D743-34BE-A6AC-65E1-4502CD0ED801}"/>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7C12B0F6-30A0-D754-C647-08AD45A5DB5F}"/>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2338F220-296B-77B8-3891-9B2254160E97}"/>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a:solidFill>
                  <a:srgbClr val="FFFF99"/>
                </a:solidFill>
              </a:rPr>
              <a:t>Koje  promene  treba  da izvršimo</a:t>
            </a:r>
            <a:r>
              <a:rPr lang="en-US">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3E4E20FE-4A60-1A48-A87D-81CFA556A2A4}"/>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F84BC942-20F4-A518-6CA8-D16DF01B6E0D}"/>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389086B1-DAD3-DB9F-E05D-1CA747362EF5}"/>
              </a:ext>
            </a:extLst>
          </p:cNvPr>
          <p:cNvGrpSpPr>
            <a:grpSpLocks/>
          </p:cNvGrpSpPr>
          <p:nvPr/>
        </p:nvGrpSpPr>
        <p:grpSpPr bwMode="auto">
          <a:xfrm>
            <a:off x="562332" y="3438780"/>
            <a:ext cx="3176028" cy="3034427"/>
            <a:chOff x="285" y="2227"/>
            <a:chExt cx="947" cy="1786"/>
          </a:xfrm>
        </p:grpSpPr>
        <p:sp>
          <p:nvSpPr>
            <p:cNvPr id="19484" name="Rectangle 5">
              <a:extLst>
                <a:ext uri="{FF2B5EF4-FFF2-40B4-BE49-F238E27FC236}">
                  <a16:creationId xmlns:a16="http://schemas.microsoft.com/office/drawing/2014/main" id="{D43C66C0-C9BA-0981-69E1-FAA91A2C22FF}"/>
                </a:ext>
              </a:extLst>
            </p:cNvPr>
            <p:cNvSpPr>
              <a:spLocks noChangeArrowheads="1"/>
            </p:cNvSpPr>
            <p:nvPr/>
          </p:nvSpPr>
          <p:spPr bwMode="auto">
            <a:xfrm>
              <a:off x="285" y="2227"/>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1E202D48-A19A-2864-004D-4029FDF5F424}"/>
                </a:ext>
              </a:extLst>
            </p:cNvPr>
            <p:cNvSpPr txBox="1">
              <a:spLocks noChangeArrowheads="1"/>
            </p:cNvSpPr>
            <p:nvPr/>
          </p:nvSpPr>
          <p:spPr bwMode="auto">
            <a:xfrm>
              <a:off x="315" y="2546"/>
              <a:ext cx="901" cy="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Pisanje pisama drevni je običaj koji ni dan danas još uvek nije zastareo. Ono što je danas drugačije je način na koji pišemo svoja pisma. Istina, umesto papira sada su tu društveni mediji. Po-što nije uvek mogao da bide s ljudima a želio im je nešto reći, Pavle je odlu- čio da im piše. Potičući vernike da preispitaju sebe, svoje ponašanje i okolnu kulturu u svetlu Evanđelja o Isusu Hristu , Pavle piše poruku o krstu. Obe Poslanice Korinćanima nas uče da se čvrsto držimo poruke krsta.</a:t>
              </a:r>
              <a:endParaRPr kumimoji="0" lang="hr-HR" sz="12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a:extLst>
              <a:ext uri="{FF2B5EF4-FFF2-40B4-BE49-F238E27FC236}">
                <a16:creationId xmlns:a16="http://schemas.microsoft.com/office/drawing/2014/main" id="{EAB1F5C4-42B7-5496-5BD5-389BC8136C62}"/>
              </a:ext>
            </a:extLst>
          </p:cNvPr>
          <p:cNvGrpSpPr>
            <a:grpSpLocks/>
          </p:cNvGrpSpPr>
          <p:nvPr/>
        </p:nvGrpSpPr>
        <p:grpSpPr bwMode="auto">
          <a:xfrm>
            <a:off x="5853505" y="3953103"/>
            <a:ext cx="1840386" cy="2530824"/>
            <a:chOff x="2639" y="2348"/>
            <a:chExt cx="966" cy="1684"/>
          </a:xfrm>
        </p:grpSpPr>
        <p:sp>
          <p:nvSpPr>
            <p:cNvPr id="19482" name="Rectangle 8">
              <a:extLst>
                <a:ext uri="{FF2B5EF4-FFF2-40B4-BE49-F238E27FC236}">
                  <a16:creationId xmlns:a16="http://schemas.microsoft.com/office/drawing/2014/main" id="{D9650F44-4461-698A-4126-41D7AC11AE9C}"/>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F6218E9C-F718-98FA-7329-F42043CD12BA}"/>
                </a:ext>
              </a:extLst>
            </p:cNvPr>
            <p:cNvSpPr txBox="1">
              <a:spLocks noChangeArrowheads="1"/>
            </p:cNvSpPr>
            <p:nvPr/>
          </p:nvSpPr>
          <p:spPr bwMode="auto">
            <a:xfrm>
              <a:off x="2713" y="2348"/>
              <a:ext cx="892" cy="167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a:ln>
                    <a:noFill/>
                  </a:ln>
                  <a:solidFill>
                    <a:srgbClr val="000000"/>
                  </a:solidFill>
                  <a:effectLst/>
                  <a:uLnTx/>
                  <a:uFillTx/>
                  <a:latin typeface="Arial" charset="0"/>
                  <a:ea typeface="+mn-ea"/>
                  <a:cs typeface="Arial" charset="0"/>
                </a:rPr>
                <a:t>Koliko god problemi u Korintu bili uznemiru- jući, Poslanice Korin-ćanima privlaće našu pažnju, ne radi njihvih-problema, već radi izvanrednog naćina na koji im Pavle prilazi. Potičući vernike da preispitaju sebe i svoje ponašanje i okolnu kulturu u svetlu primljenog Evanđelja, Pavle kaže: širi li drugo neka je “prokleto“!?</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299F7CE3-BB48-DE34-E1EE-3E9FBE66913D}"/>
              </a:ext>
            </a:extLst>
          </p:cNvPr>
          <p:cNvGrpSpPr>
            <a:grpSpLocks/>
          </p:cNvGrpSpPr>
          <p:nvPr/>
        </p:nvGrpSpPr>
        <p:grpSpPr bwMode="auto">
          <a:xfrm>
            <a:off x="3618983" y="3576636"/>
            <a:ext cx="2400818" cy="2874082"/>
            <a:chOff x="1248" y="2437"/>
            <a:chExt cx="1392" cy="1538"/>
          </a:xfrm>
        </p:grpSpPr>
        <p:sp>
          <p:nvSpPr>
            <p:cNvPr id="19480" name="Rectangle 11">
              <a:extLst>
                <a:ext uri="{FF2B5EF4-FFF2-40B4-BE49-F238E27FC236}">
                  <a16:creationId xmlns:a16="http://schemas.microsoft.com/office/drawing/2014/main" id="{2A470950-15ED-7F4B-12DC-813744B7FADC}"/>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F63CED44-3AB6-5B7B-B529-F7A0570EC08F}"/>
                </a:ext>
              </a:extLst>
            </p:cNvPr>
            <p:cNvSpPr txBox="1">
              <a:spLocks noChangeArrowheads="1"/>
            </p:cNvSpPr>
            <p:nvPr/>
          </p:nvSpPr>
          <p:spPr bwMode="auto">
            <a:xfrm>
              <a:off x="1253" y="2657"/>
              <a:ext cx="1381" cy="131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a:t>
              </a:r>
              <a:r>
                <a:rPr kumimoji="0" lang="hr-HR" sz="1100" b="1" i="0" u="none" strike="noStrike" kern="1200" cap="none" spc="0" normalizeH="0" baseline="0" noProof="0">
                  <a:ln>
                    <a:noFill/>
                  </a:ln>
                  <a:solidFill>
                    <a:srgbClr val="000000"/>
                  </a:solidFill>
                  <a:effectLst/>
                  <a:uLnTx/>
                  <a:uFillTx/>
                  <a:latin typeface="Arial" charset="0"/>
                  <a:ea typeface="+mn-ea"/>
                  <a:cs typeface="Arial" charset="0"/>
                </a:rPr>
                <a:t>. U ovom tromesečju proučava- ćemo Pavlove poslanice Korin- ćanima..U njima nam Pavle pri-kazuje evanđeosku poruku kao bit hrišćanskog života i svjedo- čenja da sve kroz to gledamo.</a:t>
              </a:r>
              <a:endParaRPr kumimoji="0" lang="hr-HR"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a:t>
              </a:r>
              <a:r>
                <a:rPr kumimoji="0" lang="hr-HR" sz="1100" b="1" i="0" u="none" strike="noStrike" kern="1200" cap="none" spc="0" normalizeH="0" baseline="0" noProof="0">
                  <a:ln>
                    <a:noFill/>
                  </a:ln>
                  <a:solidFill>
                    <a:srgbClr val="000000"/>
                  </a:solidFill>
                  <a:effectLst/>
                  <a:uLnTx/>
                  <a:uFillTx/>
                  <a:latin typeface="Arial" charset="0"/>
                  <a:ea typeface="+mn-ea"/>
                  <a:cs typeface="Arial" charset="0"/>
                </a:rPr>
                <a:t>. Idolopoklonstvo Korinta iden-tično je prilikama u kojima živi naš svet danas. Bez obzira na izazove s kojima se suočavamo na putu za Nebo, naš odgovor onima koji nas zapitaju isti je kao onaj koji je vredio za Korinćane: ”Isus Hrist i to razapeti!”</a:t>
              </a:r>
              <a:endParaRPr kumimoji="0" lang="hr-HR" sz="11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5" name="Group 13">
            <a:extLst>
              <a:ext uri="{FF2B5EF4-FFF2-40B4-BE49-F238E27FC236}">
                <a16:creationId xmlns:a16="http://schemas.microsoft.com/office/drawing/2014/main" id="{7DDF3567-BD52-AB38-99DF-B313F65ADCFD}"/>
              </a:ext>
            </a:extLst>
          </p:cNvPr>
          <p:cNvGrpSpPr>
            <a:grpSpLocks/>
          </p:cNvGrpSpPr>
          <p:nvPr/>
        </p:nvGrpSpPr>
        <p:grpSpPr bwMode="auto">
          <a:xfrm>
            <a:off x="7693890" y="3782201"/>
            <a:ext cx="3213873" cy="2696420"/>
            <a:chOff x="3595" y="2256"/>
            <a:chExt cx="1733" cy="14876"/>
          </a:xfrm>
        </p:grpSpPr>
        <p:sp>
          <p:nvSpPr>
            <p:cNvPr id="19478" name="Rectangle 14">
              <a:extLst>
                <a:ext uri="{FF2B5EF4-FFF2-40B4-BE49-F238E27FC236}">
                  <a16:creationId xmlns:a16="http://schemas.microsoft.com/office/drawing/2014/main" id="{070AD7B9-09DF-11D2-06EE-24BBBA0FCFC0}"/>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1D1EF66E-B647-0A0F-012C-CC2E6C2338FF}"/>
                </a:ext>
              </a:extLst>
            </p:cNvPr>
            <p:cNvSpPr txBox="1">
              <a:spLocks noChangeArrowheads="1"/>
            </p:cNvSpPr>
            <p:nvPr/>
          </p:nvSpPr>
          <p:spPr bwMode="auto">
            <a:xfrm>
              <a:off x="3609" y="3012"/>
              <a:ext cx="1719" cy="1412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Bogom menja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sve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i ovde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u večnosti</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ta promena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može biti dobra ili loša</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 zavisno o kvaliteti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 vrsti odnosa. Bog želi </a:t>
              </a:r>
              <a:r>
                <a:rPr kumimoji="0" lang="sr-Latn-RS" sz="1200" b="1" i="0" u="none" strike="noStrike" kern="1200" cap="none" spc="0" normalizeH="0" baseline="0" noProof="0">
                  <a:ln>
                    <a:noFill/>
                  </a:ln>
                  <a:solidFill>
                    <a:srgbClr val="000000"/>
                  </a:solidFill>
                  <a:effectLst/>
                  <a:uLnTx/>
                  <a:uFillTx/>
                  <a:latin typeface="Arial" charset="0"/>
                  <a:ea typeface="+mn-ea"/>
                  <a:cs typeface="Arial" charset="0"/>
                </a:rPr>
                <a:t>potpuno predan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Ali imaj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 umu Bog nije prosjak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sa plastićnom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kanticom. On će prihvatiti samo predan odnos sa svojim narodom, Jer sve manje od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toga rezultiraće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našim uništenjem.  Božanski poziv se upućuje i </a:t>
              </a:r>
              <a:r>
                <a:rPr kumimoji="0" lang="hr-HR" sz="1200" b="1" i="0" u="none" strike="noStrike" kern="1200" cap="none" spc="0" normalizeH="0" baseline="0" noProof="0">
                  <a:ln>
                    <a:noFill/>
                  </a:ln>
                  <a:solidFill>
                    <a:srgbClr val="000000"/>
                  </a:solidFill>
                  <a:effectLst/>
                  <a:uLnTx/>
                  <a:uFillTx/>
                  <a:latin typeface="Arial" charset="0"/>
                  <a:ea typeface="+mn-ea"/>
                  <a:cs typeface="Arial" charset="0"/>
                </a:rPr>
                <a:t>tebi danas: Drži se čvrsto i budi vjeran poruci krsta! Šta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23CBA308-AA71-A618-BB67-4FC17B28F772}"/>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DC5B3247-4591-12ED-E9BE-5D0DE3BA0A89}"/>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CBACED68-1F9F-734B-9FE1-EEC49C21D99C}"/>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126EF2BE-DA2B-8AEA-DAD6-C43FDBEFADDE}"/>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BCB26697-831D-FE49-AAB0-708706FC021A}"/>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73C9976F-7F09-9225-E856-348276F55E38}"/>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FA287F98-15A4-ECA4-32EA-617F5F9DD2C8}"/>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F36D5D8E-7010-F880-6E02-90EAE88FBBBE}"/>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34230F86-CDD6-6C6E-A0AE-5E40738909C1}"/>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39160B9D-63C6-85F4-CB1A-52EC300BBFC0}"/>
              </a:ext>
            </a:extLst>
          </p:cNvPr>
          <p:cNvGrpSpPr>
            <a:grpSpLocks/>
          </p:cNvGrpSpPr>
          <p:nvPr/>
        </p:nvGrpSpPr>
        <p:grpSpPr bwMode="auto">
          <a:xfrm>
            <a:off x="7651420" y="3505200"/>
            <a:ext cx="3256344" cy="478424"/>
            <a:chOff x="3600" y="1824"/>
            <a:chExt cx="1536" cy="336"/>
          </a:xfrm>
        </p:grpSpPr>
        <p:sp>
          <p:nvSpPr>
            <p:cNvPr id="19470" name="Rectangle 26">
              <a:extLst>
                <a:ext uri="{FF2B5EF4-FFF2-40B4-BE49-F238E27FC236}">
                  <a16:creationId xmlns:a16="http://schemas.microsoft.com/office/drawing/2014/main" id="{678B0FFF-33BE-EE96-5EE2-53CDD8D94215}"/>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9AE99398-3B8D-675F-70C7-4D450177685C}"/>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1CCD0C7C-A2A3-CCE7-9012-5513784757BF}"/>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84B0C5DE-EAE5-D63C-12B1-B950B1C5054A}"/>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256668485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956161-67E8-69DD-8F82-DF03095811A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8547E91-41B1-72FD-552A-C2248B8B4FDF}"/>
              </a:ext>
            </a:extLst>
          </p:cNvPr>
          <p:cNvSpPr>
            <a:spLocks noGrp="1" noChangeArrowheads="1"/>
          </p:cNvSpPr>
          <p:nvPr>
            <p:ph type="title"/>
          </p:nvPr>
        </p:nvSpPr>
        <p:spPr>
          <a:xfrm>
            <a:off x="3733801" y="129695"/>
            <a:ext cx="4292601" cy="1143000"/>
          </a:xfrm>
        </p:spPr>
        <p:txBody>
          <a:bodyPr/>
          <a:lstStyle/>
          <a:p>
            <a:pPr eaLnBrk="1" hangingPunct="1"/>
            <a:r>
              <a:rPr lang="hr-HR">
                <a:solidFill>
                  <a:srgbClr val="FFCC66"/>
                </a:solidFill>
              </a:rPr>
              <a:t>Upamtite stih </a:t>
            </a:r>
            <a:endParaRPr lang="en-US" dirty="0">
              <a:solidFill>
                <a:srgbClr val="FFCC66"/>
              </a:solidFill>
            </a:endParaRPr>
          </a:p>
        </p:txBody>
      </p:sp>
      <p:sp>
        <p:nvSpPr>
          <p:cNvPr id="8195" name="Text Box 3">
            <a:extLst>
              <a:ext uri="{FF2B5EF4-FFF2-40B4-BE49-F238E27FC236}">
                <a16:creationId xmlns:a16="http://schemas.microsoft.com/office/drawing/2014/main" id="{C6580B87-78D6-2BCC-FE8C-644582E87F0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lang="hr-HR" sz="4800">
                <a:solidFill>
                  <a:srgbClr val="FFFF99"/>
                </a:solidFill>
                <a:latin typeface="Impact" pitchFamily="34" charset="0"/>
              </a:rPr>
              <a:t>1. Korinćanima</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 1,</a:t>
            </a:r>
            <a:r>
              <a:rPr kumimoji="0" lang="sr-Latn-RS" sz="4800" b="0" i="0" u="none" strike="noStrike" kern="1200" cap="none" spc="0" normalizeH="0" baseline="0" noProof="0">
                <a:ln>
                  <a:noFill/>
                </a:ln>
                <a:solidFill>
                  <a:srgbClr val="FFFF99"/>
                </a:solidFill>
                <a:effectLst/>
                <a:uLnTx/>
                <a:uFillTx/>
                <a:latin typeface="Impact" pitchFamily="34" charset="0"/>
                <a:ea typeface="+mn-ea"/>
                <a:cs typeface="Arial" charset="0"/>
              </a:rPr>
              <a:t>18</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9C285ED4-C681-5C57-E482-C114088B0DAF}"/>
              </a:ext>
            </a:extLst>
          </p:cNvPr>
          <p:cNvSpPr>
            <a:spLocks noGrp="1" noChangeArrowheads="1"/>
          </p:cNvSpPr>
          <p:nvPr>
            <p:ph type="body" idx="1"/>
          </p:nvPr>
        </p:nvSpPr>
        <p:spPr>
          <a:xfrm>
            <a:off x="1485752" y="2807017"/>
            <a:ext cx="6716140" cy="1243965"/>
          </a:xfrm>
        </p:spPr>
        <p:txBody>
          <a:bodyPr/>
          <a:lstStyle/>
          <a:p>
            <a:pPr marL="0" indent="0">
              <a:buNone/>
            </a:pPr>
            <a:r>
              <a:rPr lang="en-US"/>
              <a:t>“</a:t>
            </a:r>
            <a:r>
              <a:rPr lang="sr-Latn-RS"/>
              <a:t>Jer je reč krstova ludost onima koji ginu; a nama je koji se spasavamo sila Božja .</a:t>
            </a:r>
            <a:r>
              <a:rPr lang="hr-HR" dirty="0"/>
              <a:t>” </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68A8084E-E2DD-74B8-1DAE-56A868110BCD}"/>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6" name="Picture 5">
            <a:extLst>
              <a:ext uri="{FF2B5EF4-FFF2-40B4-BE49-F238E27FC236}">
                <a16:creationId xmlns:a16="http://schemas.microsoft.com/office/drawing/2014/main" id="{0562B1B9-5405-D00C-71AD-396526CD51F9}"/>
              </a:ext>
            </a:extLst>
          </p:cNvPr>
          <p:cNvPicPr>
            <a:picLocks noChangeAspect="1"/>
          </p:cNvPicPr>
          <p:nvPr/>
        </p:nvPicPr>
        <p:blipFill>
          <a:blip r:embed="rId4"/>
          <a:stretch>
            <a:fillRect/>
          </a:stretch>
        </p:blipFill>
        <p:spPr>
          <a:xfrm>
            <a:off x="6400800" y="63716"/>
            <a:ext cx="5874327" cy="6794284"/>
          </a:xfrm>
          <a:prstGeom prst="rect">
            <a:avLst/>
          </a:prstGeom>
        </p:spPr>
      </p:pic>
    </p:spTree>
    <p:extLst>
      <p:ext uri="{BB962C8B-B14F-4D97-AF65-F5344CB8AC3E}">
        <p14:creationId xmlns:p14="http://schemas.microsoft.com/office/powerpoint/2010/main" val="2361122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B6D-CE97-863A-25E4-2D40A3B05BBD}"/>
            </a:ext>
          </a:extLst>
        </p:cNvPr>
        <p:cNvGrpSpPr/>
        <p:nvPr/>
      </p:nvGrpSpPr>
      <p:grpSpPr>
        <a:xfrm>
          <a:off x="0" y="0"/>
          <a:ext cx="0" cy="0"/>
          <a:chOff x="0" y="0"/>
          <a:chExt cx="0" cy="0"/>
        </a:xfrm>
      </p:grpSpPr>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C74E639-241E-8548-3AFF-06990D82AD0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3B8613D-4434-23D0-1688-D0B216EF90CA}"/>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45A1DC3C-B7CD-38F7-A97F-772FDF1CF032}"/>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209D4F92-6142-4F47-295D-57ED40BB05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1E61206C-0F5D-AB6F-30ED-79C46E287170}"/>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4B342A47-AF1E-250A-A030-D080DC035A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1F0A7F51-E0AC-28DD-5189-9D18EF6B3D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0F0D1D-B064-3BAA-9942-CD32345BA207}"/>
              </a:ext>
            </a:extLst>
          </p:cNvPr>
          <p:cNvSpPr txBox="1"/>
          <p:nvPr/>
        </p:nvSpPr>
        <p:spPr>
          <a:xfrm>
            <a:off x="0" y="3498574"/>
            <a:ext cx="12191999"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n-ea"/>
                <a:cs typeface="Arial" charset="0"/>
              </a:rPr>
              <a:t>Pavlovo uzdizanje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H</a:t>
            </a:r>
            <a:r>
              <a:rPr kumimoji="0" lang="en-US" sz="2400" b="1" i="0" u="none" strike="noStrike" kern="1200" cap="none" spc="0" normalizeH="0" baseline="0" noProof="0">
                <a:ln>
                  <a:noFill/>
                </a:ln>
                <a:solidFill>
                  <a:srgbClr val="FFFFFF"/>
                </a:solidFill>
                <a:effectLst/>
                <a:uLnTx/>
                <a:uFillTx/>
                <a:latin typeface="Arial"/>
                <a:ea typeface="+mn-ea"/>
                <a:cs typeface="Arial" charset="0"/>
              </a:rPr>
              <a:t>ristove žrtve na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a:t>
            </a:r>
            <a:r>
              <a:rPr kumimoji="0" lang="en-US" sz="2400" b="1" i="0" u="none" strike="noStrike" kern="1200" cap="none" spc="0" normalizeH="0" baseline="0" noProof="0">
                <a:ln>
                  <a:noFill/>
                </a:ln>
                <a:solidFill>
                  <a:srgbClr val="FFFFFF"/>
                </a:solidFill>
                <a:effectLst/>
                <a:uLnTx/>
                <a:uFillTx/>
                <a:latin typeface="Arial"/>
                <a:ea typeface="+mn-ea"/>
                <a:cs typeface="Arial" charset="0"/>
              </a:rPr>
              <a:t>u bilo je protiv osećaja njegova vremena. U uvodu svog prvog pisma Korintskoj crkvi, Pavao ističe kontrakulturnu prirodu </a:t>
            </a:r>
            <a:r>
              <a:rPr lang="sr-Latn-RS" sz="2400" b="1">
                <a:solidFill>
                  <a:srgbClr val="FFFFFF"/>
                </a:solidFill>
                <a:latin typeface="Arial"/>
                <a:cs typeface="Arial" charset="0"/>
              </a:rPr>
              <a:t>hri</a:t>
            </a:r>
            <a:r>
              <a:rPr kumimoji="0" lang="en-US" sz="2400" b="1" i="0" u="none" strike="noStrike" kern="1200" cap="none" spc="0" normalizeH="0" baseline="0" noProof="0">
                <a:ln>
                  <a:noFill/>
                </a:ln>
                <a:solidFill>
                  <a:srgbClr val="FFFFFF"/>
                </a:solidFill>
                <a:effectLst/>
                <a:uLnTx/>
                <a:uFillTx/>
                <a:latin typeface="Arial"/>
                <a:ea typeface="+mn-ea"/>
                <a:cs typeface="Arial" charset="0"/>
              </a:rPr>
              <a:t>šćanske poruke o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a:t>
            </a:r>
            <a:r>
              <a:rPr kumimoji="0" lang="en-US" sz="2400" b="1" i="0" u="none" strike="noStrike" kern="1200" cap="none" spc="0" normalizeH="0" baseline="0" noProof="0">
                <a:ln>
                  <a:noFill/>
                </a:ln>
                <a:solidFill>
                  <a:srgbClr val="FFFFFF"/>
                </a:solidFill>
                <a:effectLst/>
                <a:uLnTx/>
                <a:uFillTx/>
                <a:latin typeface="Arial"/>
                <a:ea typeface="+mn-ea"/>
                <a:cs typeface="Arial" charset="0"/>
              </a:rPr>
              <a:t>u,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 </a:t>
            </a:r>
            <a:r>
              <a:rPr kumimoji="0" lang="en-US" sz="2400" b="1" i="0" u="none" strike="noStrike" kern="1200" cap="none" spc="0" normalizeH="0" baseline="0" noProof="0">
                <a:ln>
                  <a:noFill/>
                </a:ln>
                <a:solidFill>
                  <a:srgbClr val="FFFFFF"/>
                </a:solidFill>
                <a:effectLst/>
                <a:uLnTx/>
                <a:uFillTx/>
                <a:latin typeface="Arial"/>
                <a:ea typeface="+mn-ea"/>
                <a:cs typeface="Arial" charset="0"/>
              </a:rPr>
              <a:t>to je nešto što će većina nas koji živimo u zapadnim ili </a:t>
            </a:r>
            <a:r>
              <a:rPr lang="sr-Latn-RS" sz="2400" b="1">
                <a:solidFill>
                  <a:srgbClr val="FFFFFF"/>
                </a:solidFill>
                <a:latin typeface="Arial"/>
                <a:cs typeface="Arial" charset="0"/>
              </a:rPr>
              <a:t>hri</a:t>
            </a:r>
            <a:r>
              <a:rPr kumimoji="0" lang="en-US" sz="2400" b="1" i="0" u="none" strike="noStrike" kern="1200" cap="none" spc="0" normalizeH="0" baseline="0" noProof="0">
                <a:ln>
                  <a:noFill/>
                </a:ln>
                <a:solidFill>
                  <a:srgbClr val="FFFFFF"/>
                </a:solidFill>
                <a:effectLst/>
                <a:uLnTx/>
                <a:uFillTx/>
                <a:latin typeface="Arial"/>
                <a:ea typeface="+mn-ea"/>
                <a:cs typeface="Arial" charset="0"/>
              </a:rPr>
              <a:t>šćanskim kontekstima teško razumeti. Većina nas odrasla je u svetu u kojem su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sto</a:t>
            </a:r>
            <a:r>
              <a:rPr kumimoji="0" lang="en-US" sz="2400" b="1" i="0" u="none" strike="noStrike" kern="1200" cap="none" spc="0" normalizeH="0" baseline="0" noProof="0">
                <a:ln>
                  <a:noFill/>
                </a:ln>
                <a:solidFill>
                  <a:srgbClr val="FFFFFF"/>
                </a:solidFill>
                <a:effectLst/>
                <a:uLnTx/>
                <a:uFillTx/>
                <a:latin typeface="Arial"/>
                <a:ea typeface="+mn-ea"/>
                <a:cs typeface="Arial" charset="0"/>
              </a:rPr>
              <a:t>vi na crkvama ili drugim javnim mestima bili sinonim za </a:t>
            </a:r>
            <a:r>
              <a:rPr lang="sr-Latn-RS" sz="2400" b="1">
                <a:solidFill>
                  <a:srgbClr val="FFFFFF"/>
                </a:solidFill>
                <a:latin typeface="Arial"/>
                <a:cs typeface="Arial" charset="0"/>
              </a:rPr>
              <a:t>hri</a:t>
            </a:r>
            <a:r>
              <a:rPr kumimoji="0" lang="en-US" sz="2400" b="1" i="0" u="none" strike="noStrike" kern="1200" cap="none" spc="0" normalizeH="0" baseline="0" noProof="0">
                <a:ln>
                  <a:noFill/>
                </a:ln>
                <a:solidFill>
                  <a:srgbClr val="FFFFFF"/>
                </a:solidFill>
                <a:effectLst/>
                <a:uLnTx/>
                <a:uFillTx/>
                <a:latin typeface="Arial"/>
                <a:ea typeface="+mn-ea"/>
                <a:cs typeface="Arial" charset="0"/>
              </a:rPr>
              <a:t>šćanstvo i poruku spasenja. Ali kr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st</a:t>
            </a:r>
            <a:r>
              <a:rPr kumimoji="0" lang="en-US" sz="2400" b="1" i="0" u="none" strike="noStrike" kern="1200" cap="none" spc="0" normalizeH="0" baseline="0" noProof="0">
                <a:ln>
                  <a:noFill/>
                </a:ln>
                <a:solidFill>
                  <a:srgbClr val="FFFFFF"/>
                </a:solidFill>
                <a:effectLst/>
                <a:uLnTx/>
                <a:uFillTx/>
                <a:latin typeface="Arial"/>
                <a:ea typeface="+mn-ea"/>
                <a:cs typeface="Arial" charset="0"/>
              </a:rPr>
              <a:t> je za većinu ljudi koji su živeli u grčko-rimskom svetu prvog </a:t>
            </a:r>
            <a:r>
              <a:rPr lang="sr-Latn-RS" sz="2400" b="1">
                <a:solidFill>
                  <a:srgbClr val="FFFFFF"/>
                </a:solidFill>
                <a:latin typeface="Arial"/>
                <a:cs typeface="Arial" charset="0"/>
              </a:rPr>
              <a:t>vek</a:t>
            </a:r>
            <a:r>
              <a:rPr kumimoji="0" lang="en-US" sz="2400" b="1" i="0" u="none" strike="noStrike" kern="1200" cap="none" spc="0" normalizeH="0" baseline="0" noProof="0">
                <a:ln>
                  <a:noFill/>
                </a:ln>
                <a:solidFill>
                  <a:srgbClr val="FFFFFF"/>
                </a:solidFill>
                <a:effectLst/>
                <a:uLnTx/>
                <a:uFillTx/>
                <a:latin typeface="Arial"/>
                <a:ea typeface="+mn-ea"/>
                <a:cs typeface="Arial" charset="0"/>
              </a:rPr>
              <a:t>a nove ere značio okrutnu smrt, tešku kaznu i apsolutnu sramotu. Ipak, suprotno tadašnjem uvreženom mišljenju, Pav</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le</a:t>
            </a:r>
            <a:r>
              <a:rPr kumimoji="0" lang="en-US" sz="2400" b="1" i="0" u="none" strike="noStrike" kern="1200" cap="none" spc="0" normalizeH="0" baseline="0" noProof="0">
                <a:ln>
                  <a:noFill/>
                </a:ln>
                <a:solidFill>
                  <a:srgbClr val="FFFFFF"/>
                </a:solidFill>
                <a:effectLst/>
                <a:uLnTx/>
                <a:uFillTx/>
                <a:latin typeface="Arial"/>
                <a:ea typeface="+mn-ea"/>
                <a:cs typeface="Arial" charset="0"/>
              </a:rPr>
              <a:t> je učio da je evanđelje Isusa </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H</a:t>
            </a:r>
            <a:r>
              <a:rPr kumimoji="0" lang="en-US" sz="2400" b="1" i="0" u="none" strike="noStrike" kern="1200" cap="none" spc="0" normalizeH="0" baseline="0" noProof="0">
                <a:ln>
                  <a:noFill/>
                </a:ln>
                <a:solidFill>
                  <a:srgbClr val="FFFFFF"/>
                </a:solidFill>
                <a:effectLst/>
                <a:uLnTx/>
                <a:uFillTx/>
                <a:latin typeface="Arial"/>
                <a:ea typeface="+mn-ea"/>
                <a:cs typeface="Arial" charset="0"/>
              </a:rPr>
              <a:t>rista Božja moć onima koji ga prihvate (1</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 Kor</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 1</a:t>
            </a:r>
            <a:r>
              <a:rPr kumimoji="0" lang="sr-Latn-RS" sz="2400" b="1" i="0" u="none" strike="noStrike" kern="1200" cap="none" spc="0" normalizeH="0" baseline="0" noProof="0">
                <a:ln>
                  <a:noFill/>
                </a:ln>
                <a:solidFill>
                  <a:srgbClr val="FFFFFF"/>
                </a:solidFill>
                <a:effectLst/>
                <a:uLnTx/>
                <a:uFillTx/>
                <a:latin typeface="Arial"/>
                <a:ea typeface="+mn-ea"/>
                <a:cs typeface="Arial" charset="0"/>
              </a:rPr>
              <a:t>,</a:t>
            </a:r>
            <a:r>
              <a:rPr kumimoji="0" lang="en-US" sz="2400" b="1" i="0" u="none" strike="noStrike" kern="1200" cap="none" spc="0" normalizeH="0" baseline="0" noProof="0">
                <a:ln>
                  <a:noFill/>
                </a:ln>
                <a:solidFill>
                  <a:srgbClr val="FFFFFF"/>
                </a:solidFill>
                <a:effectLst/>
                <a:uLnTx/>
                <a:uFillTx/>
                <a:latin typeface="Arial"/>
                <a:ea typeface="+mn-ea"/>
                <a:cs typeface="Arial" charset="0"/>
              </a:rPr>
              <a:t>18).</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3F30B36-B286-34C8-64D0-1F09B6BAFFB8}"/>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2251916660"/>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200329"/>
          </a:xfrm>
          <a:prstGeom prst="rect">
            <a:avLst/>
          </a:prstGeom>
          <a:noFill/>
        </p:spPr>
        <p:txBody>
          <a:bodyPr wrap="square">
            <a:spAutoFit/>
          </a:bodyPr>
          <a:lstStyle/>
          <a:p>
            <a:pPr lvl="0" algn="ctr">
              <a:defRPr/>
            </a:pPr>
            <a:r>
              <a:rPr kumimoji="0" lang="hr"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„Jer je reč o krstu ludost onima koji ginu, a nama koji se spasavamo </a:t>
            </a:r>
            <a:r>
              <a:rPr lang="hr" sz="2400" b="1" dirty="0">
                <a:solidFill>
                  <a:srgbClr val="FCE996"/>
                </a:solidFill>
                <a:effectLst>
                  <a:glow rad="127000">
                    <a:srgbClr val="030303"/>
                  </a:glow>
                </a:effectLst>
                <a:latin typeface="Comic Sans MS" panose="030F0702030302020204" pitchFamily="66" charset="0"/>
              </a:rPr>
              <a:t>je </a:t>
            </a:r>
            <a:r>
              <a:rPr kumimoji="0" lang="hr"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sila Božja.“ </a:t>
            </a:r>
            <a:r>
              <a:rPr kumimoji="0" lang="hr"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Kor. 1,18)</a:t>
            </a:r>
            <a:endParaRPr kumimoji="0" lang="es-E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252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1542255291"/>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180975" y="105013"/>
            <a:ext cx="7324726" cy="769441"/>
          </a:xfrm>
          <a:prstGeom prst="rect">
            <a:avLst/>
          </a:prstGeom>
          <a:noFill/>
        </p:spPr>
        <p:txBody>
          <a:bodyPr wrap="square" rtlCol="0">
            <a:spAutoFit/>
          </a:bodyPr>
          <a:lstStyle/>
          <a:p>
            <a:pPr>
              <a:spcBef>
                <a:spcPts val="600"/>
              </a:spcBef>
            </a:pPr>
            <a:r>
              <a:rPr lang="hr" sz="2200" b="1" dirty="0"/>
              <a:t>1. Korinćanima 1,17-31. govori o načinu na koji </a:t>
            </a:r>
            <a:r>
              <a:rPr lang="sr-Latn-RS" sz="2200" b="1" dirty="0"/>
              <a:t>krst</a:t>
            </a:r>
            <a:r>
              <a:rPr lang="hr" sz="2200" b="1" dirty="0"/>
              <a:t> utiče na život ljudi.</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180975" y="1813173"/>
            <a:ext cx="7324726"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Spasen od nekoga ko je umro na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u, a zatim vaskrsnuo? Za ljude je to ludost, bezumlje i slabost. Ali za one od nas koji su otvorili svoje srce pozivu Duha Svetoga,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je „sila Božja, ... mudrost, pravednost, posvećenje i otkupljenje“ (1 Kor 1,18.30).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180975" y="812899"/>
            <a:ext cx="734413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Za vernike je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simbol spasenja. Ali za ljude koji su živeli u prvom stoleću,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je predstavljao samo sramotnu smrt zločinca.</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hr" sz="4200" b="1" dirty="0">
                <a:ln w="9525">
                  <a:solidFill>
                    <a:schemeClr val="bg1"/>
                  </a:solidFill>
                  <a:prstDash val="solid"/>
                </a:ln>
                <a:solidFill>
                  <a:srgbClr val="7030A0"/>
                </a:solidFill>
                <a:effectLst>
                  <a:outerShdw blurRad="12700" dist="38100" dir="2700000" algn="tl" rotWithShape="0">
                    <a:schemeClr val="accent5">
                      <a:lumMod val="75000"/>
                    </a:schemeClr>
                  </a:outerShdw>
                </a:effectLst>
              </a:rPr>
              <a:t>BOŽJA MUDROST</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697538"/>
            <a:ext cx="5605245" cy="1015663"/>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hr" sz="2000" b="1" dirty="0">
                <a:solidFill>
                  <a:schemeClr val="accent4">
                    <a:lumMod val="50000"/>
                  </a:schemeClr>
                </a:solidFill>
                <a:latin typeface="Comic Sans MS" panose="030F0702030302020204" pitchFamily="66" charset="0"/>
              </a:rPr>
              <a:t>„Ali onima koji su pozvani, </a:t>
            </a:r>
            <a:r>
              <a:rPr lang="sr-Latn-RS" sz="2000" b="1" dirty="0">
                <a:solidFill>
                  <a:prstClr val="black"/>
                </a:solidFill>
              </a:rPr>
              <a:t>Jevrejima</a:t>
            </a:r>
            <a:r>
              <a:rPr lang="hr" sz="2000" b="1" dirty="0">
                <a:solidFill>
                  <a:schemeClr val="accent4">
                    <a:lumMod val="50000"/>
                  </a:schemeClr>
                </a:solidFill>
                <a:latin typeface="Comic Sans MS" panose="030F0702030302020204" pitchFamily="66" charset="0"/>
              </a:rPr>
              <a:t> i Grcima, </a:t>
            </a:r>
            <a:r>
              <a:rPr lang="en-US" sz="2000" b="1" dirty="0">
                <a:solidFill>
                  <a:schemeClr val="accent4">
                    <a:lumMod val="50000"/>
                  </a:schemeClr>
                </a:solidFill>
                <a:latin typeface="Comic Sans MS" panose="030F0702030302020204" pitchFamily="66" charset="0"/>
              </a:rPr>
              <a:t>H</a:t>
            </a:r>
            <a:r>
              <a:rPr lang="hr" sz="2000" b="1" dirty="0">
                <a:solidFill>
                  <a:schemeClr val="accent4">
                    <a:lumMod val="50000"/>
                  </a:schemeClr>
                </a:solidFill>
                <a:latin typeface="Comic Sans MS" panose="030F0702030302020204" pitchFamily="66" charset="0"/>
              </a:rPr>
              <a:t>rist</a:t>
            </a:r>
            <a:r>
              <a:rPr lang="en-US" sz="2000" b="1" dirty="0" err="1">
                <a:solidFill>
                  <a:schemeClr val="accent4">
                    <a:lumMod val="50000"/>
                  </a:schemeClr>
                </a:solidFill>
                <a:latin typeface="Comic Sans MS" panose="030F0702030302020204" pitchFamily="66" charset="0"/>
              </a:rPr>
              <a:t>os</a:t>
            </a:r>
            <a:r>
              <a:rPr lang="hr" sz="2000" b="1" dirty="0">
                <a:solidFill>
                  <a:schemeClr val="accent4">
                    <a:lumMod val="50000"/>
                  </a:schemeClr>
                </a:solidFill>
                <a:latin typeface="Comic Sans MS" panose="030F0702030302020204" pitchFamily="66" charset="0"/>
              </a:rPr>
              <a:t> je sila Božja i mudrost Božja.“ </a:t>
            </a:r>
            <a:r>
              <a:rPr lang="hr" sz="1600" b="1" dirty="0">
                <a:solidFill>
                  <a:schemeClr val="accent4">
                    <a:lumMod val="50000"/>
                  </a:schemeClr>
                </a:solidFill>
                <a:latin typeface="Comic Sans MS" panose="030F0702030302020204" pitchFamily="66" charset="0"/>
              </a:rPr>
              <a:t>(1. Korinćanima 1,24)</a:t>
            </a:r>
            <a:endParaRPr lang="es-ES" sz="2000"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769077"/>
            <a:ext cx="5699619" cy="1107996"/>
          </a:xfrm>
          <a:prstGeom prst="rect">
            <a:avLst/>
          </a:prstGeom>
          <a:noFill/>
        </p:spPr>
        <p:txBody>
          <a:bodyPr wrap="square" rtlCol="0">
            <a:spAutoFit/>
          </a:bodyPr>
          <a:lstStyle/>
          <a:p>
            <a:pPr>
              <a:spcBef>
                <a:spcPts val="600"/>
              </a:spcBef>
            </a:pPr>
            <a:r>
              <a:rPr lang="hr" sz="2200" b="1" dirty="0"/>
              <a:t>U Atini je </a:t>
            </a:r>
            <a:r>
              <a:rPr lang="sr-Latn-RS" sz="2200" b="1" dirty="0"/>
              <a:t>Pavle</a:t>
            </a:r>
            <a:r>
              <a:rPr lang="hr" sz="2200" b="1" dirty="0"/>
              <a:t> koristio ljudsku mudrost kako bi pokušao uveriti filozofe. Od tada je odlučio da koristi samo božansku mudrost.</a:t>
            </a: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6" y="4666206"/>
            <a:ext cx="6980320" cy="1107996"/>
          </a:xfrm>
          <a:prstGeom prst="rect">
            <a:avLst/>
          </a:prstGeom>
          <a:noFill/>
        </p:spPr>
        <p:txBody>
          <a:bodyPr wrap="square">
            <a:spAutoFit/>
          </a:bodyPr>
          <a:lstStyle/>
          <a:p>
            <a:pPr>
              <a:spcBef>
                <a:spcPts val="600"/>
              </a:spcBef>
            </a:pPr>
            <a:r>
              <a:rPr lang="hr" sz="2200" b="1" dirty="0"/>
              <a:t>Božja mudrost uništava „mudrost mudrih“, odbacuje „razum mudrih“ (1. Kor 1,19) i „</a:t>
            </a:r>
            <a:r>
              <a:rPr lang="sr-Latn-RS" sz="2200" b="1" dirty="0"/>
              <a:t>mudrost ovoga sveta pretvara u ludost </a:t>
            </a:r>
            <a:r>
              <a:rPr lang="hr" sz="2200" b="1" dirty="0"/>
              <a:t>“ (1. Kor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430887"/>
          </a:xfrm>
          <a:prstGeom prst="rect">
            <a:avLst/>
          </a:prstGeom>
          <a:noFill/>
        </p:spPr>
        <p:txBody>
          <a:bodyPr wrap="square">
            <a:spAutoFit/>
          </a:bodyPr>
          <a:lstStyle/>
          <a:p>
            <a:pPr>
              <a:spcBef>
                <a:spcPts val="600"/>
              </a:spcBef>
            </a:pPr>
            <a:r>
              <a:rPr lang="hr" sz="2200" b="1" dirty="0"/>
              <a:t>Koju je božansku mudrost propovedao </a:t>
            </a:r>
            <a:r>
              <a:rPr lang="sr-Latn-RS" sz="2200" b="1" dirty="0"/>
              <a:t>Pavle</a:t>
            </a:r>
            <a:r>
              <a:rPr lang="hr" sz="2200" b="1" dirty="0"/>
              <a:t>?</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768521"/>
            <a:ext cx="7066045" cy="1107996"/>
          </a:xfrm>
          <a:prstGeom prst="rect">
            <a:avLst/>
          </a:prstGeom>
          <a:noFill/>
        </p:spPr>
        <p:txBody>
          <a:bodyPr wrap="square">
            <a:spAutoFit/>
          </a:bodyPr>
          <a:lstStyle/>
          <a:p>
            <a:pPr>
              <a:spcBef>
                <a:spcPts val="600"/>
              </a:spcBef>
            </a:pPr>
            <a:r>
              <a:rPr lang="hr" sz="2200" b="1" dirty="0"/>
              <a:t>Suprotno svoj ljudskoj logici, Božja mudrost sastoji se u "spasavanju vernika ludošću propovedanja" (1. Korinćanima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790963"/>
            <a:ext cx="568388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Sam Bog ga je poslao da propoveda Njegovu poruku „bez reči ljudske mudrosti, da se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 sz="2200" b="1" dirty="0">
                <a:solidFill>
                  <a:prstClr val="black"/>
                </a:solidFill>
                <a:latin typeface="Aptos" panose="02110004020202020204"/>
              </a:rPr>
              <a:t>H</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ristov ne bi ispraznio“ (1. Kor 1,17).</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 sz="4000" b="1" dirty="0">
                <a:ln/>
                <a:solidFill>
                  <a:schemeClr val="accent3"/>
                </a:solidFill>
              </a:rPr>
              <a:t>LUDOST </a:t>
            </a:r>
            <a:r>
              <a:rPr lang="sr-Latn-RS" sz="4000" b="1" dirty="0">
                <a:ln/>
                <a:solidFill>
                  <a:schemeClr val="accent3"/>
                </a:solidFill>
              </a:rPr>
              <a:t>KRST</a:t>
            </a:r>
            <a:r>
              <a:rPr lang="hr" sz="4000" b="1" dirty="0">
                <a:ln/>
                <a:solidFill>
                  <a:schemeClr val="accent3"/>
                </a:solidFill>
              </a:rPr>
              <a:t>A</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494057"/>
            <a:ext cx="6572250"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chemeClr val="accent1">
                    <a:lumMod val="50000"/>
                  </a:schemeClr>
                </a:solidFill>
                <a:latin typeface="Comic Sans MS" panose="030F0702030302020204" pitchFamily="66" charset="0"/>
              </a:rPr>
              <a:t>„A mi propovijedamo Hrista raspetoga, Jevrejima sablazan, a paganima ludost“ </a:t>
            </a:r>
            <a:r>
              <a:rPr lang="hr" sz="1600" b="1" dirty="0">
                <a:solidFill>
                  <a:schemeClr val="accent1">
                    <a:lumMod val="50000"/>
                  </a:schemeClr>
                </a:solidFill>
                <a:latin typeface="Comic Sans MS" panose="030F0702030302020204" pitchFamily="66" charset="0"/>
              </a:rPr>
              <a:t>(1. Kor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69441"/>
          </a:xfrm>
          <a:prstGeom prst="rect">
            <a:avLst/>
          </a:prstGeom>
          <a:noFill/>
        </p:spPr>
        <p:txBody>
          <a:bodyPr wrap="square" rtlCol="0">
            <a:spAutoFit/>
          </a:bodyPr>
          <a:lstStyle/>
          <a:p>
            <a:pPr>
              <a:spcBef>
                <a:spcPts val="600"/>
              </a:spcBef>
            </a:pPr>
            <a:r>
              <a:rPr lang="hr" sz="2200" b="1" dirty="0"/>
              <a:t>Grčka reč </a:t>
            </a:r>
            <a:r>
              <a:rPr lang="hr" sz="2200" b="1" i="1" dirty="0"/>
              <a:t>mōria </a:t>
            </a:r>
            <a:r>
              <a:rPr lang="hr" sz="2200" b="1" dirty="0"/>
              <a:t>(ludost, bezumnost) koristi se pet puta u 1. Korinćanima:</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83352338"/>
              </p:ext>
            </p:extLst>
          </p:nvPr>
        </p:nvGraphicFramePr>
        <p:xfrm>
          <a:off x="37095" y="3152417"/>
          <a:ext cx="5554079"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446550"/>
          </a:xfrm>
          <a:prstGeom prst="rect">
            <a:avLst/>
          </a:prstGeom>
          <a:noFill/>
        </p:spPr>
        <p:txBody>
          <a:bodyPr wrap="square" rtlCol="0">
            <a:spAutoFit/>
          </a:bodyPr>
          <a:lstStyle/>
          <a:p>
            <a:pPr>
              <a:spcBef>
                <a:spcPts val="600"/>
              </a:spcBef>
            </a:pPr>
            <a:r>
              <a:rPr lang="sr-Latn-RS" sz="2200" b="1" dirty="0"/>
              <a:t>Krst</a:t>
            </a:r>
            <a:r>
              <a:rPr lang="hr" sz="2200" b="1" dirty="0"/>
              <a:t> je ludost onima koji su izgubljeni, onima koji ne poznaju Boga (pagani), onima koji razmišljaju samo o ovom svetu (telesni čovek) i onima koji se rukovode samo svojom mudrošću.</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Ali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je blagoslov za one koji su spaseni, odnosno za one koji su spremni da vide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iz Božje perspektive.</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hr"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BOŽJA MOĆ</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707886"/>
          </a:xfrm>
          <a:prstGeom prst="rect">
            <a:avLst/>
          </a:prstGeom>
          <a:noFill/>
        </p:spPr>
        <p:txBody>
          <a:bodyPr wrap="square">
            <a:spAutoFit/>
          </a:bodyPr>
          <a:lstStyle/>
          <a:p>
            <a:pPr algn="ctr"/>
            <a:r>
              <a:rPr lang="hr" sz="2000" b="1" dirty="0">
                <a:solidFill>
                  <a:schemeClr val="accent4">
                    <a:lumMod val="50000"/>
                  </a:schemeClr>
                </a:solidFill>
                <a:latin typeface="Comic Sans MS" panose="030F0702030302020204" pitchFamily="66" charset="0"/>
              </a:rPr>
              <a:t>„Jer je reč o </a:t>
            </a:r>
            <a:r>
              <a:rPr lang="sr-Latn-RS" sz="2000" b="1" dirty="0">
                <a:solidFill>
                  <a:schemeClr val="accent4">
                    <a:lumMod val="50000"/>
                  </a:schemeClr>
                </a:solidFill>
                <a:latin typeface="Comic Sans MS" panose="030F0702030302020204" pitchFamily="66" charset="0"/>
              </a:rPr>
              <a:t>krst</a:t>
            </a:r>
            <a:r>
              <a:rPr lang="hr" sz="2000" b="1" dirty="0">
                <a:solidFill>
                  <a:schemeClr val="accent4">
                    <a:lumMod val="50000"/>
                  </a:schemeClr>
                </a:solidFill>
                <a:latin typeface="Comic Sans MS" panose="030F0702030302020204" pitchFamily="66" charset="0"/>
              </a:rPr>
              <a:t>u ludost onima koji propadaju, a nama koji se spasavamo sila je Božja.“ </a:t>
            </a:r>
            <a:r>
              <a:rPr lang="hr" sz="1600" b="1" dirty="0">
                <a:solidFill>
                  <a:schemeClr val="accent4">
                    <a:lumMod val="50000"/>
                  </a:schemeClr>
                </a:solidFill>
                <a:latin typeface="Comic Sans MS" panose="030F0702030302020204" pitchFamily="66" charset="0"/>
              </a:rPr>
              <a:t>(1 Kor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3" y="1359229"/>
            <a:ext cx="6581775" cy="769441"/>
          </a:xfrm>
          <a:prstGeom prst="rect">
            <a:avLst/>
          </a:prstGeom>
          <a:noFill/>
        </p:spPr>
        <p:txBody>
          <a:bodyPr wrap="square">
            <a:spAutoFit/>
          </a:bodyPr>
          <a:lstStyle/>
          <a:p>
            <a:r>
              <a:rPr lang="sr-Latn-RS" sz="2200" b="1" dirty="0">
                <a:solidFill>
                  <a:prstClr val="black"/>
                </a:solidFill>
                <a:latin typeface="Aptos" panose="02110004020202020204"/>
              </a:rPr>
              <a:t>K</a:t>
            </a:r>
            <a:r>
              <a:rPr kumimoji="0" lang="sr-Latn-RS" sz="2200" b="1" i="0" u="none" strike="noStrike" kern="1200" cap="none" spc="0" normalizeH="0" baseline="0" noProof="0" dirty="0" err="1">
                <a:ln>
                  <a:noFill/>
                </a:ln>
                <a:solidFill>
                  <a:prstClr val="black"/>
                </a:solidFill>
                <a:effectLst/>
                <a:uLnTx/>
                <a:uFillTx/>
                <a:latin typeface="Aptos" panose="02110004020202020204"/>
              </a:rPr>
              <a:t>rst</a:t>
            </a:r>
            <a:r>
              <a:rPr kumimoji="0" lang="hr" sz="2200" b="1" i="0" u="none" strike="noStrike" kern="1200" cap="none" spc="0" normalizeH="0" baseline="0" noProof="0" dirty="0">
                <a:ln>
                  <a:noFill/>
                </a:ln>
                <a:solidFill>
                  <a:prstClr val="black"/>
                </a:solidFill>
                <a:effectLst/>
                <a:uLnTx/>
                <a:uFillTx/>
                <a:latin typeface="Aptos" panose="02110004020202020204"/>
              </a:rPr>
              <a:t> ima moć pokazati najgore u čoveku i najbolje u Bogu (1 Kor 1,18).</a:t>
            </a:r>
            <a:endParaRPr lang="es-ES" sz="220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700959155"/>
              </p:ext>
            </p:extLst>
          </p:nvPr>
        </p:nvGraphicFramePr>
        <p:xfrm>
          <a:off x="1199148" y="2134849"/>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4" y="4723151"/>
            <a:ext cx="6581776" cy="1107996"/>
          </a:xfrm>
          <a:prstGeom prst="rect">
            <a:avLst/>
          </a:prstGeom>
          <a:noFill/>
        </p:spPr>
        <p:txBody>
          <a:bodyPr wrap="square">
            <a:spAutoFit/>
          </a:bodyPr>
          <a:lstStyle/>
          <a:p>
            <a:pPr>
              <a:spcBef>
                <a:spcPts val="600"/>
              </a:spcBef>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Oni koji odbacuju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žanju posedice svojih pogrešnih dela i na kraju će ih uništiti Onaj kojeg su odbacili.</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2" y="5738814"/>
            <a:ext cx="684847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Božja moć, prikazana na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u, sposobna je da pomiri čoveka s Bogom opraštajući mu sve grehe i podari mu večni život (Kol 1,20; 1 Pt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12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69441"/>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hr" sz="4400" b="1" dirty="0">
                <a:ln w="13462">
                  <a:noFill/>
                  <a:prstDash val="solid"/>
                </a:ln>
                <a:solidFill>
                  <a:srgbClr val="0070C0"/>
                </a:solidFill>
                <a:effectLst>
                  <a:outerShdw dist="38100" dir="2700000" algn="bl" rotWithShape="0">
                    <a:srgbClr val="002060"/>
                  </a:outerShdw>
                </a:effectLst>
              </a:rPr>
              <a:t>PORUKA </a:t>
            </a:r>
            <a:r>
              <a:rPr lang="sr-Latn-RS" sz="4400" b="1" dirty="0">
                <a:ln w="13462">
                  <a:noFill/>
                  <a:prstDash val="solid"/>
                </a:ln>
                <a:solidFill>
                  <a:srgbClr val="0070C0"/>
                </a:solidFill>
                <a:effectLst>
                  <a:outerShdw dist="38100" dir="2700000" algn="bl" rotWithShape="0">
                    <a:srgbClr val="002060"/>
                  </a:outerShdw>
                </a:effectLst>
              </a:rPr>
              <a:t>KRST</a:t>
            </a:r>
            <a:r>
              <a:rPr lang="hr" sz="4400" b="1" dirty="0">
                <a:ln w="13462">
                  <a:noFill/>
                  <a:prstDash val="solid"/>
                </a:ln>
                <a:solidFill>
                  <a:srgbClr val="0070C0"/>
                </a:solidFill>
                <a:effectLst>
                  <a:outerShdw dist="38100" dir="2700000" algn="bl" rotWithShape="0">
                    <a:srgbClr val="002060"/>
                  </a:outerShdw>
                </a:effectLst>
              </a:rPr>
              <a:t>A</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873472"/>
            <a:ext cx="7419977" cy="1015663"/>
          </a:xfrm>
          <a:prstGeom prst="rect">
            <a:avLst/>
          </a:prstGeom>
          <a:noFill/>
        </p:spPr>
        <p:txBody>
          <a:bodyPr wrap="square">
            <a:spAutoFit/>
          </a:bodyPr>
          <a:lstStyle/>
          <a:p>
            <a:pPr algn="ctr"/>
            <a:r>
              <a:rPr lang="hr" sz="2000" b="1" dirty="0">
                <a:solidFill>
                  <a:schemeClr val="accent5">
                    <a:lumMod val="50000"/>
                  </a:schemeClr>
                </a:solidFill>
                <a:latin typeface="Comic Sans MS" panose="030F0702030302020204" pitchFamily="66" charset="0"/>
              </a:rPr>
              <a:t>„Jer budući da svet svojom mudrošću nije upoznao Boga u mudrosti Božjoj, Bogu se svidelo da ludošću propovedanja spase one koji veruju.“ </a:t>
            </a:r>
            <a:r>
              <a:rPr lang="hr" sz="1600" b="1" dirty="0">
                <a:solidFill>
                  <a:schemeClr val="accent5">
                    <a:lumMod val="50000"/>
                  </a:schemeClr>
                </a:solidFill>
                <a:latin typeface="Comic Sans MS" panose="030F0702030302020204" pitchFamily="66" charset="0"/>
              </a:rPr>
              <a:t>(1 Kor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900832"/>
            <a:ext cx="7353300" cy="769441"/>
          </a:xfrm>
          <a:prstGeom prst="rect">
            <a:avLst/>
          </a:prstGeom>
          <a:noFill/>
        </p:spPr>
        <p:txBody>
          <a:bodyPr wrap="square" rtlCol="0">
            <a:spAutoFit/>
          </a:bodyPr>
          <a:lstStyle/>
          <a:p>
            <a:pPr>
              <a:spcBef>
                <a:spcPts val="600"/>
              </a:spcBef>
            </a:pPr>
            <a:r>
              <a:rPr lang="hr" sz="2200" b="1" dirty="0"/>
              <a:t>Zašto je propovedanje poruke </a:t>
            </a:r>
            <a:r>
              <a:rPr lang="sr-Latn-RS" sz="2200" b="1" dirty="0"/>
              <a:t>krst</a:t>
            </a:r>
            <a:r>
              <a:rPr lang="hr" sz="2200" b="1" dirty="0"/>
              <a:t>a ludost (1. Korinćanima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699" y="6148149"/>
            <a:ext cx="735329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Poruka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a pokazuje koliko je daleko Bog bio spreman da ide kako bi nam podario spasenje.</a:t>
            </a: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8" y="4532322"/>
            <a:ext cx="7353301"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Međutim, za anđele je poruka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a bila nešto sasvim drugo. Isus, kojeg su poznavali na Nebu, dopustio je da bude ubijen iz ljubavi prema rasi koja ga je odbacila. To je perspektiva koju je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Pavle</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želio da prenese svojim propovedanjem.</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608718"/>
            <a:ext cx="7353298"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Jevreji su očekivali Mesiju koji će ih osloboditi rimskog ugnjetavanja. Kad je Isus najavio da će biti razapet, njegovi su se učenici užasnuli. Šta</a:t>
            </a:r>
            <a:r>
              <a:rPr kumimoji="0" lang="hr" sz="22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više, za Jevreje je čovek obešen na drvetu bio osoba koju je Bog prokleo (Pnz 21,23). Za pagane, koji nisu ni očekivali Otkupitelja, zaključak je bio isti: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krst</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je ludost.</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807</TotalTime>
  <Words>2126</Words>
  <Application>Microsoft Office PowerPoint</Application>
  <PresentationFormat>Panorámica</PresentationFormat>
  <Paragraphs>111</Paragraphs>
  <Slides>16</Slides>
  <Notes>8</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16</vt:i4>
      </vt:variant>
    </vt:vector>
  </HeadingPairs>
  <TitlesOfParts>
    <vt:vector size="33" baseType="lpstr">
      <vt:lpstr>Bodoni MT Poster Compressed</vt:lpstr>
      <vt:lpstr>Impact</vt:lpstr>
      <vt:lpstr>Times New Roman</vt:lpstr>
      <vt:lpstr>Constantia</vt:lpstr>
      <vt:lpstr>Comic Sans MS</vt:lpstr>
      <vt:lpstr>Gill Sans MT Ext Condensed Bold</vt:lpstr>
      <vt:lpstr>Arial</vt:lpstr>
      <vt:lpstr>Britannic Bold</vt:lpstr>
      <vt:lpstr>Aptos</vt:lpstr>
      <vt:lpstr>Aptos Display</vt:lpstr>
      <vt:lpstr>Arial Narrow</vt:lpstr>
      <vt:lpstr>Calibri</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57</cp:revision>
  <dcterms:created xsi:type="dcterms:W3CDTF">2026-05-30T13:56:14Z</dcterms:created>
  <dcterms:modified xsi:type="dcterms:W3CDTF">2026-06-26T15:50:47Z</dcterms:modified>
</cp:coreProperties>
</file>