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645" autoAdjust="0"/>
    <p:restoredTop sz="95097" autoAdjust="0"/>
  </p:normalViewPr>
  <p:slideViewPr>
    <p:cSldViewPr snapToGrid="0">
      <p:cViewPr varScale="1">
        <p:scale>
          <a:sx n="84" d="100"/>
          <a:sy n="84" d="100"/>
        </p:scale>
        <p:origin x="90" y="4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hr-HR" sz="2000" b="1"/>
            <a:t>1. Korinćanima 8:</a:t>
          </a:r>
          <a:endParaRPr lang="en" sz="2000" b="1" dirty="0"/>
        </a:p>
      </dgm:t>
    </dgm:pt>
    <dgm:pt modelId="{3C1CC809-8E8C-4D32-A836-E33BAAC1F441}" type="sibTrans" cxnId="{0DFE376C-6ADB-42B6-B120-E3C6CF69EBB1}">
      <dgm:prSet/>
      <dgm:spPr/>
      <dgm:t>
        <a:bodyPr/>
        <a:lstStyle/>
        <a:p>
          <a:endParaRPr lang="es-ES" sz="2000" b="1"/>
        </a:p>
      </dgm:t>
    </dgm:pt>
    <dgm:pt modelId="{194D3DDD-781E-487E-BE5E-CC1789E42CF2}" type="par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hr-HR" sz="2000" b="1">
              <a:solidFill>
                <a:srgbClr val="105660"/>
              </a:solidFill>
            </a:rPr>
            <a:t>Hrana žrtvovana idolima
(Znanje i ljubav)</a:t>
          </a:r>
          <a:endParaRPr lang="en" sz="2000" b="1" dirty="0">
            <a:solidFill>
              <a:srgbClr val="105660"/>
            </a:solidFill>
          </a:endParaRPr>
        </a:p>
      </dgm:t>
    </dgm:pt>
    <dgm:pt modelId="{72DA17D0-0320-45F2-9CB8-722D008DBF13}" type="sibTrans" cxnId="{8069C2BD-91EA-44BC-935D-5B69537D5FB2}">
      <dgm:prSet/>
      <dgm:spPr/>
      <dgm:t>
        <a:bodyPr/>
        <a:lstStyle/>
        <a:p>
          <a:endParaRPr lang="es-ES" sz="2000" b="1"/>
        </a:p>
      </dgm:t>
    </dgm:pt>
    <dgm:pt modelId="{0649B2E2-32EE-4588-BC06-73599311D52F}" type="parTrans" cxnId="{8069C2BD-91EA-44BC-935D-5B69537D5FB2}">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hr-HR" sz="2000" b="1"/>
            <a:t>1. Korinćanima 9</a:t>
          </a:r>
          <a:endParaRPr lang="en" sz="2000" b="1"/>
        </a:p>
      </dgm:t>
    </dgm:pt>
    <dgm:pt modelId="{E2FD1593-85B8-4ED3-9E3C-EE793DFF1658}" type="sibTrans" cxnId="{A9424E30-0283-4EB8-8AC1-83260AB5FF22}">
      <dgm:prSet/>
      <dgm:spPr/>
      <dgm:t>
        <a:bodyPr/>
        <a:lstStyle/>
        <a:p>
          <a:endParaRPr lang="es-ES" sz="2000" b="1"/>
        </a:p>
      </dgm:t>
    </dgm:pt>
    <dgm:pt modelId="{173A3E42-C226-407F-8237-FD1E5BB3E420}" type="par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hr-HR" sz="2000" b="1">
              <a:solidFill>
                <a:schemeClr val="accent1">
                  <a:lumMod val="50000"/>
                </a:schemeClr>
              </a:solidFill>
            </a:rPr>
            <a:t>Pavle se odriče svojih prava
(Prava evanđelja)</a:t>
          </a:r>
          <a:endParaRPr lang="en" sz="2000" b="1" dirty="0">
            <a:solidFill>
              <a:schemeClr val="accent1">
                <a:lumMod val="50000"/>
              </a:schemeClr>
            </a:solidFill>
          </a:endParaRPr>
        </a:p>
      </dgm:t>
    </dgm:pt>
    <dgm:pt modelId="{E544601E-07D6-4C33-8042-DB025AEE11B5}" type="sibTrans" cxnId="{F5A1A44B-50FB-4C38-BC3A-6CC53E41B616}">
      <dgm:prSet/>
      <dgm:spPr/>
      <dgm:t>
        <a:bodyPr/>
        <a:lstStyle/>
        <a:p>
          <a:endParaRPr lang="es-ES" sz="2000" b="1"/>
        </a:p>
      </dgm:t>
    </dgm:pt>
    <dgm:pt modelId="{DA552DF3-2578-49D5-B151-85AED4F0B1F2}" type="parTrans" cxnId="{F5A1A44B-50FB-4C38-BC3A-6CC53E41B616}">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hr-HR" sz="2000" b="1"/>
            <a:t>1. Korinćanima 10,1-13:</a:t>
          </a:r>
          <a:endParaRPr lang="en" sz="2000" b="1" dirty="0"/>
        </a:p>
      </dgm:t>
    </dgm:pt>
    <dgm:pt modelId="{6372C50C-2F9B-4534-8705-6AA32B63F789}" type="sibTrans" cxnId="{1D4AEDF9-7731-43A1-A2E2-5ECE0F781982}">
      <dgm:prSet/>
      <dgm:spPr/>
      <dgm:t>
        <a:bodyPr/>
        <a:lstStyle/>
        <a:p>
          <a:endParaRPr lang="es-ES" sz="2000" b="1"/>
        </a:p>
      </dgm:t>
    </dgm:pt>
    <dgm:pt modelId="{D181264C-9C20-4C80-A9DF-4C20BD8CFC7C}" type="par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hr-HR" sz="2000" b="1">
              <a:solidFill>
                <a:schemeClr val="accent5">
                  <a:lumMod val="50000"/>
                </a:schemeClr>
              </a:solidFill>
            </a:rPr>
            <a:t>Upozorenje na idolopoklonstvo
(Pouka iz prošlosti)</a:t>
          </a:r>
          <a:endParaRPr lang="en" sz="2000" b="1" dirty="0">
            <a:solidFill>
              <a:schemeClr val="accent5">
                <a:lumMod val="50000"/>
              </a:schemeClr>
            </a:solidFill>
          </a:endParaRPr>
        </a:p>
      </dgm:t>
    </dgm:pt>
    <dgm:pt modelId="{3A3E78A7-9F41-42AE-90D3-FFF94E6FB6A1}" type="sibTrans" cxnId="{21A481E3-9585-4D6B-9E9F-1DE0940CB427}">
      <dgm:prSet/>
      <dgm:spPr/>
      <dgm:t>
        <a:bodyPr/>
        <a:lstStyle/>
        <a:p>
          <a:endParaRPr lang="es-ES" sz="2000" b="1"/>
        </a:p>
      </dgm:t>
    </dgm:pt>
    <dgm:pt modelId="{2274FFB4-4B2C-4153-A18E-A23146937F52}" type="parTrans" cxnId="{21A481E3-9585-4D6B-9E9F-1DE0940CB427}">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hr-HR" sz="2000" b="1"/>
            <a:t>1. Korinćanima 10,14-22:</a:t>
          </a:r>
          <a:endParaRPr lang="en" sz="2000" b="1" dirty="0"/>
        </a:p>
      </dgm:t>
    </dgm:pt>
    <dgm:pt modelId="{C7CA6C9E-4294-4543-BF9B-72B740B78668}" type="sibTrans" cxnId="{A8CD50C4-9FB6-4D50-97CB-ECD47B5EE62A}">
      <dgm:prSet/>
      <dgm:spPr/>
      <dgm:t>
        <a:bodyPr/>
        <a:lstStyle/>
        <a:p>
          <a:endParaRPr lang="es-ES" sz="2000" b="1"/>
        </a:p>
      </dgm:t>
    </dgm:pt>
    <dgm:pt modelId="{716BA5BC-8650-4C80-A758-E545C9B2F9C1}" type="par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hr-HR" sz="2000" b="1">
              <a:solidFill>
                <a:schemeClr val="accent6">
                  <a:lumMod val="50000"/>
                </a:schemeClr>
              </a:solidFill>
            </a:rPr>
            <a:t>Gospodinova čaša i čaša demona
(Napustiti idolopoklonstvo)</a:t>
          </a:r>
          <a:endParaRPr lang="en" sz="2000" b="1" dirty="0">
            <a:solidFill>
              <a:schemeClr val="accent6">
                <a:lumMod val="50000"/>
              </a:schemeClr>
            </a:solidFill>
          </a:endParaRPr>
        </a:p>
      </dgm:t>
    </dgm:pt>
    <dgm:pt modelId="{EAEB4C2F-B6F7-4B4F-8268-CBF30DEF8D0B}" type="sibTrans" cxnId="{B5C5B7B3-FE0B-40E5-87E0-351D691C4778}">
      <dgm:prSet/>
      <dgm:spPr/>
      <dgm:t>
        <a:bodyPr/>
        <a:lstStyle/>
        <a:p>
          <a:endParaRPr lang="es-ES" sz="2000" b="1"/>
        </a:p>
      </dgm:t>
    </dgm:pt>
    <dgm:pt modelId="{2F0E6EA3-5BDE-437C-BAD3-EB384E4778E6}" type="parTrans" cxnId="{B5C5B7B3-FE0B-40E5-87E0-351D691C4778}">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hr-HR" sz="2000" b="1"/>
            <a:t>1. Korinćanima 10,23-33:</a:t>
          </a:r>
          <a:endParaRPr lang="en" sz="2000" b="1" dirty="0"/>
        </a:p>
      </dgm:t>
    </dgm:pt>
    <dgm:pt modelId="{6ACE434A-AD9B-466D-A982-F0F1284FDFD6}" type="sibTrans" cxnId="{051BC786-8D26-4D9E-91A1-C74B41B91965}">
      <dgm:prSet/>
      <dgm:spPr/>
      <dgm:t>
        <a:bodyPr/>
        <a:lstStyle/>
        <a:p>
          <a:endParaRPr lang="es-ES" sz="2000" b="1"/>
        </a:p>
      </dgm:t>
    </dgm:pt>
    <dgm:pt modelId="{9DBB4E95-5646-41A8-A5D6-7159A86BB88C}" type="par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hr-HR" sz="2000" b="1">
              <a:solidFill>
                <a:schemeClr val="accent3">
                  <a:lumMod val="50000"/>
                </a:schemeClr>
              </a:solidFill>
            </a:rPr>
            <a:t>Učini sve na slavu Božju
(Što je zakonito, a što prikladno)</a:t>
          </a:r>
          <a:endParaRPr lang="en" sz="2000" b="1" dirty="0">
            <a:solidFill>
              <a:schemeClr val="accent3">
                <a:lumMod val="50000"/>
              </a:schemeClr>
            </a:solidFill>
          </a:endParaRPr>
        </a:p>
      </dgm:t>
    </dgm:pt>
    <dgm:pt modelId="{7057C2B2-13DB-4594-9FC3-FD03734FFA1D}" type="sibTrans" cxnId="{F5479E2A-AF07-4B80-9E03-633BDE5EFFFC}">
      <dgm:prSet/>
      <dgm:spPr/>
      <dgm:t>
        <a:bodyPr/>
        <a:lstStyle/>
        <a:p>
          <a:endParaRPr lang="es-ES" sz="2000" b="1"/>
        </a:p>
      </dgm:t>
    </dgm:pt>
    <dgm:pt modelId="{BA06FD9E-E4F9-4DBE-93A9-02580831DF2A}" type="parTrans" cxnId="{F5479E2A-AF07-4B80-9E03-633BDE5EFFFC}">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1D9DB933-B562-49AA-A92D-BAA94C19B152}" type="presOf" srcId="{A0487429-BEEA-4814-A7FD-DF3D8DDB8992}" destId="{D23DF7B9-1508-4D64-BF74-796D8F9392E5}" srcOrd="0" destOrd="0" presId="urn:microsoft.com/office/officeart/2005/8/layout/vList2"/>
    <dgm:cxn modelId="{7835A542-DEE3-492D-AF86-4C7E692D928E}" type="presOf" srcId="{3309BE94-2E55-4780-8847-E2314BB6B5CA}" destId="{E02B32B1-A93B-45CE-A8E9-B011A91A1719}" srcOrd="0" destOrd="0" presId="urn:microsoft.com/office/officeart/2005/8/layout/vList2"/>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85973558-BC2B-40FE-A323-BC8AF96F0D64}" type="presOf" srcId="{D02A6EB1-2A9E-4313-AFC2-7525C8869E9E}" destId="{F6C34058-B94A-4665-B0D2-FAC45F96C35E}" srcOrd="0" destOrd="0" presId="urn:microsoft.com/office/officeart/2005/8/layout/vList2"/>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outerShdw>
              </a:effectLst>
            </a:rPr>
            <a:t>1.Kor. 8, 4-7a</a:t>
          </a:r>
          <a:endParaRPr lang="en" sz="2000" b="1" dirty="0">
            <a:effectLst>
              <a:outerShdw blurRad="38100" dist="38100" dir="2700000" algn="tl">
                <a:srgbClr val="000000"/>
              </a:outerShdw>
            </a:effectLst>
          </a:endParaRP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hr-HR" sz="2000" b="1"/>
            <a:t>Snažni razumiju da idoli nisu ništa, jer postoji samo jedan pravi Bog.</a:t>
          </a:r>
          <a:endParaRPr lang="en"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hr-HR" sz="2000" b="1"/>
            <a:t>Slabi još nisu shvatili ovu istinu.</a:t>
          </a:r>
          <a:endParaRPr lang="en"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a:effectLst>
                <a:outerShdw blurRad="38100" dist="38100" dir="2700000" algn="tl">
                  <a:srgbClr val="000000"/>
                </a:outerShdw>
              </a:effectLst>
            </a:rPr>
            <a:t>1</a:t>
          </a:r>
          <a:r>
            <a:rPr lang="hr-HR" sz="2000" b="1">
              <a:effectLst>
                <a:outerShdw blurRad="38100" dist="38100" dir="2700000" algn="tl">
                  <a:srgbClr val="000000"/>
                </a:outerShdw>
              </a:effectLst>
            </a:rPr>
            <a:t>. Kor.</a:t>
          </a:r>
          <a:r>
            <a:rPr lang="en" sz="2000" b="1">
              <a:effectLst>
                <a:outerShdw blurRad="38100" dist="38100" dir="2700000" algn="tl">
                  <a:srgbClr val="000000"/>
                </a:outerShdw>
              </a:effectLst>
            </a:rPr>
            <a:t> </a:t>
          </a:r>
          <a:r>
            <a:rPr lang="hr-HR" sz="2000" b="1">
              <a:effectLst>
                <a:outerShdw blurRad="38100" dist="38100" dir="2700000" algn="tl">
                  <a:srgbClr val="000000"/>
                </a:outerShdw>
              </a:effectLst>
            </a:rPr>
            <a:t>8,</a:t>
          </a:r>
          <a:r>
            <a:rPr lang="en" sz="2000" b="1">
              <a:effectLst>
                <a:outerShdw blurRad="38100" dist="38100" dir="2700000" algn="tl">
                  <a:srgbClr val="000000"/>
                </a:outerShdw>
              </a:effectLst>
            </a:rPr>
            <a:t>7b</a:t>
          </a:r>
          <a:endParaRPr lang="en" sz="2000" b="1" dirty="0">
            <a:effectLst>
              <a:outerShdw blurRad="38100" dist="38100" dir="2700000" algn="tl">
                <a:srgbClr val="000000"/>
              </a:outerShdw>
            </a:effectLst>
          </a:endParaRP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hr-HR" sz="2000" b="1"/>
            <a:t>Jaki jedu meso žrtvovano idolima jer znaju da idoli ne mogu kontaminirati hranu.</a:t>
          </a:r>
          <a:endParaRPr lang="en" sz="20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hr-HR" sz="2000" b="1"/>
            <a:t>Slabi veruju da greše ako jedu to meso.</a:t>
          </a:r>
          <a:endParaRPr lang="en" sz="20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custLinFactNeighborX="-26395"/>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a:solidFill>
                <a:schemeClr val="accent2">
                  <a:lumMod val="50000"/>
                </a:schemeClr>
              </a:solidFill>
            </a:rPr>
            <a:t>⁕ </a:t>
          </a:r>
          <a:r>
            <a:rPr lang="pl-PL" sz="2000" b="1">
              <a:solidFill>
                <a:schemeClr val="tx1"/>
              </a:solidFill>
            </a:rPr>
            <a:t>Pravo da ga zajednica hrani (1 Kor.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a:solidFill>
                <a:schemeClr val="tx2">
                  <a:lumMod val="20000"/>
                  <a:lumOff val="80000"/>
                </a:schemeClr>
              </a:solidFill>
              <a:effectLst>
                <a:outerShdw blurRad="38100" dist="38100" dir="2700000" algn="tl">
                  <a:srgbClr val="000000"/>
                </a:outerShdw>
              </a:effectLst>
            </a:rPr>
            <a:t>⁕ </a:t>
          </a:r>
          <a:r>
            <a:rPr lang="hr-HR" sz="2000" b="1">
              <a:effectLst>
                <a:outerShdw blurRad="38100" dist="38100" dir="2700000" algn="tl">
                  <a:srgbClr val="000000"/>
                </a:outerShdw>
              </a:effectLst>
            </a:rPr>
            <a:t>Pravo da bude u pratnji svoje žene (1. Kor.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a:solidFill>
                <a:schemeClr val="accent5">
                  <a:lumMod val="20000"/>
                  <a:lumOff val="80000"/>
                </a:schemeClr>
              </a:solidFill>
              <a:effectLst>
                <a:outerShdw blurRad="50800" dist="38100" dir="5400000" algn="ctr" rotWithShape="0">
                  <a:schemeClr val="tx1"/>
                </a:outerShdw>
              </a:effectLst>
            </a:rPr>
            <a:t>⁕ </a:t>
          </a:r>
          <a:r>
            <a:rPr lang="hr-HR" sz="2000" b="1">
              <a:effectLst>
                <a:outerShdw blurRad="50800" dist="38100" dir="5400000" algn="ctr" rotWithShape="0">
                  <a:schemeClr val="tx1"/>
                </a:outerShdw>
              </a:effectLst>
            </a:rPr>
            <a:t>Pravo da se ne obavljaju uobičajeni održavajući poslovi (1. Kor.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hr-HR" sz="2000" b="1">
              <a:solidFill>
                <a:schemeClr val="tx1"/>
              </a:solidFill>
            </a:rPr>
            <a:t>Pavle se odriče svog prava apostola da ga podržavaju crkve kojima služi, kao što su to činili drugi apostoli...</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hr-HR" sz="2000" b="1">
              <a:effectLst>
                <a:outerShdw blurRad="38100" dist="38100" dir="2700000" algn="tl">
                  <a:srgbClr val="000000"/>
                </a:outerShdw>
              </a:effectLst>
            </a:rPr>
            <a:t>Opća praksa među apostolima bila je da putuju sa svojim suprugama kako bi se brinuli o njima i pomagali im u službi. Ova žena, kao i njezin muž, imala bi pravo na podršku crkve.</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hr-HR" sz="2000" b="1">
              <a:effectLst>
                <a:outerShdw blurRad="50800" dist="38100" dir="5400000" algn="ctr" rotWithShape="0">
                  <a:schemeClr val="tx1"/>
                </a:outerShdw>
              </a:effectLst>
            </a:rPr>
            <a:t>Pavle želi zarađivati za život kako ne bi ljudi pomislili da želi iskoristiti svoju publiku i pokazati im nesebičnost.</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hr-HR" sz="2000" b="1">
              <a:effectLst>
                <a:outerShdw blurRad="38100" dist="38100" dir="2700000" algn="tl">
                  <a:srgbClr val="000000">
                    <a:alpha val="43137"/>
                  </a:srgbClr>
                </a:outerShdw>
              </a:effectLst>
            </a:rPr>
            <a:t>Mesnica je prodavala i hranu žrtvovanu idolima i hranu koja nije bila žrtvovana. Vernik nije smio pitati o poreklu te hrane kako ne bi stekao dojam da smatra nezakonitim jesti takvu vrstu mesa (1 Kor.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hr-HR" sz="2000" b="1">
              <a:effectLst>
                <a:outerShdw blurRad="38100" dist="38100" dir="2700000" algn="tl">
                  <a:srgbClr val="000000">
                    <a:alpha val="43137"/>
                  </a:srgbClr>
                </a:outerShdw>
              </a:effectLst>
            </a:rPr>
            <a:t>Nevernik je pozvao vernika da jede. Vernik je jeo bez pitanja (sve mu je dopušteno). No domaćin je rekao da je meso bilo ponuđeno idolu. Stoga se, kako se ne bi uvrijedila savest domaćina, smatralo neprikladnim da vernik uživa u tom mesu (1. Kor.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8:</a:t>
          </a:r>
          <a:endParaRPr lang="en" sz="2000" b="1" kern="1200" dirty="0"/>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rgbClr val="105660"/>
              </a:solidFill>
            </a:rPr>
            <a:t>Hrana žrtvovana idolima
(Znanje i ljubav)</a:t>
          </a:r>
          <a:endParaRPr lang="en" sz="2000" b="1" kern="1200" dirty="0">
            <a:solidFill>
              <a:srgbClr val="105660"/>
            </a:solidFill>
          </a:endParaRP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9</a:t>
          </a:r>
          <a:endParaRPr lang="en" sz="2000" b="1" kern="1200"/>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chemeClr val="accent1">
                  <a:lumMod val="50000"/>
                </a:schemeClr>
              </a:solidFill>
            </a:rPr>
            <a:t>Pavle se odriče svojih prava
(Prava evanđelja)</a:t>
          </a:r>
          <a:endParaRPr lang="en" sz="2000" b="1" kern="1200" dirty="0">
            <a:solidFill>
              <a:schemeClr val="accent1">
                <a:lumMod val="50000"/>
              </a:schemeClr>
            </a:solidFill>
          </a:endParaRP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10,1-13:</a:t>
          </a:r>
          <a:endParaRPr lang="en" sz="2000" b="1" kern="1200" dirty="0"/>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chemeClr val="accent5">
                  <a:lumMod val="50000"/>
                </a:schemeClr>
              </a:solidFill>
            </a:rPr>
            <a:t>Upozorenje na idolopoklonstvo
(Pouka iz prošlosti)</a:t>
          </a:r>
          <a:endParaRPr lang="en" sz="2000" b="1" kern="1200" dirty="0">
            <a:solidFill>
              <a:schemeClr val="accent5">
                <a:lumMod val="50000"/>
              </a:schemeClr>
            </a:solidFill>
          </a:endParaRP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10,14-22:</a:t>
          </a:r>
          <a:endParaRPr lang="en" sz="2000" b="1" kern="1200" dirty="0"/>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chemeClr val="accent6">
                  <a:lumMod val="50000"/>
                </a:schemeClr>
              </a:solidFill>
            </a:rPr>
            <a:t>Gospodinova čaša i čaša demona
(Napustiti idolopoklonstvo)</a:t>
          </a:r>
          <a:endParaRPr lang="en" sz="2000" b="1" kern="1200" dirty="0">
            <a:solidFill>
              <a:schemeClr val="accent6">
                <a:lumMod val="50000"/>
              </a:schemeClr>
            </a:solidFill>
          </a:endParaRP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r-HR" sz="2000" b="1" kern="1200"/>
            <a:t>1. Korinćanima 10,23-33:</a:t>
          </a:r>
          <a:endParaRPr lang="en" sz="2000" b="1" kern="1200" dirty="0"/>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hr-HR" sz="2000" b="1" kern="1200">
              <a:solidFill>
                <a:schemeClr val="accent3">
                  <a:lumMod val="50000"/>
                </a:schemeClr>
              </a:solidFill>
            </a:rPr>
            <a:t>Učini sve na slavu Božju
(Što je zakonito, a što prikladno)</a:t>
          </a:r>
          <a:endParaRPr lang="en" sz="2000" b="1" kern="1200" dirty="0">
            <a:solidFill>
              <a:schemeClr val="accent3">
                <a:lumMod val="50000"/>
              </a:schemeClr>
            </a:solidFill>
          </a:endParaRP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0"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outerShdw>
              </a:effectLst>
            </a:rPr>
            <a:t>1.Kor. 8, 4-7a</a:t>
          </a:r>
          <a:endParaRPr lang="en" sz="2000" b="1" kern="1200" dirty="0">
            <a:effectLst>
              <a:outerShdw blurRad="38100" dist="38100" dir="2700000" algn="tl">
                <a:srgbClr val="000000"/>
              </a:outerShdw>
            </a:effectLst>
          </a:endParaRPr>
        </a:p>
      </dsp:txBody>
      <dsp:txXfrm>
        <a:off x="532977"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Snažni razumiju da idoli nisu ništa, jer postoji samo jedan pravi Bog.</a:t>
          </a:r>
          <a:endParaRPr lang="en" sz="2000" b="1" kern="1200" dirty="0"/>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Slabi još nisu shvatili ovu istinu.</a:t>
          </a:r>
          <a:endParaRPr lang="en" sz="2000" b="1" kern="1200" dirty="0"/>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outerShdw>
              </a:effectLst>
            </a:rPr>
            <a:t>1</a:t>
          </a:r>
          <a:r>
            <a:rPr lang="hr-HR" sz="2000" b="1" kern="1200">
              <a:effectLst>
                <a:outerShdw blurRad="38100" dist="38100" dir="2700000" algn="tl">
                  <a:srgbClr val="000000"/>
                </a:outerShdw>
              </a:effectLst>
            </a:rPr>
            <a:t>. Kor.</a:t>
          </a:r>
          <a:r>
            <a:rPr lang="en" sz="2000" b="1" kern="1200">
              <a:effectLst>
                <a:outerShdw blurRad="38100" dist="38100" dir="2700000" algn="tl">
                  <a:srgbClr val="000000"/>
                </a:outerShdw>
              </a:effectLst>
            </a:rPr>
            <a:t> </a:t>
          </a:r>
          <a:r>
            <a:rPr lang="hr-HR" sz="2000" b="1" kern="1200">
              <a:effectLst>
                <a:outerShdw blurRad="38100" dist="38100" dir="2700000" algn="tl">
                  <a:srgbClr val="000000"/>
                </a:outerShdw>
              </a:effectLst>
            </a:rPr>
            <a:t>8,</a:t>
          </a:r>
          <a:r>
            <a:rPr lang="en" sz="2000" b="1" kern="1200">
              <a:effectLst>
                <a:outerShdw blurRad="38100" dist="38100" dir="2700000" algn="tl">
                  <a:srgbClr val="000000"/>
                </a:outerShdw>
              </a:effectLst>
            </a:rPr>
            <a:t>7b</a:t>
          </a:r>
          <a:endParaRPr lang="en" sz="2000" b="1" kern="1200" dirty="0">
            <a:effectLst>
              <a:outerShdw blurRad="38100" dist="38100" dir="2700000" algn="tl">
                <a:srgbClr val="000000"/>
              </a:outerShdw>
            </a:effectLst>
          </a:endParaRP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Jaki jedu meso žrtvovano idolima jer znaju da idoli ne mogu kontaminirati hranu.</a:t>
          </a:r>
          <a:endParaRPr lang="en" sz="2000" b="1" kern="1200" dirty="0"/>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t>Slabi veruju da greše ako jedu to meso.</a:t>
          </a:r>
          <a:endParaRPr lang="en" sz="2000" b="1" kern="1200" dirty="0"/>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a:solidFill>
                <a:schemeClr val="accent2">
                  <a:lumMod val="50000"/>
                </a:schemeClr>
              </a:solidFill>
            </a:rPr>
            <a:t>⁕ </a:t>
          </a:r>
          <a:r>
            <a:rPr lang="pl-PL" sz="2000" b="1" kern="1200">
              <a:solidFill>
                <a:schemeClr val="tx1"/>
              </a:solidFill>
            </a:rPr>
            <a:t>Pravo da ga zajednica hrani (1 Kor.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hr-HR" sz="2000" b="1" kern="1200">
              <a:solidFill>
                <a:schemeClr val="tx1"/>
              </a:solidFill>
            </a:rPr>
            <a:t>Pavle se odriče svog prava apostola da ga podržavaju crkve kojima služi, kao što su to činili drugi apostoli...</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a:solidFill>
                <a:schemeClr val="tx2">
                  <a:lumMod val="20000"/>
                  <a:lumOff val="80000"/>
                </a:schemeClr>
              </a:solidFill>
              <a:effectLst>
                <a:outerShdw blurRad="38100" dist="38100" dir="2700000" algn="tl">
                  <a:srgbClr val="000000"/>
                </a:outerShdw>
              </a:effectLst>
            </a:rPr>
            <a:t>⁕ </a:t>
          </a:r>
          <a:r>
            <a:rPr lang="hr-HR" sz="2000" b="1" kern="1200">
              <a:effectLst>
                <a:outerShdw blurRad="38100" dist="38100" dir="2700000" algn="tl">
                  <a:srgbClr val="000000"/>
                </a:outerShdw>
              </a:effectLst>
            </a:rPr>
            <a:t>Pravo da bude u pratnji svoje žene (1. Kor.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hr-HR" sz="2000" b="1" kern="1200">
              <a:effectLst>
                <a:outerShdw blurRad="38100" dist="38100" dir="2700000" algn="tl">
                  <a:srgbClr val="000000"/>
                </a:outerShdw>
              </a:effectLst>
            </a:rPr>
            <a:t>Opća praksa među apostolima bila je da putuju sa svojim suprugama kako bi se brinuli o njima i pomagali im u službi. Ova žena, kao i njezin muž, imala bi pravo na podršku crkve.</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a:solidFill>
                <a:schemeClr val="accent5">
                  <a:lumMod val="20000"/>
                  <a:lumOff val="80000"/>
                </a:schemeClr>
              </a:solidFill>
              <a:effectLst>
                <a:outerShdw blurRad="50800" dist="38100" dir="5400000" algn="ctr" rotWithShape="0">
                  <a:schemeClr val="tx1"/>
                </a:outerShdw>
              </a:effectLst>
            </a:rPr>
            <a:t>⁕ </a:t>
          </a:r>
          <a:r>
            <a:rPr lang="hr-HR" sz="2000" b="1" kern="1200">
              <a:effectLst>
                <a:outerShdw blurRad="50800" dist="38100" dir="5400000" algn="ctr" rotWithShape="0">
                  <a:schemeClr val="tx1"/>
                </a:outerShdw>
              </a:effectLst>
            </a:rPr>
            <a:t>Pravo da se ne obavljaju uobičajeni održavajući poslovi (1. Kor.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hr-HR" sz="2000" b="1" kern="1200">
              <a:effectLst>
                <a:outerShdw blurRad="50800" dist="38100" dir="5400000" algn="ctr" rotWithShape="0">
                  <a:schemeClr val="tx1"/>
                </a:outerShdw>
              </a:effectLst>
            </a:rPr>
            <a:t>Pavle želi zarađivati za život kako ne bi ljudi pomislili da želi iskoristiti svoju publiku i pokazati im nesebičnost.</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Mesnica je prodavala i hranu žrtvovanu idolima i hranu koja nije bila žrtvovana. Vernik nije smio pitati o poreklu te hrane kako ne bi stekao dojam da smatra nezakonitim jesti takvu vrstu mesa (1 Kor.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Nevernik je pozvao vernika da jede. Vernik je jeo bez pitanja (sve mu je dopušteno). No domaćin je rekao da je meso bilo ponuđeno idolu. Stoga se, kako se ne bi uvrijedila savest domaćina, smatralo neprikladnim da vernik uživa u tom mesu (1. Kor. 10,27-29).</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27/07/2026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98267E30-FE9E-40EA-84B3-21069DDC4356}" type="slidenum">
              <a:rPr lang="es-ES" smtClean="0"/>
              <a:t>4</a:t>
            </a:fld>
            <a:endParaRPr lang="es-ES"/>
          </a:p>
        </p:txBody>
      </p:sp>
    </p:spTree>
    <p:extLst>
      <p:ext uri="{BB962C8B-B14F-4D97-AF65-F5344CB8AC3E}">
        <p14:creationId xmlns:p14="http://schemas.microsoft.com/office/powerpoint/2010/main" val="2767307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98267E30-FE9E-40EA-84B3-21069DDC4356}" type="slidenum">
              <a:rPr lang="es-ES" smtClean="0"/>
              <a:t>8</a:t>
            </a:fld>
            <a:endParaRPr lang="es-ES"/>
          </a:p>
        </p:txBody>
      </p:sp>
    </p:spTree>
    <p:extLst>
      <p:ext uri="{BB962C8B-B14F-4D97-AF65-F5344CB8AC3E}">
        <p14:creationId xmlns:p14="http://schemas.microsoft.com/office/powerpoint/2010/main" val="581565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12"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8.jpeg"/><Relationship Id="rId5" Type="http://schemas.openxmlformats.org/officeDocument/2006/relationships/diagramLayout" Target="../diagrams/layout2.xml"/><Relationship Id="rId10" Type="http://schemas.openxmlformats.org/officeDocument/2006/relationships/image" Target="../media/image7.jpeg"/><Relationship Id="rId4" Type="http://schemas.openxmlformats.org/officeDocument/2006/relationships/diagramData" Target="../diagrams/data2.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8.jpeg"/><Relationship Id="rId7" Type="http://schemas.openxmlformats.org/officeDocument/2006/relationships/diagramColors" Target="../diagrams/colors4.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image" Target="../media/image32.jpeg"/><Relationship Id="rId5" Type="http://schemas.openxmlformats.org/officeDocument/2006/relationships/diagramLayout" Target="../diagrams/layout4.xml"/><Relationship Id="rId10" Type="http://schemas.microsoft.com/office/2007/relationships/hdphoto" Target="../media/hdphoto3.wdp"/><Relationship Id="rId4" Type="http://schemas.openxmlformats.org/officeDocument/2006/relationships/diagramData" Target="../diagrams/data4.xml"/><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238500" y="0"/>
            <a:ext cx="5238750"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300" normalizeH="0" baseline="0" noProof="0" dirty="0" err="1">
                <a:ln w="10160">
                  <a:noFill/>
                  <a:prstDash val="solid"/>
                </a:ln>
                <a:solidFill>
                  <a:srgbClr val="FFFF66">
                    <a:lumMod val="40000"/>
                    <a:lumOff val="60000"/>
                  </a:srgbClr>
                </a:solidFill>
                <a:effectLst>
                  <a:outerShdw blurRad="38100" dist="22860" dir="5400000" algn="tl" rotWithShape="0">
                    <a:srgbClr val="00B0F0"/>
                  </a:outerShdw>
                </a:effectLst>
                <a:uLnTx/>
                <a:uFillTx/>
                <a:latin typeface="Aptos" panose="02110004020202020204"/>
                <a:ea typeface="+mn-ea"/>
                <a:cs typeface="+mn-cs"/>
              </a:rPr>
              <a:t>SVE</a:t>
            </a:r>
            <a:r>
              <a:rPr kumimoji="0" lang="es-ES" sz="5400" b="1" i="0" u="none" strike="noStrike" kern="1200" cap="none" spc="300" normalizeH="0" baseline="0" noProof="0" dirty="0">
                <a:ln w="10160">
                  <a:noFill/>
                  <a:prstDash val="solid"/>
                </a:ln>
                <a:solidFill>
                  <a:srgbClr val="FFFF66">
                    <a:lumMod val="40000"/>
                    <a:lumOff val="60000"/>
                  </a:srgbClr>
                </a:solidFill>
                <a:effectLst>
                  <a:outerShdw blurRad="38100" dist="22860" dir="5400000" algn="tl" rotWithShape="0">
                    <a:srgbClr val="00B0F0"/>
                  </a:outerShdw>
                </a:effectLst>
                <a:uLnTx/>
                <a:uFillTx/>
                <a:latin typeface="Aptos" panose="02110004020202020204"/>
                <a:ea typeface="+mn-ea"/>
                <a:cs typeface="+mn-cs"/>
              </a:rPr>
              <a:t> </a:t>
            </a:r>
            <a:r>
              <a:rPr kumimoji="0" lang="es-ES" sz="5400" b="1" i="0" u="none" strike="noStrike" kern="1200" cap="none" spc="300" normalizeH="0" baseline="0" noProof="0" dirty="0" err="1">
                <a:ln w="10160">
                  <a:noFill/>
                  <a:prstDash val="solid"/>
                </a:ln>
                <a:solidFill>
                  <a:srgbClr val="FFFF66">
                    <a:lumMod val="40000"/>
                    <a:lumOff val="60000"/>
                  </a:srgbClr>
                </a:solidFill>
                <a:effectLst>
                  <a:outerShdw blurRad="38100" dist="22860" dir="5400000" algn="tl" rotWithShape="0">
                    <a:srgbClr val="00B0F0"/>
                  </a:outerShdw>
                </a:effectLst>
                <a:uLnTx/>
                <a:uFillTx/>
                <a:latin typeface="Aptos" panose="02110004020202020204"/>
                <a:ea typeface="+mn-ea"/>
                <a:cs typeface="+mn-cs"/>
              </a:rPr>
              <a:t>NA</a:t>
            </a:r>
            <a:r>
              <a:rPr kumimoji="0" lang="es-ES" sz="5400" b="1" i="0" u="none" strike="noStrike" kern="1200" cap="none" spc="300" normalizeH="0" baseline="0" noProof="0" dirty="0">
                <a:ln w="10160">
                  <a:noFill/>
                  <a:prstDash val="solid"/>
                </a:ln>
                <a:solidFill>
                  <a:srgbClr val="FFFF66">
                    <a:lumMod val="40000"/>
                    <a:lumOff val="60000"/>
                  </a:srgbClr>
                </a:solidFill>
                <a:effectLst>
                  <a:outerShdw blurRad="38100" dist="22860" dir="5400000" algn="tl" rotWithShape="0">
                    <a:srgbClr val="00B0F0"/>
                  </a:outerShdw>
                </a:effectLst>
                <a:uLnTx/>
                <a:uFillTx/>
                <a:latin typeface="Aptos" panose="02110004020202020204"/>
                <a:ea typeface="+mn-ea"/>
                <a:cs typeface="+mn-cs"/>
              </a:rPr>
              <a:t> </a:t>
            </a:r>
            <a:r>
              <a:rPr kumimoji="0" lang="es-ES" sz="5400" b="1" i="0" u="none" strike="noStrike" kern="1200" cap="none" spc="300" normalizeH="0" baseline="0" noProof="0" dirty="0" err="1">
                <a:ln w="10160">
                  <a:noFill/>
                  <a:prstDash val="solid"/>
                </a:ln>
                <a:solidFill>
                  <a:srgbClr val="FFFF66">
                    <a:lumMod val="40000"/>
                    <a:lumOff val="60000"/>
                  </a:srgbClr>
                </a:solidFill>
                <a:effectLst>
                  <a:outerShdw blurRad="38100" dist="22860" dir="5400000" algn="tl" rotWithShape="0">
                    <a:srgbClr val="00B0F0"/>
                  </a:outerShdw>
                </a:effectLst>
                <a:uLnTx/>
                <a:uFillTx/>
                <a:latin typeface="Aptos" panose="02110004020202020204"/>
                <a:ea typeface="+mn-ea"/>
                <a:cs typeface="+mn-cs"/>
              </a:rPr>
              <a:t>SLAVU</a:t>
            </a:r>
            <a:r>
              <a:rPr kumimoji="0" lang="es-ES" sz="5400" b="1" i="0" u="none" strike="noStrike" kern="1200" cap="none" spc="300" normalizeH="0" baseline="0" noProof="0" dirty="0">
                <a:ln w="10160">
                  <a:noFill/>
                  <a:prstDash val="solid"/>
                </a:ln>
                <a:solidFill>
                  <a:srgbClr val="FFFF66">
                    <a:lumMod val="40000"/>
                    <a:lumOff val="60000"/>
                  </a:srgbClr>
                </a:solidFill>
                <a:effectLst>
                  <a:outerShdw blurRad="38100" dist="22860" dir="5400000" algn="tl" rotWithShape="0">
                    <a:srgbClr val="00B0F0"/>
                  </a:outerShdw>
                </a:effectLst>
                <a:uLnTx/>
                <a:uFillTx/>
                <a:latin typeface="Aptos" panose="02110004020202020204"/>
                <a:ea typeface="+mn-ea"/>
                <a:cs typeface="+mn-cs"/>
              </a:rPr>
              <a:t> </a:t>
            </a:r>
            <a:r>
              <a:rPr kumimoji="0" lang="es-ES" sz="5400" b="1" i="0" u="none" strike="noStrike" kern="1200" cap="none" spc="300" normalizeH="0" baseline="0" noProof="0" dirty="0" err="1">
                <a:ln w="10160">
                  <a:noFill/>
                  <a:prstDash val="solid"/>
                </a:ln>
                <a:solidFill>
                  <a:srgbClr val="FFFF66">
                    <a:lumMod val="40000"/>
                    <a:lumOff val="60000"/>
                  </a:srgbClr>
                </a:solidFill>
                <a:effectLst>
                  <a:outerShdw blurRad="38100" dist="22860" dir="5400000" algn="tl" rotWithShape="0">
                    <a:srgbClr val="00B0F0"/>
                  </a:outerShdw>
                </a:effectLst>
                <a:uLnTx/>
                <a:uFillTx/>
                <a:latin typeface="Aptos" panose="02110004020202020204"/>
                <a:ea typeface="+mn-ea"/>
                <a:cs typeface="+mn-cs"/>
              </a:rPr>
              <a:t>BOŽJU</a:t>
            </a:r>
            <a:endParaRPr kumimoji="0" lang="es-ES" sz="5400" b="1" i="0" u="none" strike="noStrike" kern="1200" cap="none" spc="300" normalizeH="0" baseline="0" noProof="0" dirty="0">
              <a:ln w="10160">
                <a:noFill/>
                <a:prstDash val="solid"/>
              </a:ln>
              <a:solidFill>
                <a:srgbClr val="FFFF66">
                  <a:lumMod val="40000"/>
                  <a:lumOff val="60000"/>
                </a:srgbClr>
              </a:solidFill>
              <a:effectLst>
                <a:outerShdw blurRad="38100" dist="22860" dir="5400000" algn="tl" rotWithShape="0">
                  <a:srgbClr val="00B0F0"/>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9565127" y="6515100"/>
            <a:ext cx="2626873"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C7E6A4"/>
                </a:solidFill>
                <a:effectLst>
                  <a:outerShdw blurRad="38100" dist="38100" dir="2700000" algn="tl">
                    <a:srgbClr val="000000">
                      <a:alpha val="43137"/>
                    </a:srgbClr>
                  </a:outerShdw>
                </a:effectLst>
                <a:uLnTx/>
                <a:uFillTx/>
                <a:latin typeface="Aptos" panose="02110004020202020204"/>
                <a:ea typeface="+mn-ea"/>
                <a:cs typeface="+mn-cs"/>
              </a:rPr>
              <a:t>5. </a:t>
            </a:r>
            <a:r>
              <a:rPr kumimoji="0" lang="es-ES" sz="1600" b="1" i="0" u="none" strike="noStrike" kern="1200" cap="none" spc="0" normalizeH="0" baseline="0" noProof="0" dirty="0" err="1">
                <a:ln>
                  <a:noFill/>
                </a:ln>
                <a:solidFill>
                  <a:srgbClr val="C7E6A4"/>
                </a:solidFill>
                <a:effectLst>
                  <a:outerShdw blurRad="38100" dist="38100" dir="2700000" algn="tl">
                    <a:srgbClr val="000000">
                      <a:alpha val="43137"/>
                    </a:srgbClr>
                  </a:outerShdw>
                </a:effectLst>
                <a:uLnTx/>
                <a:uFillTx/>
                <a:latin typeface="Aptos" panose="02110004020202020204"/>
                <a:ea typeface="+mn-ea"/>
                <a:cs typeface="+mn-cs"/>
              </a:rPr>
              <a:t>Pouka</a:t>
            </a:r>
            <a:r>
              <a:rPr kumimoji="0" lang="es-ES" sz="1600" b="1" i="0" u="none" strike="noStrike" kern="1200" cap="none" spc="0" normalizeH="0" baseline="0" noProof="0" dirty="0">
                <a:ln>
                  <a:noFill/>
                </a:ln>
                <a:solidFill>
                  <a:srgbClr val="C7E6A4"/>
                </a:solidFill>
                <a:effectLst>
                  <a:outerShdw blurRad="38100" dist="38100" dir="2700000" algn="tl">
                    <a:srgbClr val="000000">
                      <a:alpha val="43137"/>
                    </a:srgbClr>
                  </a:outerShdw>
                </a:effectLst>
                <a:uLnTx/>
                <a:uFillTx/>
                <a:latin typeface="Aptos" panose="02110004020202020204"/>
                <a:ea typeface="+mn-ea"/>
                <a:cs typeface="+mn-cs"/>
              </a:rPr>
              <a:t> </a:t>
            </a:r>
            <a:r>
              <a:rPr kumimoji="0" lang="es-ES" sz="1600" b="1" i="0" u="none" strike="noStrike" kern="1200" cap="none" spc="0" normalizeH="0" baseline="0" noProof="0" dirty="0" err="1">
                <a:ln>
                  <a:noFill/>
                </a:ln>
                <a:solidFill>
                  <a:srgbClr val="C7E6A4"/>
                </a:solidFill>
                <a:effectLst>
                  <a:outerShdw blurRad="38100" dist="38100" dir="2700000" algn="tl">
                    <a:srgbClr val="000000">
                      <a:alpha val="43137"/>
                    </a:srgbClr>
                  </a:outerShdw>
                </a:effectLst>
                <a:uLnTx/>
                <a:uFillTx/>
                <a:latin typeface="Aptos" panose="02110004020202020204"/>
                <a:ea typeface="+mn-ea"/>
                <a:cs typeface="+mn-cs"/>
              </a:rPr>
              <a:t>za</a:t>
            </a:r>
            <a:r>
              <a:rPr kumimoji="0" lang="es-ES" sz="1600" b="1" i="0" u="none" strike="noStrike" kern="1200" cap="none" spc="0" normalizeH="0" baseline="0" noProof="0" dirty="0">
                <a:ln>
                  <a:noFill/>
                </a:ln>
                <a:solidFill>
                  <a:srgbClr val="C7E6A4"/>
                </a:solidFill>
                <a:effectLst>
                  <a:outerShdw blurRad="38100" dist="38100" dir="2700000" algn="tl">
                    <a:srgbClr val="000000">
                      <a:alpha val="43137"/>
                    </a:srgbClr>
                  </a:outerShdw>
                </a:effectLst>
                <a:uLnTx/>
                <a:uFillTx/>
                <a:latin typeface="Aptos" panose="02110004020202020204"/>
                <a:ea typeface="+mn-ea"/>
                <a:cs typeface="+mn-cs"/>
              </a:rPr>
              <a:t> 1. </a:t>
            </a:r>
            <a:r>
              <a:rPr kumimoji="0" lang="es-ES" sz="1600" b="1" i="0" u="none" strike="noStrike" kern="1200" cap="none" spc="0" normalizeH="0" baseline="0" noProof="0" dirty="0" err="1">
                <a:ln>
                  <a:noFill/>
                </a:ln>
                <a:solidFill>
                  <a:srgbClr val="C7E6A4"/>
                </a:solidFill>
                <a:effectLst>
                  <a:outerShdw blurRad="38100" dist="38100" dir="2700000" algn="tl">
                    <a:srgbClr val="000000">
                      <a:alpha val="43137"/>
                    </a:srgbClr>
                  </a:outerShdw>
                </a:effectLst>
                <a:uLnTx/>
                <a:uFillTx/>
                <a:latin typeface="Aptos" panose="02110004020202020204"/>
                <a:ea typeface="+mn-ea"/>
                <a:cs typeface="+mn-cs"/>
              </a:rPr>
              <a:t>avgust</a:t>
            </a:r>
            <a:r>
              <a:rPr kumimoji="0" lang="es-ES" sz="1600" b="1" i="0" u="none" strike="noStrike" kern="1200" cap="none" spc="0" normalizeH="0" baseline="0" noProof="0" dirty="0">
                <a:ln>
                  <a:noFill/>
                </a:ln>
                <a:solidFill>
                  <a:srgbClr val="C7E6A4"/>
                </a:solidFill>
                <a:effectLst>
                  <a:outerShdw blurRad="38100" dist="38100" dir="2700000" algn="tl">
                    <a:srgbClr val="000000">
                      <a:alpha val="43137"/>
                    </a:srgbClr>
                  </a:outerShdw>
                </a:effectLst>
                <a:uLnTx/>
                <a:uFillTx/>
                <a:latin typeface="Aptos" panose="02110004020202020204"/>
                <a:ea typeface="+mn-ea"/>
                <a:cs typeface="+mn-cs"/>
              </a:rPr>
              <a:t>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111760" y="3342640"/>
            <a:ext cx="4185920" cy="2677656"/>
          </a:xfrm>
          <a:prstGeom prst="rect">
            <a:avLst/>
          </a:prstGeom>
          <a:noFill/>
        </p:spPr>
        <p:txBody>
          <a:bodyPr wrap="square">
            <a:spAutoFit/>
          </a:bodyPr>
          <a:lstStyle/>
          <a:p>
            <a:pPr lvl="0">
              <a:defRPr/>
            </a:pPr>
            <a:r>
              <a:rPr kumimoji="0" lang="en-US" sz="2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hr-HR" sz="2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Ako, dakle, jedete, ili pijete, ili činite nešto drugo</a:t>
            </a:r>
            <a:r>
              <a:rPr lang="en-US"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hr-HR"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sve   činite na Božju        </a:t>
            </a:r>
          </a:p>
          <a:p>
            <a:pPr lvl="0">
              <a:defRPr/>
            </a:pPr>
            <a:r>
              <a:rPr lang="hr-HR" sz="28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Slavu” </a:t>
            </a:r>
          </a:p>
          <a:p>
            <a:pPr lvl="0">
              <a:defRPr/>
            </a:pPr>
            <a:endParaRPr kumimoji="0" lang="es-ES" sz="2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0" y="3037840"/>
            <a:ext cx="3676650"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a:t>
            </a:r>
            <a:r>
              <a:rPr kumimoji="0" lang="hr-HR"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hr-HR"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orin</a:t>
            </a:r>
            <a:r>
              <a:rPr kumimoji="0" lang="hr-HR"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ćanima</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10</a:t>
            </a:r>
            <a:r>
              <a:rPr kumimoji="0" lang="hr-HR"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31, </a:t>
            </a:r>
            <a:r>
              <a:rPr lang="hr-HR" sz="1400">
                <a:effectLst>
                  <a:glow rad="76200">
                    <a:prstClr val="black"/>
                  </a:glow>
                  <a:outerShdw blurRad="50800" dist="50800" dir="5400000" algn="ctr" rotWithShape="0">
                    <a:prstClr val="black"/>
                  </a:outerShdw>
                </a:effectLst>
              </a:rPr>
              <a:t>SSP</a:t>
            </a:r>
            <a:r>
              <a:rPr kumimoji="0" lang="es-ES" sz="1800" b="1" i="0" u="none" strike="noStrike" kern="1200" cap="none" spc="0" normalizeH="0" baseline="0" noProof="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endPar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1015663"/>
          </a:xfrm>
          <a:prstGeom prst="rect">
            <a:avLst/>
          </a:prstGeom>
          <a:noFill/>
        </p:spPr>
        <p:txBody>
          <a:bodyPr wrap="square" rtlCol="0">
            <a:spAutoFit/>
          </a:bodyPr>
          <a:lstStyle/>
          <a:p>
            <a:pPr>
              <a:spcBef>
                <a:spcPts val="600"/>
              </a:spcBef>
            </a:pPr>
            <a:r>
              <a:rPr lang="hr-HR" sz="2000" b="1" dirty="0"/>
              <a:t>Počevši od 1. Kor. 7, Pavao se posvećuje odgovaranju na niz pitanja koja su mu Korinćani poslali pismom (1. Kor. 7,1a).</a:t>
            </a:r>
            <a:endParaRPr lang="es-ES" sz="20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1824307236"/>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325303"/>
            <a:ext cx="6092887" cy="1015663"/>
          </a:xfrm>
          <a:prstGeom prst="rect">
            <a:avLst/>
          </a:prstGeom>
          <a:noFill/>
        </p:spPr>
        <p:txBody>
          <a:bodyPr wrap="square">
            <a:spAutoFit/>
          </a:bodyPr>
          <a:lstStyle/>
          <a:p>
            <a:pPr lvl="0">
              <a:spcBef>
                <a:spcPts val="600"/>
              </a:spcBef>
              <a:defRPr/>
            </a:pPr>
            <a:r>
              <a:rPr lang="hr-HR" sz="2000" b="1" dirty="0">
                <a:solidFill>
                  <a:prstClr val="black"/>
                </a:solidFill>
              </a:rPr>
              <a:t>Uz ovu ideju, Pavao naglašava potrebu da se sve što se radi u crkvi ili u privatnom životu čini na slavu Božju.</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91440" y="2259570"/>
            <a:ext cx="6106223" cy="1015663"/>
          </a:xfrm>
          <a:prstGeom prst="rect">
            <a:avLst/>
          </a:prstGeom>
          <a:noFill/>
        </p:spPr>
        <p:txBody>
          <a:bodyPr wrap="square">
            <a:spAutoFit/>
          </a:bodyPr>
          <a:lstStyle/>
          <a:p>
            <a:pPr lvl="0">
              <a:spcBef>
                <a:spcPts val="600"/>
              </a:spcBef>
              <a:defRPr/>
            </a:pPr>
            <a:r>
              <a:rPr lang="hr-HR" sz="2000" b="1" dirty="0">
                <a:solidFill>
                  <a:prstClr val="black"/>
                </a:solidFill>
              </a:rPr>
              <a:t>Ipak, nastoji uključiti zajedničku nit u svaku temu: ljubav i međusobno poštovanje, što bi trebalo dovesti crkvu do jedinstva.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93838"/>
            <a:ext cx="6094444" cy="1015663"/>
          </a:xfrm>
          <a:prstGeom prst="rect">
            <a:avLst/>
          </a:prstGeom>
          <a:noFill/>
        </p:spPr>
        <p:txBody>
          <a:bodyPr wrap="square">
            <a:spAutoFit/>
          </a:bodyPr>
          <a:lstStyle/>
          <a:p>
            <a:pPr lvl="0">
              <a:spcBef>
                <a:spcPts val="600"/>
              </a:spcBef>
              <a:defRPr/>
            </a:pPr>
            <a:r>
              <a:rPr lang="hr-HR" sz="2000" b="1" dirty="0">
                <a:solidFill>
                  <a:prstClr val="black"/>
                </a:solidFill>
              </a:rPr>
              <a:t>Iz tog razloga, iako se poglavlja 8 do 10 prvenstveno bave idolopoklonstvom, Pavao ubacuje neke teme koje nemaju očitu vezu s ovim specifičnim grehom.</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r-HR" sz="4000" b="1">
                <a:ln/>
                <a:solidFill>
                  <a:schemeClr val="accent3"/>
                </a:solidFill>
              </a:rPr>
              <a:t>ZNANJE I LJUBAV                                  </a:t>
            </a:r>
            <a:r>
              <a:rPr lang="fi-FI" sz="2000" b="1">
                <a:ln/>
                <a:solidFill>
                  <a:schemeClr val="accent4">
                    <a:lumMod val="50000"/>
                  </a:schemeClr>
                </a:solidFill>
              </a:rPr>
              <a:t>1. Korinćanima 8</a:t>
            </a:r>
            <a:r>
              <a:rPr lang="hr-HR" sz="2000" b="1">
                <a:ln/>
                <a:solidFill>
                  <a:schemeClr val="accent4">
                    <a:lumMod val="50000"/>
                  </a:schemeClr>
                </a:solidFill>
              </a:rPr>
              <a:t>:</a:t>
            </a:r>
            <a:r>
              <a:rPr lang="fi-FI" sz="2000" b="1">
                <a:ln/>
                <a:solidFill>
                  <a:schemeClr val="accent4">
                    <a:lumMod val="50000"/>
                  </a:schemeClr>
                </a:solidFill>
              </a:rPr>
              <a:t> (Hrana žrtvovana idolima)</a:t>
            </a:r>
            <a:r>
              <a:rPr lang="hr-HR" sz="2000" b="1">
                <a:ln/>
                <a:solidFill>
                  <a:schemeClr val="accent4">
                    <a:lumMod val="50000"/>
                  </a:schemeClr>
                </a:solidFill>
              </a:rPr>
              <a:t>.</a:t>
            </a:r>
            <a:endParaRPr lang="en" sz="2000" b="1" dirty="0">
              <a:ln/>
              <a:solidFill>
                <a:schemeClr val="accent4">
                  <a:lumMod val="50000"/>
                </a:schemeClr>
              </a:solidFill>
            </a:endParaRP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1371" y="972766"/>
            <a:ext cx="7245080" cy="646331"/>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a:solidFill>
                  <a:schemeClr val="accent1">
                    <a:lumMod val="75000"/>
                  </a:schemeClr>
                </a:solidFill>
                <a:latin typeface="Comic Sans MS" panose="030F0702030302020204" pitchFamily="66" charset="0"/>
              </a:rPr>
              <a:t>A</a:t>
            </a:r>
            <a:r>
              <a:rPr lang="hr-HR" b="1" dirty="0">
                <a:solidFill>
                  <a:schemeClr val="accent1">
                    <a:lumMod val="75000"/>
                  </a:schemeClr>
                </a:solidFill>
                <a:latin typeface="Comic Sans MS" panose="030F0702030302020204" pitchFamily="66" charset="0"/>
              </a:rPr>
              <a:t> za meso što je klato idolima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zna</a:t>
            </a:r>
            <a:r>
              <a:rPr lang="hr-HR" b="1" dirty="0">
                <a:solidFill>
                  <a:schemeClr val="accent1">
                    <a:lumMod val="75000"/>
                  </a:schemeClr>
                </a:solidFill>
                <a:latin typeface="Comic Sans MS" panose="030F0702030302020204" pitchFamily="66" charset="0"/>
              </a:rPr>
              <a:t>mo,</a:t>
            </a:r>
            <a:r>
              <a:rPr lang="en-US" b="1" dirty="0">
                <a:solidFill>
                  <a:schemeClr val="accent1">
                    <a:lumMod val="75000"/>
                  </a:schemeClr>
                </a:solidFill>
                <a:latin typeface="Comic Sans MS" panose="030F0702030302020204" pitchFamily="66" charset="0"/>
              </a:rPr>
              <a:t> </a:t>
            </a:r>
            <a:r>
              <a:rPr lang="hr-HR" b="1" dirty="0">
                <a:solidFill>
                  <a:schemeClr val="accent1">
                    <a:lumMod val="75000"/>
                  </a:schemeClr>
                </a:solidFill>
                <a:latin typeface="Comic Sans MS" panose="030F0702030302020204" pitchFamily="66" charset="0"/>
              </a:rPr>
              <a:t>j</a:t>
            </a:r>
            <a:r>
              <a:rPr lang="en-US" b="1" dirty="0">
                <a:solidFill>
                  <a:schemeClr val="accent1">
                    <a:lumMod val="75000"/>
                  </a:schemeClr>
                </a:solidFill>
                <a:latin typeface="Comic Sans MS" panose="030F0702030302020204" pitchFamily="66" charset="0"/>
              </a:rPr>
              <a:t>e</a:t>
            </a:r>
            <a:r>
              <a:rPr lang="hr-HR" b="1" dirty="0">
                <a:solidFill>
                  <a:schemeClr val="accent1">
                    <a:lumMod val="75000"/>
                  </a:schemeClr>
                </a:solidFill>
                <a:latin typeface="Comic Sans MS" panose="030F0702030302020204" pitchFamily="66" charset="0"/>
              </a:rPr>
              <a:t>r svi razum imamo. Razum dakle, nadima,</a:t>
            </a:r>
            <a:r>
              <a:rPr lang="en-US" b="1" dirty="0">
                <a:solidFill>
                  <a:schemeClr val="accent1">
                    <a:lumMod val="75000"/>
                  </a:schemeClr>
                </a:solidFill>
                <a:latin typeface="Comic Sans MS" panose="030F0702030302020204" pitchFamily="66" charset="0"/>
              </a:rPr>
              <a:t> </a:t>
            </a:r>
            <a:r>
              <a:rPr lang="hr-HR" b="1" dirty="0">
                <a:solidFill>
                  <a:schemeClr val="accent1">
                    <a:lumMod val="75000"/>
                  </a:schemeClr>
                </a:solidFill>
                <a:latin typeface="Comic Sans MS" panose="030F0702030302020204" pitchFamily="66" charset="0"/>
              </a:rPr>
              <a:t>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ljubav</a:t>
            </a:r>
            <a:r>
              <a:rPr lang="en-US" b="1" dirty="0">
                <a:solidFill>
                  <a:schemeClr val="accent1">
                    <a:lumMod val="75000"/>
                  </a:schemeClr>
                </a:solidFill>
                <a:latin typeface="Comic Sans MS" panose="030F0702030302020204" pitchFamily="66" charset="0"/>
              </a:rPr>
              <a:t> </a:t>
            </a:r>
            <a:r>
              <a:rPr lang="hr-HR" b="1" dirty="0">
                <a:solidFill>
                  <a:schemeClr val="accent1">
                    <a:lumMod val="75000"/>
                  </a:schemeClr>
                </a:solidFill>
                <a:latin typeface="Comic Sans MS" panose="030F0702030302020204" pitchFamily="66" charset="0"/>
              </a:rPr>
              <a:t>popravlja</a:t>
            </a:r>
            <a:r>
              <a:rPr lang="en-US" b="1" dirty="0">
                <a:solidFill>
                  <a:schemeClr val="accent1">
                    <a:lumMod val="75000"/>
                  </a:schemeClr>
                </a:solidFill>
                <a:latin typeface="Comic Sans MS" panose="030F0702030302020204" pitchFamily="66" charset="0"/>
              </a:rPr>
              <a:t>." </a:t>
            </a:r>
            <a:r>
              <a:rPr lang="en-US" sz="1400" b="1" dirty="0">
                <a:solidFill>
                  <a:schemeClr val="accent1">
                    <a:lumMod val="75000"/>
                  </a:schemeClr>
                </a:solidFill>
                <a:latin typeface="Comic Sans MS" panose="030F0702030302020204" pitchFamily="66" charset="0"/>
              </a:rPr>
              <a:t>(1. Kor</a:t>
            </a:r>
            <a:r>
              <a:rPr lang="hr-HR" sz="1400" b="1" dirty="0">
                <a:solidFill>
                  <a:schemeClr val="accent1">
                    <a:lumMod val="75000"/>
                  </a:schemeClr>
                </a:solidFill>
                <a:latin typeface="Comic Sans MS" panose="030F0702030302020204" pitchFamily="66" charset="0"/>
              </a:rPr>
              <a:t>.</a:t>
            </a:r>
            <a:r>
              <a:rPr lang="en-US" sz="1400" b="1" dirty="0">
                <a:solidFill>
                  <a:schemeClr val="accent1">
                    <a:lumMod val="75000"/>
                  </a:schemeClr>
                </a:solidFill>
                <a:latin typeface="Comic Sans MS" panose="030F0702030302020204" pitchFamily="66" charset="0"/>
              </a:rPr>
              <a:t> 8</a:t>
            </a:r>
            <a:r>
              <a:rPr lang="hr-HR" sz="1400" b="1" dirty="0">
                <a:solidFill>
                  <a:schemeClr val="accent1">
                    <a:lumMod val="75000"/>
                  </a:schemeClr>
                </a:solidFill>
                <a:latin typeface="Comic Sans MS" panose="030F0702030302020204" pitchFamily="66" charset="0"/>
              </a:rPr>
              <a:t>,</a:t>
            </a:r>
            <a:r>
              <a:rPr lang="en-US" sz="1400" b="1" dirty="0">
                <a:solidFill>
                  <a:schemeClr val="accent1">
                    <a:lumMod val="75000"/>
                  </a:schemeClr>
                </a:solidFill>
                <a:latin typeface="Comic Sans MS" panose="030F0702030302020204" pitchFamily="66" charset="0"/>
              </a:rPr>
              <a:t>1b)</a:t>
            </a:r>
            <a:r>
              <a:rPr lang="hr-HR" sz="1400"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hr-HR" sz="2000" b="1"/>
              <a:t>Pavao "dijeli" crkvu na dvije skupine: "jake" i "slabe".</a:t>
            </a:r>
            <a:endParaRPr lang="en" sz="2000" b="1" dirty="0"/>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762751" cy="1015663"/>
          </a:xfrm>
          <a:prstGeom prst="rect">
            <a:avLst/>
          </a:prstGeom>
          <a:noFill/>
        </p:spPr>
        <p:txBody>
          <a:bodyPr wrap="square">
            <a:spAutoFit/>
          </a:bodyPr>
          <a:lstStyle/>
          <a:p>
            <a:pPr>
              <a:spcBef>
                <a:spcPts val="600"/>
              </a:spcBef>
            </a:pPr>
            <a:r>
              <a:rPr lang="hr-HR" sz="2000" b="1"/>
              <a:t>Ali jaki, svojim znanjem i primjerom, mogu natjerati slabe da padnu (1. Kor. 8,10). Iz ljubavi prema bratu, jaki se mora suzdržati (1. Kor. 8,11-13).</a:t>
            </a:r>
            <a:endParaRPr lang="en" sz="2000" b="1" dirty="0"/>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2932550809"/>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1015663"/>
          </a:xfrm>
          <a:prstGeom prst="rect">
            <a:avLst/>
          </a:prstGeom>
          <a:noFill/>
        </p:spPr>
        <p:txBody>
          <a:bodyPr wrap="square">
            <a:spAutoFit/>
          </a:bodyPr>
          <a:lstStyle/>
          <a:p>
            <a:pPr lvl="0">
              <a:spcBef>
                <a:spcPts val="600"/>
              </a:spcBef>
              <a:defRPr/>
            </a:pPr>
            <a:r>
              <a:rPr lang="hr-HR" sz="2000" b="1">
                <a:solidFill>
                  <a:prstClr val="black"/>
                </a:solidFill>
              </a:rPr>
              <a:t>Kršćani bi trebali staviti ljubav ispred znanja kada znanje može biti kamen spoticanja za "slabog" brata (u procesu rasta).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0" y="137860"/>
            <a:ext cx="8124769" cy="1015663"/>
          </a:xfrm>
          <a:prstGeom prst="rect">
            <a:avLst/>
          </a:prstGeom>
          <a:noFill/>
        </p:spPr>
        <p:txBody>
          <a:bodyPr wrap="square">
            <a:spAutoFit/>
          </a:bodyPr>
          <a:lstStyle/>
          <a:p>
            <a:pPr algn="ctr"/>
            <a:r>
              <a:rPr lang="hr-HR" sz="4000" b="1" spc="50">
                <a:ln w="0"/>
                <a:solidFill>
                  <a:schemeClr val="bg2"/>
                </a:solidFill>
                <a:effectLst>
                  <a:innerShdw blurRad="63500" dist="50800" dir="13500000">
                    <a:srgbClr val="000000">
                      <a:alpha val="50000"/>
                    </a:srgbClr>
                  </a:innerShdw>
                </a:effectLst>
              </a:rPr>
              <a:t>PRAVA EVANĐELJA </a:t>
            </a:r>
          </a:p>
          <a:p>
            <a:pPr algn="ctr"/>
            <a:r>
              <a:rPr lang="pt-BR" sz="2000" b="1" spc="50">
                <a:ln w="0"/>
                <a:solidFill>
                  <a:schemeClr val="tx2">
                    <a:lumMod val="20000"/>
                    <a:lumOff val="80000"/>
                  </a:schemeClr>
                </a:solidFill>
                <a:effectLst>
                  <a:innerShdw blurRad="63500" dist="50800" dir="13500000">
                    <a:srgbClr val="000000">
                      <a:alpha val="50000"/>
                    </a:srgbClr>
                  </a:innerShdw>
                </a:effectLst>
              </a:rPr>
              <a:t>1. Korinćanima 9 (Pavao se odriče svojih prava</a:t>
            </a:r>
            <a:r>
              <a:rPr kumimoji="0" lang="en" sz="2000" b="1" i="0" u="none" strike="noStrike" kern="1200" spc="50" normalizeH="0" baseline="0" noProof="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a:t>
            </a:r>
            <a:endPar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72618"/>
            <a:ext cx="3847747" cy="861774"/>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a:t>
            </a:r>
            <a:r>
              <a:rPr lang="hr-HR" sz="1600" b="1" dirty="0">
                <a:solidFill>
                  <a:srgbClr val="002060"/>
                </a:solidFill>
                <a:latin typeface="Comic Sans MS" panose="030F0702030302020204" pitchFamily="66" charset="0"/>
              </a:rPr>
              <a:t>Tako i </a:t>
            </a:r>
            <a:r>
              <a:rPr lang="en-US" sz="1600" b="1" dirty="0">
                <a:solidFill>
                  <a:srgbClr val="002060"/>
                </a:solidFill>
                <a:latin typeface="Comic Sans MS" panose="030F0702030302020204" pitchFamily="66" charset="0"/>
              </a:rPr>
              <a:t> Gospod</a:t>
            </a:r>
            <a:r>
              <a:rPr lang="hr-HR"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zapovjedi</a:t>
            </a:r>
            <a:r>
              <a:rPr lang="en-US" sz="1600" b="1" dirty="0">
                <a:solidFill>
                  <a:srgbClr val="002060"/>
                </a:solidFill>
                <a:latin typeface="Comic Sans MS" panose="030F0702030302020204" pitchFamily="66" charset="0"/>
              </a:rPr>
              <a:t> da oni koji </a:t>
            </a:r>
            <a:r>
              <a:rPr lang="en-US" sz="1600" b="1" dirty="0" err="1">
                <a:solidFill>
                  <a:srgbClr val="002060"/>
                </a:solidFill>
                <a:latin typeface="Comic Sans MS" panose="030F0702030302020204" pitchFamily="66" charset="0"/>
              </a:rPr>
              <a:t>evanđelje</a:t>
            </a:r>
            <a:r>
              <a:rPr lang="hr-HR" sz="1600" b="1" dirty="0">
                <a:solidFill>
                  <a:srgbClr val="002060"/>
                </a:solidFill>
                <a:latin typeface="Comic Sans MS" panose="030F0702030302020204" pitchFamily="66" charset="0"/>
              </a:rPr>
              <a:t> propovedaju od</a:t>
            </a:r>
            <a:r>
              <a:rPr lang="en-US" sz="1600" b="1" dirty="0">
                <a:solidFill>
                  <a:srgbClr val="002060"/>
                </a:solidFill>
                <a:latin typeface="Comic Sans MS" panose="030F0702030302020204" pitchFamily="66" charset="0"/>
              </a:rPr>
              <a:t> </a:t>
            </a:r>
            <a:r>
              <a:rPr lang="hr-HR" sz="1600" b="1" dirty="0">
                <a:solidFill>
                  <a:srgbClr val="002060"/>
                </a:solidFill>
                <a:latin typeface="Comic Sans MS" panose="030F0702030302020204" pitchFamily="66" charset="0"/>
              </a:rPr>
              <a:t>evan-</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đelja</a:t>
            </a:r>
            <a:r>
              <a:rPr lang="hr-HR" sz="1600" b="1" dirty="0">
                <a:solidFill>
                  <a:srgbClr val="002060"/>
                </a:solidFill>
                <a:latin typeface="Comic Sans MS" panose="030F0702030302020204" pitchFamily="66" charset="0"/>
              </a:rPr>
              <a:t> žive</a:t>
            </a:r>
            <a:r>
              <a:rPr lang="en-US" sz="1600" b="1" dirty="0">
                <a:solidFill>
                  <a:srgbClr val="002060"/>
                </a:solidFill>
                <a:latin typeface="Comic Sans MS" panose="030F0702030302020204" pitchFamily="66" charset="0"/>
              </a:rPr>
              <a:t>." </a:t>
            </a:r>
            <a:r>
              <a:rPr lang="en-US" sz="1200" b="1" dirty="0">
                <a:solidFill>
                  <a:srgbClr val="002060"/>
                </a:solidFill>
                <a:latin typeface="Comic Sans MS" panose="030F0702030302020204" pitchFamily="66" charset="0"/>
              </a:rPr>
              <a:t>(1. Kor</a:t>
            </a:r>
            <a:r>
              <a:rPr lang="hr-HR" sz="1200" b="1" dirty="0">
                <a:solidFill>
                  <a:srgbClr val="002060"/>
                </a:solidFill>
                <a:latin typeface="Comic Sans MS" panose="030F0702030302020204" pitchFamily="66" charset="0"/>
              </a:rPr>
              <a:t>.</a:t>
            </a:r>
            <a:r>
              <a:rPr lang="en-US" sz="1200" b="1" dirty="0">
                <a:solidFill>
                  <a:srgbClr val="002060"/>
                </a:solidFill>
                <a:latin typeface="Comic Sans MS" panose="030F0702030302020204" pitchFamily="66" charset="0"/>
              </a:rPr>
              <a:t> 9</a:t>
            </a:r>
            <a:r>
              <a:rPr lang="hr-HR" sz="1200" b="1" dirty="0">
                <a:solidFill>
                  <a:srgbClr val="002060"/>
                </a:solidFill>
                <a:latin typeface="Comic Sans MS" panose="030F0702030302020204" pitchFamily="66" charset="0"/>
              </a:rPr>
              <a:t>,</a:t>
            </a:r>
            <a:r>
              <a:rPr lang="en-US" sz="1200" b="1" dirty="0">
                <a:solidFill>
                  <a:srgbClr val="002060"/>
                </a:solidFill>
                <a:latin typeface="Comic Sans MS" panose="030F0702030302020204" pitchFamily="66" charset="0"/>
              </a:rPr>
              <a:t>14)</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hr-HR" sz="2000" b="1">
                <a:solidFill>
                  <a:schemeClr val="bg1"/>
                </a:solidFill>
                <a:effectLst>
                  <a:outerShdw blurRad="50800" dist="50800" dir="5400000" algn="ctr" rotWithShape="0">
                    <a:schemeClr val="tx1"/>
                  </a:outerShdw>
                </a:effectLst>
              </a:rPr>
              <a:t>Pavao se odrekao barem tri prava iz ljubavi prema slabima:</a:t>
            </a:r>
            <a:endParaRPr lang="en" sz="2000" b="1" dirty="0">
              <a:solidFill>
                <a:schemeClr val="bg1"/>
              </a:solidFill>
              <a:effectLst>
                <a:outerShdw blurRad="50800" dist="50800" dir="5400000" algn="ctr" rotWithShape="0">
                  <a:schemeClr val="tx1"/>
                </a:outerShdw>
              </a:effectLst>
            </a:endParaRP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446514575"/>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a:spcBef>
                <a:spcPts val="600"/>
              </a:spcBef>
            </a:pPr>
            <a:r>
              <a:rPr lang="en" sz="2000" b="1" dirty="0"/>
              <a:t>Although Jesus made it clear that those who preach the gospel should live from the gospel, both Paul and Barnabas voluntarily renounced this so as not to hinder believers (1 Cor. 9:12-14; Lk.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hr-HR" sz="4400" b="1">
                <a:ln w="0"/>
                <a:gradFill>
                  <a:gsLst>
                    <a:gs pos="0">
                      <a:schemeClr val="accent5">
                        <a:lumMod val="50000"/>
                      </a:schemeClr>
                    </a:gs>
                    <a:gs pos="50000">
                      <a:schemeClr val="accent5"/>
                    </a:gs>
                    <a:gs pos="100000">
                      <a:schemeClr val="accent5">
                        <a:lumMod val="60000"/>
                        <a:lumOff val="40000"/>
                      </a:schemeClr>
                    </a:gs>
                  </a:gsLst>
                  <a:lin ang="5400000"/>
                </a:gradFill>
              </a:rPr>
              <a:t>POUKE IZ PROŠLOSTI</a:t>
            </a:r>
          </a:p>
          <a:p>
            <a:pPr algn="ctr"/>
            <a:r>
              <a:rPr kumimoji="0" lang="en" sz="2400" b="1" i="0" u="none" strike="noStrike" kern="1200" normalizeH="0" baseline="0" noProof="0">
                <a:ln w="0"/>
                <a:solidFill>
                  <a:schemeClr val="accent6">
                    <a:lumMod val="75000"/>
                  </a:schemeClr>
                </a:solidFill>
                <a:effectLst/>
                <a:uLnTx/>
                <a:uFillTx/>
                <a:latin typeface="Aptos" panose="02110004020202020204"/>
                <a:ea typeface="+mn-ea"/>
                <a:cs typeface="+mn-cs"/>
              </a:rPr>
              <a:t>1</a:t>
            </a:r>
            <a:r>
              <a:rPr kumimoji="0" lang="hr-HR" sz="2400" b="1" i="0" u="none" strike="noStrike" kern="1200" normalizeH="0" baseline="0" noProof="0">
                <a:ln w="0"/>
                <a:solidFill>
                  <a:schemeClr val="accent6">
                    <a:lumMod val="75000"/>
                  </a:schemeClr>
                </a:solidFill>
                <a:effectLst/>
                <a:uLnTx/>
                <a:uFillTx/>
                <a:latin typeface="Aptos" panose="02110004020202020204"/>
                <a:ea typeface="+mn-ea"/>
                <a:cs typeface="+mn-cs"/>
              </a:rPr>
              <a:t>.</a:t>
            </a:r>
            <a:r>
              <a:rPr kumimoji="0" lang="hr-HR" sz="2400" b="1" i="0" u="none" strike="noStrike" kern="1200" normalizeH="0" noProof="0">
                <a:ln w="0"/>
                <a:solidFill>
                  <a:schemeClr val="accent6">
                    <a:lumMod val="75000"/>
                  </a:schemeClr>
                </a:solidFill>
                <a:effectLst/>
                <a:uLnTx/>
                <a:uFillTx/>
                <a:latin typeface="Aptos" panose="02110004020202020204"/>
                <a:ea typeface="+mn-ea"/>
                <a:cs typeface="+mn-cs"/>
              </a:rPr>
              <a:t> Korinćanima</a:t>
            </a:r>
            <a:r>
              <a:rPr kumimoji="0" lang="en" sz="2400" b="1" i="0" u="none" strike="noStrike" kern="1200" normalizeH="0" baseline="0" noProof="0">
                <a:ln w="0"/>
                <a:solidFill>
                  <a:schemeClr val="accent6">
                    <a:lumMod val="75000"/>
                  </a:schemeClr>
                </a:solidFill>
                <a:effectLst/>
                <a:uLnTx/>
                <a:uFillTx/>
                <a:latin typeface="Aptos" panose="02110004020202020204"/>
                <a:ea typeface="+mn-ea"/>
                <a:cs typeface="+mn-cs"/>
              </a:rPr>
              <a:t> 10</a:t>
            </a:r>
            <a:r>
              <a:rPr kumimoji="0" lang="hr-HR" sz="2400" b="1" i="0" u="none" strike="noStrike" kern="1200" normalizeH="0" baseline="0" noProof="0">
                <a:ln w="0"/>
                <a:solidFill>
                  <a:schemeClr val="accent6">
                    <a:lumMod val="75000"/>
                  </a:schemeClr>
                </a:solidFill>
                <a:effectLst/>
                <a:uLnTx/>
                <a:uFillTx/>
                <a:latin typeface="Aptos" panose="02110004020202020204"/>
                <a:ea typeface="+mn-ea"/>
                <a:cs typeface="+mn-cs"/>
              </a:rPr>
              <a:t>,</a:t>
            </a:r>
            <a:r>
              <a:rPr kumimoji="0" lang="en" sz="2400" b="1" i="0" u="none" strike="noStrike" kern="1200" normalizeH="0" baseline="0" noProof="0">
                <a:ln w="0"/>
                <a:solidFill>
                  <a:schemeClr val="accent6">
                    <a:lumMod val="75000"/>
                  </a:schemeClr>
                </a:solidFill>
                <a:effectLst/>
                <a:uLnTx/>
                <a:uFillTx/>
                <a:latin typeface="Aptos" panose="02110004020202020204"/>
                <a:ea typeface="+mn-ea"/>
                <a:cs typeface="+mn-cs"/>
              </a:rPr>
              <a:t>1-13 (</a:t>
            </a:r>
            <a:r>
              <a:rPr lang="hr-HR" sz="2400" b="1">
                <a:ln w="0"/>
                <a:solidFill>
                  <a:schemeClr val="accent6">
                    <a:lumMod val="75000"/>
                  </a:schemeClr>
                </a:solidFill>
              </a:rPr>
              <a:t>Upozorenje na idolopoklonstvo</a:t>
            </a:r>
            <a:r>
              <a:rPr kumimoji="0" lang="en" sz="2400" b="1" i="0" u="none" strike="noStrike" kern="1200" normalizeH="0" baseline="0" noProof="0">
                <a:ln w="0"/>
                <a:solidFill>
                  <a:schemeClr val="accent6">
                    <a:lumMod val="75000"/>
                  </a:schemeClr>
                </a:solidFill>
                <a:effectLst/>
                <a:uLnTx/>
                <a:uFillTx/>
                <a:latin typeface="Aptos" panose="02110004020202020204"/>
                <a:ea typeface="+mn-ea"/>
                <a:cs typeface="+mn-cs"/>
              </a:rPr>
              <a:t>)</a:t>
            </a:r>
            <a:r>
              <a:rPr kumimoji="0" lang="hr-HR" sz="2400" b="1" i="0" u="none" strike="noStrike" kern="1200" normalizeH="0" baseline="0" noProof="0">
                <a:ln w="0"/>
                <a:solidFill>
                  <a:schemeClr val="accent6">
                    <a:lumMod val="75000"/>
                  </a:schemeClr>
                </a:solidFill>
                <a:effectLst/>
                <a:uLnTx/>
                <a:uFillTx/>
                <a:latin typeface="Aptos" panose="02110004020202020204"/>
                <a:ea typeface="+mn-ea"/>
                <a:cs typeface="+mn-cs"/>
              </a:rPr>
              <a:t>.</a:t>
            </a:r>
            <a:endPar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hr-HR" b="1" dirty="0">
                <a:solidFill>
                  <a:schemeClr val="accent5">
                    <a:lumMod val="50000"/>
                  </a:schemeClr>
                </a:solidFill>
                <a:latin typeface="Comic Sans MS" panose="030F0702030302020204" pitchFamily="66" charset="0"/>
              </a:rPr>
              <a:t>„Ne budite</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idolopoklonici</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kao</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neki</a:t>
            </a:r>
            <a:r>
              <a:rPr lang="en-US" b="1" dirty="0">
                <a:solidFill>
                  <a:schemeClr val="accent5">
                    <a:lumMod val="50000"/>
                  </a:schemeClr>
                </a:solidFill>
                <a:latin typeface="Comic Sans MS" panose="030F0702030302020204" pitchFamily="66" charset="0"/>
              </a:rPr>
              <a:t> od </a:t>
            </a:r>
            <a:r>
              <a:rPr lang="en-US" b="1" dirty="0" err="1">
                <a:solidFill>
                  <a:schemeClr val="accent5">
                    <a:lumMod val="50000"/>
                  </a:schemeClr>
                </a:solidFill>
                <a:latin typeface="Comic Sans MS" panose="030F0702030302020204" pitchFamily="66" charset="0"/>
              </a:rPr>
              <a:t>njih</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kao</a:t>
            </a:r>
            <a:r>
              <a:rPr lang="en-US" b="1" dirty="0">
                <a:solidFill>
                  <a:schemeClr val="accent5">
                    <a:lumMod val="50000"/>
                  </a:schemeClr>
                </a:solidFill>
                <a:latin typeface="Comic Sans MS" panose="030F0702030302020204" pitchFamily="66" charset="0"/>
              </a:rPr>
              <a:t> </a:t>
            </a:r>
            <a:r>
              <a:rPr lang="hr-HR" b="1" dirty="0">
                <a:solidFill>
                  <a:schemeClr val="accent5">
                    <a:lumMod val="50000"/>
                  </a:schemeClr>
                </a:solidFill>
                <a:latin typeface="Comic Sans MS" panose="030F0702030302020204" pitchFamily="66" charset="0"/>
              </a:rPr>
              <a:t>što stoji</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napisano</a:t>
            </a:r>
            <a:r>
              <a:rPr lang="en-US" b="1" dirty="0">
                <a:solidFill>
                  <a:schemeClr val="accent5">
                    <a:lumMod val="50000"/>
                  </a:schemeClr>
                </a:solidFill>
                <a:latin typeface="Comic Sans MS" panose="030F0702030302020204" pitchFamily="66" charset="0"/>
              </a:rPr>
              <a:t>: ‘</a:t>
            </a:r>
            <a:r>
              <a:rPr lang="hr-HR" b="1" dirty="0">
                <a:solidFill>
                  <a:schemeClr val="accent5">
                    <a:lumMod val="50000"/>
                  </a:schemeClr>
                </a:solidFill>
                <a:latin typeface="Comic Sans MS" panose="030F0702030302020204" pitchFamily="66" charset="0"/>
              </a:rPr>
              <a:t>Sjedoše ljudi da jedu i da piju,</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i</a:t>
            </a:r>
            <a:r>
              <a:rPr lang="en-US" b="1" dirty="0">
                <a:solidFill>
                  <a:schemeClr val="accent5">
                    <a:lumMod val="50000"/>
                  </a:schemeClr>
                </a:solidFill>
                <a:latin typeface="Comic Sans MS" panose="030F0702030302020204" pitchFamily="66" charset="0"/>
              </a:rPr>
              <a:t> </a:t>
            </a:r>
            <a:r>
              <a:rPr lang="en-US" b="1" dirty="0" err="1">
                <a:solidFill>
                  <a:schemeClr val="accent5">
                    <a:lumMod val="50000"/>
                  </a:schemeClr>
                </a:solidFill>
                <a:latin typeface="Comic Sans MS" panose="030F0702030302020204" pitchFamily="66" charset="0"/>
              </a:rPr>
              <a:t>ust</a:t>
            </a:r>
            <a:r>
              <a:rPr lang="hr-HR" b="1" dirty="0">
                <a:solidFill>
                  <a:schemeClr val="accent5">
                    <a:lumMod val="50000"/>
                  </a:schemeClr>
                </a:solidFill>
                <a:latin typeface="Comic Sans MS" panose="030F0702030302020204" pitchFamily="66" charset="0"/>
              </a:rPr>
              <a:t>še</a:t>
            </a:r>
            <a:r>
              <a:rPr lang="en-US" b="1" dirty="0">
                <a:solidFill>
                  <a:schemeClr val="accent5">
                    <a:lumMod val="50000"/>
                  </a:schemeClr>
                </a:solidFill>
                <a:latin typeface="Comic Sans MS" panose="030F0702030302020204" pitchFamily="66" charset="0"/>
              </a:rPr>
              <a:t> da </a:t>
            </a:r>
            <a:r>
              <a:rPr lang="hr-HR" b="1" dirty="0">
                <a:solidFill>
                  <a:schemeClr val="accent5">
                    <a:lumMod val="50000"/>
                  </a:schemeClr>
                </a:solidFill>
                <a:latin typeface="Comic Sans MS" panose="030F0702030302020204" pitchFamily="66" charset="0"/>
              </a:rPr>
              <a:t>igraju</a:t>
            </a:r>
            <a:r>
              <a:rPr lang="en-US" b="1" dirty="0">
                <a:solidFill>
                  <a:schemeClr val="accent5">
                    <a:lumMod val="50000"/>
                  </a:schemeClr>
                </a:solidFill>
                <a:latin typeface="Comic Sans MS" panose="030F0702030302020204" pitchFamily="66" charset="0"/>
              </a:rPr>
              <a:t>'" </a:t>
            </a:r>
            <a:r>
              <a:rPr lang="en-US" sz="1400" b="1" dirty="0">
                <a:solidFill>
                  <a:schemeClr val="accent5">
                    <a:lumMod val="50000"/>
                  </a:schemeClr>
                </a:solidFill>
                <a:latin typeface="Comic Sans MS" panose="030F0702030302020204" pitchFamily="66" charset="0"/>
              </a:rPr>
              <a:t>(1. </a:t>
            </a:r>
            <a:r>
              <a:rPr lang="en-US" sz="1400" b="1" dirty="0" err="1">
                <a:solidFill>
                  <a:schemeClr val="accent5">
                    <a:lumMod val="50000"/>
                  </a:schemeClr>
                </a:solidFill>
                <a:latin typeface="Comic Sans MS" panose="030F0702030302020204" pitchFamily="66" charset="0"/>
              </a:rPr>
              <a:t>Korinćanima</a:t>
            </a:r>
            <a:r>
              <a:rPr lang="en-US" sz="1400" b="1" dirty="0">
                <a:solidFill>
                  <a:schemeClr val="accent5">
                    <a:lumMod val="50000"/>
                  </a:schemeClr>
                </a:solidFill>
                <a:latin typeface="Comic Sans MS" panose="030F0702030302020204" pitchFamily="66" charset="0"/>
              </a:rPr>
              <a:t> 10</a:t>
            </a:r>
            <a:r>
              <a:rPr lang="hr-HR" sz="1400" b="1" dirty="0">
                <a:solidFill>
                  <a:schemeClr val="accent5">
                    <a:lumMod val="50000"/>
                  </a:schemeClr>
                </a:solidFill>
                <a:latin typeface="Comic Sans MS" panose="030F0702030302020204" pitchFamily="66" charset="0"/>
              </a:rPr>
              <a:t>,</a:t>
            </a:r>
            <a:r>
              <a:rPr lang="en-US" sz="1400" b="1" dirty="0">
                <a:solidFill>
                  <a:schemeClr val="accent5">
                    <a:lumMod val="50000"/>
                  </a:schemeClr>
                </a:solidFill>
                <a:latin typeface="Comic Sans MS" panose="030F0702030302020204" pitchFamily="66" charset="0"/>
              </a:rPr>
              <a:t>7)</a:t>
            </a:r>
            <a:r>
              <a:rPr lang="hr-HR" sz="1400" b="1" dirty="0">
                <a:solidFill>
                  <a:schemeClr val="accent5">
                    <a:lumMod val="50000"/>
                  </a:schemeClr>
                </a:solidFill>
                <a:latin typeface="Comic Sans MS" panose="030F0702030302020204" pitchFamily="66" charset="0"/>
              </a:rPr>
              <a:t>.</a:t>
            </a:r>
            <a:endParaRPr lang="en" sz="1400"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hr-HR" sz="2000" b="1"/>
              <a:t>Iskustvo Izlaska, shvaćeno duhovno, paralelno je s našim. Prijelaz mora je poput našeg krštenja                      (1. Kor. 10,1.2).</a:t>
            </a:r>
            <a:endParaRPr lang="en" sz="2000" b="1" dirty="0"/>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323439"/>
          </a:xfrm>
          <a:prstGeom prst="rect">
            <a:avLst/>
          </a:prstGeom>
          <a:noFill/>
        </p:spPr>
        <p:txBody>
          <a:bodyPr wrap="square">
            <a:spAutoFit/>
          </a:bodyPr>
          <a:lstStyle/>
          <a:p>
            <a:pPr>
              <a:spcBef>
                <a:spcPts val="600"/>
              </a:spcBef>
            </a:pPr>
            <a:r>
              <a:rPr lang="hr-HR" sz="2000" b="1"/>
              <a:t>Pazi! Unatoč iskustvu, Izraelci su upali u ozbiljne grehe, uključujući idolopoklonstvo i nemoral. Neka se isto ne dogodi nama!                                                                                          (1. Kor. 10,5-10).</a:t>
            </a:r>
            <a:endParaRPr lang="en" sz="2000" b="1" dirty="0"/>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015663"/>
          </a:xfrm>
          <a:prstGeom prst="rect">
            <a:avLst/>
          </a:prstGeom>
          <a:noFill/>
        </p:spPr>
        <p:txBody>
          <a:bodyPr wrap="square">
            <a:spAutoFit/>
          </a:bodyPr>
          <a:lstStyle/>
          <a:p>
            <a:pPr lvl="0">
              <a:spcBef>
                <a:spcPts val="600"/>
              </a:spcBef>
              <a:defRPr/>
            </a:pPr>
            <a:r>
              <a:rPr lang="hr-HR" sz="2000" b="1">
                <a:solidFill>
                  <a:prstClr val="black"/>
                </a:solidFill>
              </a:rPr>
              <a:t>Hrana i piće koje su uzimali u pustinji nalikuju našem sudelovanju u Vwčeri Gospodnjoj, gde duhovno jedemo i pijemo telo i krv Isusa (1, Kor. 10,3.4).</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540076"/>
            <a:ext cx="5762625" cy="1015663"/>
          </a:xfrm>
          <a:prstGeom prst="rect">
            <a:avLst/>
          </a:prstGeom>
          <a:noFill/>
        </p:spPr>
        <p:txBody>
          <a:bodyPr wrap="square">
            <a:spAutoFit/>
          </a:bodyPr>
          <a:lstStyle/>
          <a:p>
            <a:pPr lvl="0">
              <a:spcBef>
                <a:spcPts val="600"/>
              </a:spcBef>
              <a:defRPr/>
            </a:pPr>
            <a:r>
              <a:rPr lang="hr-HR" sz="2000" b="1">
                <a:solidFill>
                  <a:prstClr val="black"/>
                </a:solidFill>
              </a:rPr>
              <a:t>Stoga apostol zaključuje ovaj odlomak snažnim savetom: "Dakle, ako mislite da stojite čvrsto, pazite da ne padnete" (1. Kor. 10,12).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hr-HR"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DEMONSKA</a:t>
            </a:r>
            <a:r>
              <a:rPr lang="en"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IDOL</a:t>
            </a:r>
            <a:r>
              <a:rPr lang="hr-HR" sz="4400" b="1" spc="3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ATRIJA</a:t>
            </a:r>
            <a:endPar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lvl="0" algn="ctr">
              <a:defRPr/>
            </a:pPr>
            <a:r>
              <a:rPr lang="hr-HR" sz="2400" b="1">
                <a:ln w="12700" cmpd="sng">
                  <a:noFill/>
                  <a:prstDash val="solid"/>
                </a:ln>
                <a:solidFill>
                  <a:schemeClr val="bg2">
                    <a:lumMod val="60000"/>
                    <a:lumOff val="40000"/>
                  </a:schemeClr>
                </a:solidFill>
                <a:effectLst>
                  <a:outerShdw blurRad="50800" dist="50800" dir="5400000" algn="ctr" rotWithShape="0">
                    <a:schemeClr val="tx1"/>
                  </a:outerShdw>
                </a:effectLst>
              </a:rPr>
              <a:t>1. Korinćanima 10,14-22 (Gospodnja čaša i čaša demona)</a:t>
            </a:r>
            <a:endPar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hr-HR" b="1" dirty="0">
                <a:solidFill>
                  <a:schemeClr val="accent4">
                    <a:lumMod val="50000"/>
                  </a:schemeClr>
                </a:solidFill>
                <a:latin typeface="Comic Sans MS" panose="030F0702030302020204" pitchFamily="66" charset="0"/>
              </a:rPr>
              <a:t>Zato, ljubazna braćo moja,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bježite</a:t>
            </a:r>
            <a:r>
              <a:rPr lang="en-US" b="1" dirty="0">
                <a:solidFill>
                  <a:schemeClr val="accent4">
                    <a:lumMod val="50000"/>
                  </a:schemeClr>
                </a:solidFill>
                <a:latin typeface="Comic Sans MS" panose="030F0702030302020204" pitchFamily="66" charset="0"/>
              </a:rPr>
              <a:t> od </a:t>
            </a:r>
            <a:r>
              <a:rPr lang="en-US" b="1" dirty="0" err="1">
                <a:solidFill>
                  <a:schemeClr val="accent4">
                    <a:lumMod val="50000"/>
                  </a:schemeClr>
                </a:solidFill>
                <a:latin typeface="Comic Sans MS" panose="030F0702030302020204" pitchFamily="66" charset="0"/>
              </a:rPr>
              <a:t>idolopoklonstva</a:t>
            </a:r>
            <a:r>
              <a:rPr lang="en-US" b="1" dirty="0">
                <a:solidFill>
                  <a:schemeClr val="accent4">
                    <a:lumMod val="50000"/>
                  </a:schemeClr>
                </a:solidFill>
                <a:latin typeface="Comic Sans MS" panose="030F0702030302020204" pitchFamily="66" charset="0"/>
              </a:rPr>
              <a:t>" </a:t>
            </a:r>
            <a:r>
              <a:rPr lang="en-US" sz="1400" b="1" dirty="0">
                <a:solidFill>
                  <a:schemeClr val="accent4">
                    <a:lumMod val="50000"/>
                  </a:schemeClr>
                </a:solidFill>
                <a:latin typeface="Comic Sans MS" panose="030F0702030302020204" pitchFamily="66" charset="0"/>
              </a:rPr>
              <a:t>(1. Kor</a:t>
            </a:r>
            <a:r>
              <a:rPr lang="hr-HR" sz="1400" b="1" dirty="0">
                <a:solidFill>
                  <a:schemeClr val="accent4">
                    <a:lumMod val="50000"/>
                  </a:schemeClr>
                </a:solidFill>
                <a:latin typeface="Comic Sans MS" panose="030F0702030302020204" pitchFamily="66" charset="0"/>
              </a:rPr>
              <a:t>.</a:t>
            </a:r>
            <a:r>
              <a:rPr lang="en-US" sz="1400" b="1" dirty="0">
                <a:solidFill>
                  <a:schemeClr val="accent4">
                    <a:lumMod val="50000"/>
                  </a:schemeClr>
                </a:solidFill>
                <a:latin typeface="Comic Sans MS" panose="030F0702030302020204" pitchFamily="66" charset="0"/>
              </a:rPr>
              <a:t> 10</a:t>
            </a:r>
            <a:r>
              <a:rPr lang="hr-HR" sz="1400" b="1" dirty="0">
                <a:solidFill>
                  <a:schemeClr val="accent4">
                    <a:lumMod val="50000"/>
                  </a:schemeClr>
                </a:solidFill>
                <a:latin typeface="Comic Sans MS" panose="030F0702030302020204" pitchFamily="66" charset="0"/>
              </a:rPr>
              <a:t>,</a:t>
            </a:r>
            <a:r>
              <a:rPr lang="en-US" sz="1400" b="1" dirty="0">
                <a:solidFill>
                  <a:schemeClr val="accent4">
                    <a:lumMod val="50000"/>
                  </a:schemeClr>
                </a:solidFill>
                <a:latin typeface="Comic Sans MS" panose="030F0702030302020204" pitchFamily="66" charset="0"/>
              </a:rPr>
              <a:t>14)</a:t>
            </a:r>
            <a:r>
              <a:rPr lang="hr-HR" sz="1400"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707886"/>
          </a:xfrm>
          <a:prstGeom prst="rect">
            <a:avLst/>
          </a:prstGeom>
          <a:noFill/>
        </p:spPr>
        <p:txBody>
          <a:bodyPr wrap="square" rtlCol="0">
            <a:spAutoFit/>
          </a:bodyPr>
          <a:lstStyle/>
          <a:p>
            <a:pPr>
              <a:spcBef>
                <a:spcPts val="600"/>
              </a:spcBef>
            </a:pPr>
            <a:r>
              <a:rPr lang="hr-HR" sz="2000" b="1">
                <a:solidFill>
                  <a:schemeClr val="bg1"/>
                </a:solidFill>
                <a:effectLst>
                  <a:outerShdw blurRad="50800" dist="50800" dir="5400000" algn="ctr" rotWithShape="0">
                    <a:schemeClr val="tx1"/>
                  </a:outerShdw>
                </a:effectLst>
              </a:rPr>
              <a:t>Ako se hrana žrtvovana idolima može jesti bez brige, zašto  izgleda da Pavle u 1. Kor. 10,20 savjetuje protiv toga?</a:t>
            </a:r>
            <a:endParaRPr lang="en" sz="2000" b="1" dirty="0">
              <a:solidFill>
                <a:schemeClr val="bg1"/>
              </a:solidFill>
              <a:effectLst>
                <a:outerShdw blurRad="50800" dist="50800" dir="5400000" algn="ctr" rotWithShape="0">
                  <a:schemeClr val="tx1"/>
                </a:outerShdw>
              </a:effectLst>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500818"/>
            <a:ext cx="7103451" cy="1015663"/>
          </a:xfrm>
          <a:prstGeom prst="rect">
            <a:avLst/>
          </a:prstGeom>
          <a:noFill/>
        </p:spPr>
        <p:txBody>
          <a:bodyPr wrap="square">
            <a:spAutoFit/>
          </a:bodyPr>
          <a:lstStyle/>
          <a:p>
            <a:pPr>
              <a:spcBef>
                <a:spcPts val="600"/>
              </a:spcBef>
            </a:pPr>
            <a:r>
              <a:rPr lang="hr-HR" sz="2000" b="1" dirty="0">
                <a:solidFill>
                  <a:schemeClr val="bg1"/>
                </a:solidFill>
                <a:effectLst>
                  <a:outerShdw blurRad="50800" dist="50800" dir="5400000" algn="ctr" rotWithShape="0">
                    <a:schemeClr val="tx1"/>
                  </a:outerShdw>
                </a:effectLst>
              </a:rPr>
              <a:t>Primanjem Večere Gospodnje postajemo deo Hristova tela (crkve), dok sudelovanjem u idolopokloničkim obredima sudelujemo sa demonima</a:t>
            </a:r>
            <a:r>
              <a:rPr lang="es-ES" sz="2000" b="1" dirty="0">
                <a:solidFill>
                  <a:schemeClr val="bg1"/>
                </a:solidFill>
                <a:effectLst>
                  <a:outerShdw blurRad="50800" dist="50800" dir="5400000" algn="ctr" rotWithShape="0">
                    <a:schemeClr val="tx1"/>
                  </a:outerShdw>
                </a:effectLst>
              </a:rPr>
              <a:t> </a:t>
            </a:r>
            <a:r>
              <a:rPr lang="hr-HR" sz="2000" b="1" dirty="0">
                <a:solidFill>
                  <a:schemeClr val="bg1"/>
                </a:solidFill>
                <a:effectLst>
                  <a:outerShdw blurRad="50800" dist="50800" dir="5400000" algn="ctr" rotWithShape="0">
                    <a:schemeClr val="tx1"/>
                  </a:outerShdw>
                </a:effectLst>
              </a:rPr>
              <a:t>(1 Kor. 10,16-20).</a:t>
            </a:r>
            <a:endParaRPr lang="en" sz="2000" b="1" dirty="0">
              <a:solidFill>
                <a:schemeClr val="bg1"/>
              </a:solidFill>
              <a:effectLst>
                <a:outerShdw blurRad="50800" dist="50800" dir="5400000" algn="ctr" rotWithShape="0">
                  <a:schemeClr val="tx1"/>
                </a:outerShdw>
              </a:effectLst>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323439"/>
          </a:xfrm>
          <a:prstGeom prst="rect">
            <a:avLst/>
          </a:prstGeom>
          <a:noFill/>
        </p:spPr>
        <p:txBody>
          <a:bodyPr wrap="square">
            <a:spAutoFit/>
          </a:bodyPr>
          <a:lstStyle/>
          <a:p>
            <a:pPr lvl="0">
              <a:spcBef>
                <a:spcPts val="600"/>
              </a:spcBef>
              <a:defRPr/>
            </a:pPr>
            <a:r>
              <a:rPr lang="hr-HR" sz="2000" b="1">
                <a:solidFill>
                  <a:prstClr val="white"/>
                </a:solidFill>
                <a:effectLst>
                  <a:outerShdw blurRad="50800" dist="50800" dir="5400000" algn="ctr" rotWithShape="0">
                    <a:prstClr val="black"/>
                  </a:outerShdw>
                </a:effectLst>
              </a:rPr>
              <a:t>Jedno je jesti meso kod kuće, bez grižnje savjesti, a sasvim drugo to činiti za vreme javne proslave na kojoj se poštuju idoli. Sudelovanjem u takvim proslavama, vernik se odriče svoje vere i prihvaća idolopoklonstvo.</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19227"/>
            <a:ext cx="7103451" cy="1015663"/>
          </a:xfrm>
          <a:prstGeom prst="rect">
            <a:avLst/>
          </a:prstGeom>
          <a:noFill/>
        </p:spPr>
        <p:txBody>
          <a:bodyPr wrap="square">
            <a:spAutoFit/>
          </a:bodyPr>
          <a:lstStyle/>
          <a:p>
            <a:pPr lvl="0">
              <a:spcBef>
                <a:spcPts val="600"/>
              </a:spcBef>
              <a:defRPr/>
            </a:pPr>
            <a:r>
              <a:rPr lang="hr-HR" sz="2000" b="1">
                <a:solidFill>
                  <a:prstClr val="white"/>
                </a:solidFill>
                <a:effectLst>
                  <a:outerShdw blurRad="50800" dist="50800" dir="5400000" algn="ctr" rotWithShape="0">
                    <a:prstClr val="black"/>
                  </a:outerShdw>
                </a:effectLst>
              </a:rPr>
              <a:t>Ne možemo uzeti čašu Hristove krvi, hvaleći Isusa, i – istovremeno – uzeti iz čaše kojom se hvale demoni                  (1. Kor. 10,21).</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pl-PL" sz="4000" b="1" spc="300">
                <a:ln w="13462">
                  <a:solidFill>
                    <a:schemeClr val="bg1"/>
                  </a:solidFill>
                  <a:prstDash val="solid"/>
                </a:ln>
                <a:solidFill>
                  <a:srgbClr val="337519"/>
                </a:solidFill>
                <a:effectLst>
                  <a:outerShdw dist="38100" dir="2700000" algn="bl" rotWithShape="0">
                    <a:schemeClr val="accent3">
                      <a:lumMod val="75000"/>
                    </a:schemeClr>
                  </a:outerShdw>
                </a:effectLst>
              </a:rPr>
              <a:t>ŠTO JE ZAKONITO, A ŠTO PRIKLADNO                </a:t>
            </a:r>
            <a:r>
              <a:rPr lang="hr-HR" sz="2400" b="1">
                <a:ln w="13462">
                  <a:noFill/>
                  <a:prstDash val="solid"/>
                </a:ln>
                <a:solidFill>
                  <a:srgbClr val="105660"/>
                </a:solidFill>
                <a:effectLst>
                  <a:outerShdw dist="25400" dir="2700000" algn="bl" rotWithShape="0">
                    <a:schemeClr val="accent4">
                      <a:alpha val="43000"/>
                    </a:schemeClr>
                  </a:outerShdw>
                </a:effectLst>
              </a:rPr>
              <a:t>1. Korinćanima 10,23-33 (Činite sve na slavu Božju).</a:t>
            </a:r>
            <a:endPar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6">
                    <a:lumMod val="50000"/>
                  </a:schemeClr>
                </a:solidFill>
                <a:latin typeface="Comic Sans MS" panose="030F0702030302020204" pitchFamily="66" charset="0"/>
              </a:rPr>
              <a:t>“</a:t>
            </a:r>
            <a:r>
              <a:rPr lang="hr-HR" b="1" dirty="0">
                <a:solidFill>
                  <a:schemeClr val="accent6">
                    <a:lumMod val="50000"/>
                  </a:schemeClr>
                </a:solidFill>
                <a:latin typeface="Comic Sans MS" panose="030F0702030302020204" pitchFamily="66" charset="0"/>
              </a:rPr>
              <a:t>Ako dokle </a:t>
            </a:r>
            <a:r>
              <a:rPr lang="en-US" b="1" dirty="0" err="1">
                <a:solidFill>
                  <a:schemeClr val="accent6">
                    <a:lumMod val="50000"/>
                  </a:schemeClr>
                </a:solidFill>
                <a:latin typeface="Comic Sans MS" panose="030F0702030302020204" pitchFamily="66" charset="0"/>
              </a:rPr>
              <a:t>jedete</a:t>
            </a:r>
            <a:r>
              <a:rPr lang="hr-HR" b="1" dirty="0">
                <a:solidFill>
                  <a:schemeClr val="accent6">
                    <a:lumMod val="50000"/>
                  </a:schemeClr>
                </a:solidFill>
                <a:latin typeface="Comic Sans MS" panose="030F0702030302020204" pitchFamily="66" charset="0"/>
              </a:rPr>
              <a:t>,</a:t>
            </a:r>
            <a:r>
              <a:rPr lang="en-US" b="1" dirty="0">
                <a:solidFill>
                  <a:schemeClr val="accent6">
                    <a:lumMod val="50000"/>
                  </a:schemeClr>
                </a:solidFill>
                <a:latin typeface="Comic Sans MS" panose="030F0702030302020204" pitchFamily="66" charset="0"/>
              </a:rPr>
              <a:t> </a:t>
            </a:r>
            <a:r>
              <a:rPr lang="hr-HR" b="1" dirty="0">
                <a:solidFill>
                  <a:schemeClr val="accent6">
                    <a:lumMod val="50000"/>
                  </a:schemeClr>
                </a:solidFill>
                <a:latin typeface="Comic Sans MS" panose="030F0702030302020204" pitchFamily="66" charset="0"/>
              </a:rPr>
              <a:t>ako </a:t>
            </a:r>
            <a:r>
              <a:rPr lang="en-US" b="1" dirty="0">
                <a:solidFill>
                  <a:schemeClr val="accent6">
                    <a:lumMod val="50000"/>
                  </a:schemeClr>
                </a:solidFill>
                <a:latin typeface="Comic Sans MS" panose="030F0702030302020204" pitchFamily="66" charset="0"/>
              </a:rPr>
              <a:t>li </a:t>
            </a:r>
            <a:r>
              <a:rPr lang="en-US" b="1" dirty="0" err="1">
                <a:solidFill>
                  <a:schemeClr val="accent6">
                    <a:lumMod val="50000"/>
                  </a:schemeClr>
                </a:solidFill>
                <a:latin typeface="Comic Sans MS" panose="030F0702030302020204" pitchFamily="66" charset="0"/>
              </a:rPr>
              <a:t>pijete</a:t>
            </a:r>
            <a:r>
              <a:rPr lang="en-US" b="1" dirty="0">
                <a:solidFill>
                  <a:schemeClr val="accent6">
                    <a:lumMod val="50000"/>
                  </a:schemeClr>
                </a:solidFill>
                <a:latin typeface="Comic Sans MS" panose="030F0702030302020204" pitchFamily="66" charset="0"/>
              </a:rPr>
              <a:t>, </a:t>
            </a:r>
            <a:r>
              <a:rPr lang="hr-HR" b="1" dirty="0">
                <a:solidFill>
                  <a:schemeClr val="accent6">
                    <a:lumMod val="50000"/>
                  </a:schemeClr>
                </a:solidFill>
                <a:latin typeface="Comic Sans MS" panose="030F0702030302020204" pitchFamily="66" charset="0"/>
              </a:rPr>
              <a:t>ako </a:t>
            </a:r>
            <a:r>
              <a:rPr lang="en-US" b="1" dirty="0">
                <a:solidFill>
                  <a:schemeClr val="accent6">
                    <a:lumMod val="50000"/>
                  </a:schemeClr>
                </a:solidFill>
                <a:latin typeface="Comic Sans MS" panose="030F0702030302020204" pitchFamily="66" charset="0"/>
              </a:rPr>
              <a:t>li </a:t>
            </a:r>
            <a:r>
              <a:rPr lang="hr-HR" b="1" dirty="0">
                <a:solidFill>
                  <a:schemeClr val="accent6">
                    <a:lumMod val="50000"/>
                  </a:schemeClr>
                </a:solidFill>
                <a:latin typeface="Comic Sans MS" panose="030F0702030302020204" pitchFamily="66" charset="0"/>
              </a:rPr>
              <a:t>drugo </a:t>
            </a:r>
            <a:r>
              <a:rPr lang="en-US" b="1" dirty="0" err="1">
                <a:solidFill>
                  <a:schemeClr val="accent6">
                    <a:lumMod val="50000"/>
                  </a:schemeClr>
                </a:solidFill>
                <a:latin typeface="Comic Sans MS" panose="030F0702030302020204" pitchFamily="66" charset="0"/>
              </a:rPr>
              <a:t>što</a:t>
            </a:r>
            <a:r>
              <a:rPr lang="en-US" b="1" dirty="0">
                <a:solidFill>
                  <a:schemeClr val="accent6">
                    <a:lumMod val="50000"/>
                  </a:schemeClr>
                </a:solidFill>
                <a:latin typeface="Comic Sans MS" panose="030F0702030302020204" pitchFamily="66" charset="0"/>
              </a:rPr>
              <a:t> </a:t>
            </a:r>
            <a:r>
              <a:rPr lang="hr-HR" b="1" dirty="0">
                <a:solidFill>
                  <a:schemeClr val="accent6">
                    <a:lumMod val="50000"/>
                  </a:schemeClr>
                </a:solidFill>
                <a:latin typeface="Comic Sans MS" panose="030F0702030302020204" pitchFamily="66" charset="0"/>
              </a:rPr>
              <a:t>čin</a:t>
            </a:r>
            <a:r>
              <a:rPr lang="en-US" b="1" dirty="0" err="1">
                <a:solidFill>
                  <a:schemeClr val="accent6">
                    <a:lumMod val="50000"/>
                  </a:schemeClr>
                </a:solidFill>
                <a:latin typeface="Comic Sans MS" panose="030F0702030302020204" pitchFamily="66" charset="0"/>
              </a:rPr>
              <a:t>ite</a:t>
            </a:r>
            <a:r>
              <a:rPr lang="en-US" b="1" dirty="0">
                <a:solidFill>
                  <a:schemeClr val="accent6">
                    <a:lumMod val="50000"/>
                  </a:schemeClr>
                </a:solidFill>
                <a:latin typeface="Comic Sans MS" panose="030F0702030302020204" pitchFamily="66" charset="0"/>
              </a:rPr>
              <a:t>, </a:t>
            </a:r>
            <a:r>
              <a:rPr lang="en-US" b="1" dirty="0" err="1">
                <a:solidFill>
                  <a:schemeClr val="accent6">
                    <a:lumMod val="50000"/>
                  </a:schemeClr>
                </a:solidFill>
                <a:latin typeface="Comic Sans MS" panose="030F0702030302020204" pitchFamily="66" charset="0"/>
              </a:rPr>
              <a:t>sve</a:t>
            </a:r>
            <a:r>
              <a:rPr lang="en-US" b="1" dirty="0">
                <a:solidFill>
                  <a:schemeClr val="accent6">
                    <a:lumMod val="50000"/>
                  </a:schemeClr>
                </a:solidFill>
                <a:latin typeface="Comic Sans MS" panose="030F0702030302020204" pitchFamily="66" charset="0"/>
              </a:rPr>
              <a:t> </a:t>
            </a:r>
            <a:r>
              <a:rPr lang="en-US" b="1" dirty="0" err="1">
                <a:solidFill>
                  <a:schemeClr val="accent6">
                    <a:lumMod val="50000"/>
                  </a:schemeClr>
                </a:solidFill>
                <a:latin typeface="Comic Sans MS" panose="030F0702030302020204" pitchFamily="66" charset="0"/>
              </a:rPr>
              <a:t>na</a:t>
            </a:r>
            <a:r>
              <a:rPr lang="en-US" b="1" dirty="0">
                <a:solidFill>
                  <a:schemeClr val="accent6">
                    <a:lumMod val="50000"/>
                  </a:schemeClr>
                </a:solidFill>
                <a:latin typeface="Comic Sans MS" panose="030F0702030302020204" pitchFamily="66" charset="0"/>
              </a:rPr>
              <a:t> </a:t>
            </a:r>
            <a:r>
              <a:rPr lang="en-US" b="1" dirty="0" err="1">
                <a:solidFill>
                  <a:schemeClr val="accent6">
                    <a:lumMod val="50000"/>
                  </a:schemeClr>
                </a:solidFill>
                <a:latin typeface="Comic Sans MS" panose="030F0702030302020204" pitchFamily="66" charset="0"/>
              </a:rPr>
              <a:t>slavu</a:t>
            </a:r>
            <a:r>
              <a:rPr lang="en-US" b="1" dirty="0">
                <a:solidFill>
                  <a:schemeClr val="accent6">
                    <a:lumMod val="50000"/>
                  </a:schemeClr>
                </a:solidFill>
                <a:latin typeface="Comic Sans MS" panose="030F0702030302020204" pitchFamily="66" charset="0"/>
              </a:rPr>
              <a:t> </a:t>
            </a:r>
            <a:r>
              <a:rPr lang="en-US" b="1" dirty="0" err="1">
                <a:solidFill>
                  <a:schemeClr val="accent6">
                    <a:lumMod val="50000"/>
                  </a:schemeClr>
                </a:solidFill>
                <a:latin typeface="Comic Sans MS" panose="030F0702030302020204" pitchFamily="66" charset="0"/>
              </a:rPr>
              <a:t>Božju</a:t>
            </a:r>
            <a:r>
              <a:rPr lang="hr-HR" b="1" dirty="0">
                <a:solidFill>
                  <a:schemeClr val="accent6">
                    <a:lumMod val="50000"/>
                  </a:schemeClr>
                </a:solidFill>
                <a:latin typeface="Comic Sans MS" panose="030F0702030302020204" pitchFamily="66" charset="0"/>
              </a:rPr>
              <a:t> činite</a:t>
            </a:r>
            <a:r>
              <a:rPr lang="en-US" b="1" dirty="0">
                <a:solidFill>
                  <a:schemeClr val="accent6">
                    <a:lumMod val="50000"/>
                  </a:schemeClr>
                </a:solidFill>
                <a:latin typeface="Comic Sans MS" panose="030F0702030302020204" pitchFamily="66" charset="0"/>
              </a:rPr>
              <a:t>." </a:t>
            </a:r>
            <a:r>
              <a:rPr lang="en-US" sz="1400" b="1" dirty="0">
                <a:solidFill>
                  <a:schemeClr val="accent6">
                    <a:lumMod val="50000"/>
                  </a:schemeClr>
                </a:solidFill>
                <a:latin typeface="Comic Sans MS" panose="030F0702030302020204" pitchFamily="66" charset="0"/>
              </a:rPr>
              <a:t>(1. Kor</a:t>
            </a:r>
            <a:r>
              <a:rPr lang="hr-HR" sz="1400" b="1" dirty="0">
                <a:solidFill>
                  <a:schemeClr val="accent6">
                    <a:lumMod val="50000"/>
                  </a:schemeClr>
                </a:solidFill>
                <a:latin typeface="Comic Sans MS" panose="030F0702030302020204" pitchFamily="66" charset="0"/>
              </a:rPr>
              <a:t>.</a:t>
            </a:r>
            <a:r>
              <a:rPr lang="en-US" sz="1400" b="1" dirty="0">
                <a:solidFill>
                  <a:schemeClr val="accent6">
                    <a:lumMod val="50000"/>
                  </a:schemeClr>
                </a:solidFill>
                <a:latin typeface="Comic Sans MS" panose="030F0702030302020204" pitchFamily="66" charset="0"/>
              </a:rPr>
              <a:t> 10</a:t>
            </a:r>
            <a:r>
              <a:rPr lang="hr-HR" sz="1400" b="1" dirty="0">
                <a:solidFill>
                  <a:schemeClr val="accent6">
                    <a:lumMod val="50000"/>
                  </a:schemeClr>
                </a:solidFill>
                <a:latin typeface="Comic Sans MS" panose="030F0702030302020204" pitchFamily="66" charset="0"/>
              </a:rPr>
              <a:t>,</a:t>
            </a:r>
            <a:r>
              <a:rPr lang="en-US" sz="1400" b="1" dirty="0">
                <a:solidFill>
                  <a:schemeClr val="accent6">
                    <a:lumMod val="50000"/>
                  </a:schemeClr>
                </a:solidFill>
                <a:latin typeface="Comic Sans MS" panose="030F0702030302020204" pitchFamily="66" charset="0"/>
              </a:rPr>
              <a:t>31)</a:t>
            </a:r>
            <a:r>
              <a:rPr lang="hr-HR" sz="1400" b="1" dirty="0">
                <a:solidFill>
                  <a:schemeClr val="accent6">
                    <a:lumMod val="50000"/>
                  </a:schemeClr>
                </a:solidFill>
                <a:latin typeface="Comic Sans MS" panose="030F0702030302020204" pitchFamily="66" charset="0"/>
              </a:rPr>
              <a:t>.</a:t>
            </a:r>
            <a:endParaRPr lang="en" sz="14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en" sz="2000" b="1"/>
              <a:t>“</a:t>
            </a:r>
            <a:r>
              <a:rPr lang="hr-HR" sz="2000" b="1"/>
              <a:t>Sve je dozvoljeno, ali nije sve korisno" (1. Kor. 10,23 SSP).</a:t>
            </a:r>
            <a:br>
              <a:rPr lang="hr-HR" sz="2000" b="1"/>
            </a:br>
            <a:r>
              <a:rPr lang="hr-HR" sz="2000" b="1"/>
              <a:t>Evo dva konkretna primera:</a:t>
            </a:r>
            <a:endParaRPr lang="en" sz="2000" b="1" dirty="0"/>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611481018"/>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707886"/>
          </a:xfrm>
          <a:prstGeom prst="rect">
            <a:avLst/>
          </a:prstGeom>
          <a:noFill/>
        </p:spPr>
        <p:txBody>
          <a:bodyPr wrap="square" rtlCol="0">
            <a:spAutoFit/>
          </a:bodyPr>
          <a:lstStyle/>
          <a:p>
            <a:pPr>
              <a:spcBef>
                <a:spcPts val="600"/>
              </a:spcBef>
            </a:pPr>
            <a:r>
              <a:rPr lang="hr-HR" sz="2000" b="1"/>
              <a:t>Osnovna načela iza ovih uputa također su dva: hvaliti Boga u svemu (1 Kor. 10,31); i tražiti dobrobit drugih (1. Kor. 10,24.32).</a:t>
            </a:r>
            <a:endParaRPr lang="en" sz="2000" b="1" dirty="0"/>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lvl="0">
              <a:spcBef>
                <a:spcPts val="600"/>
              </a:spcBef>
              <a:defRPr/>
            </a:pPr>
            <a:r>
              <a:rPr lang="hr-HR" sz="2000" b="1">
                <a:solidFill>
                  <a:prstClr val="black"/>
                </a:solidFill>
              </a:rPr>
              <a:t>To jest, voleti Boga iznad svega, a bližnjega svoga kao samoga sebe (baš kao što je Isus tražio od bogatog mladića).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3862596"/>
          </a:xfrm>
          <a:prstGeom prst="rect">
            <a:avLst/>
          </a:prstGeom>
          <a:noFill/>
        </p:spPr>
        <p:txBody>
          <a:bodyPr wrap="square">
            <a:spAutoFit/>
          </a:bodyPr>
          <a:lstStyle/>
          <a:p>
            <a:pPr algn="just">
              <a:spcBef>
                <a:spcPts val="600"/>
              </a:spcBef>
            </a:pPr>
            <a:r>
              <a:rPr lang="en" sz="2400" b="1">
                <a:latin typeface="Constantia" panose="02030602050306030303" pitchFamily="18" charset="0"/>
              </a:rPr>
              <a:t>“</a:t>
            </a:r>
            <a:r>
              <a:rPr lang="en-US" sz="2400" b="1">
                <a:latin typeface="Constantia" panose="02030602050306030303" pitchFamily="18" charset="0"/>
              </a:rPr>
              <a:t>Apostol je zakleo Korinćane: </a:t>
            </a:r>
            <a:r>
              <a:rPr lang="hr-HR" sz="2400" b="1">
                <a:latin typeface="Constantia" panose="02030602050306030303" pitchFamily="18" charset="0"/>
              </a:rPr>
              <a:t>‘K</a:t>
            </a:r>
            <a:r>
              <a:rPr lang="en-US" sz="2400" b="1">
                <a:latin typeface="Constantia" panose="02030602050306030303" pitchFamily="18" charset="0"/>
              </a:rPr>
              <a:t>o misli da stoji, neka pazi da ne padne.</a:t>
            </a:r>
            <a:r>
              <a:rPr lang="hr-HR" sz="2400" b="1">
                <a:latin typeface="Constantia" panose="02030602050306030303" pitchFamily="18" charset="0"/>
              </a:rPr>
              <a:t>’</a:t>
            </a:r>
            <a:r>
              <a:rPr lang="en-US" sz="2400" b="1">
                <a:latin typeface="Constantia" panose="02030602050306030303" pitchFamily="18" charset="0"/>
              </a:rPr>
              <a:t> Ako posta</a:t>
            </a:r>
            <a:r>
              <a:rPr lang="hr-HR" sz="2400" b="1">
                <a:latin typeface="Constantia" panose="02030602050306030303" pitchFamily="18" charset="0"/>
              </a:rPr>
              <a:t>nu</a:t>
            </a:r>
            <a:r>
              <a:rPr lang="en-US" sz="2400" b="1">
                <a:latin typeface="Constantia" panose="02030602050306030303" pitchFamily="18" charset="0"/>
              </a:rPr>
              <a:t> hvalisavi i samouvereni, zanemarujući </a:t>
            </a:r>
            <a:r>
              <a:rPr lang="hr-HR" sz="2400" b="1">
                <a:latin typeface="Constantia" panose="02030602050306030303" pitchFamily="18" charset="0"/>
              </a:rPr>
              <a:t>budnost</a:t>
            </a:r>
            <a:r>
              <a:rPr lang="en-US" sz="2400" b="1">
                <a:latin typeface="Constantia" panose="02030602050306030303" pitchFamily="18" charset="0"/>
              </a:rPr>
              <a:t> i molitvu, pa</a:t>
            </a:r>
            <a:r>
              <a:rPr lang="hr-HR" sz="2400" b="1">
                <a:latin typeface="Constantia" panose="02030602050306030303" pitchFamily="18" charset="0"/>
              </a:rPr>
              <a:t>đće</a:t>
            </a:r>
            <a:r>
              <a:rPr lang="en-US" sz="2400" b="1">
                <a:latin typeface="Constantia" panose="02030602050306030303" pitchFamily="18" charset="0"/>
              </a:rPr>
              <a:t> u težak greh, </a:t>
            </a:r>
            <a:r>
              <a:rPr lang="hr-HR" sz="2400" b="1">
                <a:latin typeface="Constantia" panose="02030602050306030303" pitchFamily="18" charset="0"/>
              </a:rPr>
              <a:t>i time navući</a:t>
            </a:r>
            <a:r>
              <a:rPr lang="en-US" sz="2400" b="1">
                <a:latin typeface="Constantia" panose="02030602050306030303" pitchFamily="18" charset="0"/>
              </a:rPr>
              <a:t>ći na sebe Božji gnev. […]
Pav</a:t>
            </a:r>
            <a:r>
              <a:rPr lang="hr-HR" sz="2400" b="1">
                <a:latin typeface="Constantia" panose="02030602050306030303" pitchFamily="18" charset="0"/>
              </a:rPr>
              <a:t>le</a:t>
            </a:r>
            <a:r>
              <a:rPr lang="en-US" sz="2400" b="1">
                <a:latin typeface="Constantia" panose="02030602050306030303" pitchFamily="18" charset="0"/>
              </a:rPr>
              <a:t> je po</a:t>
            </a:r>
            <a:r>
              <a:rPr lang="hr-HR" sz="2400" b="1">
                <a:latin typeface="Constantia" panose="02030602050306030303" pitchFamily="18" charset="0"/>
              </a:rPr>
              <a:t>z</a:t>
            </a:r>
            <a:r>
              <a:rPr lang="en-US" sz="2400" b="1">
                <a:latin typeface="Constantia" panose="02030602050306030303" pitchFamily="18" charset="0"/>
              </a:rPr>
              <a:t>i</a:t>
            </a:r>
            <a:r>
              <a:rPr lang="hr-HR" sz="2400" b="1">
                <a:latin typeface="Constantia" panose="02030602050306030303" pitchFamily="18" charset="0"/>
              </a:rPr>
              <a:t>v</a:t>
            </a:r>
            <a:r>
              <a:rPr lang="en-US" sz="2400" b="1">
                <a:latin typeface="Constantia" panose="02030602050306030303" pitchFamily="18" charset="0"/>
              </a:rPr>
              <a:t>ao svoju braću da s</a:t>
            </a:r>
            <a:r>
              <a:rPr lang="hr-HR" sz="2400" b="1">
                <a:latin typeface="Constantia" panose="02030602050306030303" pitchFamily="18" charset="0"/>
              </a:rPr>
              <a:t>ama</a:t>
            </a:r>
            <a:r>
              <a:rPr lang="en-US" sz="2400" b="1">
                <a:latin typeface="Constantia" panose="02030602050306030303" pitchFamily="18" charset="0"/>
              </a:rPr>
              <a:t> </a:t>
            </a:r>
            <a:r>
              <a:rPr lang="hr-HR" sz="2400" b="1">
                <a:latin typeface="Constantia" panose="02030602050306030303" pitchFamily="18" charset="0"/>
              </a:rPr>
              <a:t>ocene</a:t>
            </a:r>
            <a:r>
              <a:rPr lang="en-US" sz="2400" b="1">
                <a:latin typeface="Constantia" panose="02030602050306030303" pitchFamily="18" charset="0"/>
              </a:rPr>
              <a:t> kak</a:t>
            </a:r>
            <a:r>
              <a:rPr lang="hr-HR" sz="2400" b="1">
                <a:latin typeface="Constantia" panose="02030602050306030303" pitchFamily="18" charset="0"/>
              </a:rPr>
              <a:t>o</a:t>
            </a:r>
            <a:r>
              <a:rPr lang="en-US" sz="2400" b="1">
                <a:latin typeface="Constantia" panose="02030602050306030303" pitchFamily="18" charset="0"/>
              </a:rPr>
              <a:t> </a:t>
            </a:r>
            <a:r>
              <a:rPr lang="hr-HR" sz="2400" b="1">
                <a:latin typeface="Constantia" panose="02030602050306030303" pitchFamily="18" charset="0"/>
              </a:rPr>
              <a:t>će </a:t>
            </a:r>
            <a:r>
              <a:rPr lang="en-US" sz="2400" b="1">
                <a:latin typeface="Constantia" panose="02030602050306030303" pitchFamily="18" charset="0"/>
              </a:rPr>
              <a:t>njihove riječi i dela </a:t>
            </a:r>
            <a:r>
              <a:rPr lang="hr-HR" sz="2400" b="1">
                <a:latin typeface="Constantia" panose="02030602050306030303" pitchFamily="18" charset="0"/>
              </a:rPr>
              <a:t>uticati</a:t>
            </a:r>
            <a:r>
              <a:rPr lang="en-US" sz="2400" b="1">
                <a:latin typeface="Constantia" panose="02030602050306030303" pitchFamily="18" charset="0"/>
              </a:rPr>
              <a:t> na druge i da ne čine ništa, koliko god to samo po sebi bilo nevino, što bi </a:t>
            </a:r>
            <a:r>
              <a:rPr lang="hr-HR" sz="2400" b="1">
                <a:latin typeface="Constantia" panose="02030602050306030303" pitchFamily="18" charset="0"/>
              </a:rPr>
              <a:t>izgleda</a:t>
            </a:r>
            <a:r>
              <a:rPr lang="en-US" sz="2400" b="1">
                <a:latin typeface="Constantia" panose="02030602050306030303" pitchFamily="18" charset="0"/>
              </a:rPr>
              <a:t>lo da odobrava</a:t>
            </a:r>
            <a:r>
              <a:rPr lang="hr-HR" sz="2400" b="1">
                <a:latin typeface="Constantia" panose="02030602050306030303" pitchFamily="18" charset="0"/>
              </a:rPr>
              <a:t>ju </a:t>
            </a:r>
            <a:r>
              <a:rPr lang="en-US" sz="2400" b="1">
                <a:latin typeface="Constantia" panose="02030602050306030303" pitchFamily="18" charset="0"/>
              </a:rPr>
              <a:t> idolopoklonstvo ili</a:t>
            </a:r>
            <a:r>
              <a:rPr lang="hr-HR" sz="2400" b="1">
                <a:latin typeface="Constantia" panose="02030602050306030303" pitchFamily="18" charset="0"/>
              </a:rPr>
              <a:t> da</a:t>
            </a:r>
            <a:r>
              <a:rPr lang="en-US" sz="2400" b="1">
                <a:latin typeface="Constantia" panose="02030602050306030303" pitchFamily="18" charset="0"/>
              </a:rPr>
              <a:t> vrijeđa</a:t>
            </a:r>
            <a:r>
              <a:rPr lang="hr-HR" sz="2400" b="1">
                <a:latin typeface="Constantia" panose="02030602050306030303" pitchFamily="18" charset="0"/>
              </a:rPr>
              <a:t>ju</a:t>
            </a:r>
            <a:r>
              <a:rPr lang="en-US" sz="2400" b="1">
                <a:latin typeface="Constantia" panose="02030602050306030303" pitchFamily="18" charset="0"/>
              </a:rPr>
              <a:t> </a:t>
            </a:r>
            <a:r>
              <a:rPr lang="hr-HR" sz="2400" b="1">
                <a:latin typeface="Constantia" panose="02030602050306030303" pitchFamily="18" charset="0"/>
              </a:rPr>
              <a:t>osećaj</a:t>
            </a:r>
            <a:r>
              <a:rPr lang="en-US" sz="2400" b="1">
                <a:latin typeface="Constantia" panose="02030602050306030303" pitchFamily="18" charset="0"/>
              </a:rPr>
              <a:t>e </a:t>
            </a:r>
            <a:r>
              <a:rPr lang="hr-HR" sz="2400" b="1">
                <a:latin typeface="Constantia" panose="02030602050306030303" pitchFamily="18" charset="0"/>
              </a:rPr>
              <a:t>nekoga</a:t>
            </a:r>
            <a:r>
              <a:rPr lang="en-US" sz="2400" b="1">
                <a:latin typeface="Constantia" panose="02030602050306030303" pitchFamily="18" charset="0"/>
              </a:rPr>
              <a:t> ko</a:t>
            </a:r>
            <a:r>
              <a:rPr lang="hr-HR" sz="2400" b="1">
                <a:latin typeface="Constantia" panose="02030602050306030303" pitchFamily="18" charset="0"/>
              </a:rPr>
              <a:t> je</a:t>
            </a:r>
            <a:r>
              <a:rPr lang="en-US" sz="2400" b="1">
                <a:latin typeface="Constantia" panose="02030602050306030303" pitchFamily="18" charset="0"/>
              </a:rPr>
              <a:t> mo</a:t>
            </a:r>
            <a:r>
              <a:rPr lang="hr-HR" sz="2400" b="1">
                <a:latin typeface="Constantia" panose="02030602050306030303" pitchFamily="18" charset="0"/>
              </a:rPr>
              <a:t>žda</a:t>
            </a:r>
            <a:r>
              <a:rPr lang="en-US" sz="2400" b="1">
                <a:latin typeface="Constantia" panose="02030602050306030303" pitchFamily="18" charset="0"/>
              </a:rPr>
              <a:t> slab u veri. „</a:t>
            </a:r>
            <a:r>
              <a:rPr lang="hr-HR" sz="2400" b="1">
                <a:latin typeface="Constantia" panose="02030602050306030303" pitchFamily="18" charset="0"/>
              </a:rPr>
              <a:t>Ak</a:t>
            </a:r>
            <a:r>
              <a:rPr lang="en-US" sz="2400" b="1">
                <a:latin typeface="Constantia" panose="02030602050306030303" pitchFamily="18" charset="0"/>
              </a:rPr>
              <a:t>o da</a:t>
            </a:r>
            <a:r>
              <a:rPr lang="hr-HR" sz="2400" b="1">
                <a:latin typeface="Constantia" panose="02030602050306030303" pitchFamily="18" charset="0"/>
              </a:rPr>
              <a:t>kle</a:t>
            </a:r>
            <a:r>
              <a:rPr lang="en-US" sz="2400" b="1">
                <a:latin typeface="Constantia" panose="02030602050306030303" pitchFamily="18" charset="0"/>
              </a:rPr>
              <a:t> jedete, </a:t>
            </a:r>
            <a:r>
              <a:rPr lang="hr-HR" sz="2400" b="1">
                <a:latin typeface="Constantia" panose="02030602050306030303" pitchFamily="18" charset="0"/>
              </a:rPr>
              <a:t>ako li </a:t>
            </a:r>
            <a:r>
              <a:rPr lang="en-US" sz="2400" b="1">
                <a:latin typeface="Constantia" panose="02030602050306030303" pitchFamily="18" charset="0"/>
              </a:rPr>
              <a:t>pijete </a:t>
            </a:r>
            <a:r>
              <a:rPr lang="hr-HR" sz="2400" b="1">
                <a:latin typeface="Constantia" panose="02030602050306030303" pitchFamily="18" charset="0"/>
              </a:rPr>
              <a:t>ako </a:t>
            </a:r>
            <a:r>
              <a:rPr lang="en-US" sz="2400" b="1">
                <a:latin typeface="Constantia" panose="02030602050306030303" pitchFamily="18" charset="0"/>
              </a:rPr>
              <a:t>li </a:t>
            </a:r>
            <a:r>
              <a:rPr lang="hr-HR" sz="2400" b="1">
                <a:latin typeface="Constantia" panose="02030602050306030303" pitchFamily="18" charset="0"/>
              </a:rPr>
              <a:t>drugo </a:t>
            </a:r>
            <a:r>
              <a:rPr lang="en-US" sz="2400" b="1">
                <a:latin typeface="Constantia" panose="02030602050306030303" pitchFamily="18" charset="0"/>
              </a:rPr>
              <a:t>što </a:t>
            </a:r>
            <a:r>
              <a:rPr lang="hr-HR" sz="2400" b="1">
                <a:latin typeface="Constantia" panose="02030602050306030303" pitchFamily="18" charset="0"/>
              </a:rPr>
              <a:t>čini</a:t>
            </a:r>
            <a:r>
              <a:rPr lang="en-US" sz="2400" b="1">
                <a:latin typeface="Constantia" panose="02030602050306030303" pitchFamily="18" charset="0"/>
              </a:rPr>
              <a:t>ite, sve na slavu Božju</a:t>
            </a:r>
            <a:r>
              <a:rPr lang="hr-HR" sz="2400" b="1">
                <a:latin typeface="Constantia" panose="02030602050306030303" pitchFamily="18" charset="0"/>
              </a:rPr>
              <a:t> činite</a:t>
            </a:r>
            <a:r>
              <a:rPr lang="en-US" sz="2400" b="1">
                <a:latin typeface="Constantia" panose="02030602050306030303" pitchFamily="18" charset="0"/>
              </a:rPr>
              <a:t>. Ne </a:t>
            </a:r>
            <a:r>
              <a:rPr lang="hr-HR" sz="2400" b="1">
                <a:latin typeface="Constantia" panose="02030602050306030303" pitchFamily="18" charset="0"/>
              </a:rPr>
              <a:t>budi</a:t>
            </a:r>
            <a:r>
              <a:rPr lang="en-US" sz="2400" b="1">
                <a:latin typeface="Constantia" panose="02030602050306030303" pitchFamily="18" charset="0"/>
              </a:rPr>
              <a:t>te n</a:t>
            </a:r>
            <a:r>
              <a:rPr lang="hr-HR" sz="2400" b="1">
                <a:latin typeface="Constantia" panose="02030602050306030303" pitchFamily="18" charset="0"/>
              </a:rPr>
              <a:t>a sablazan nj Jevrejima ni Grcima ni crkvi Božjoj</a:t>
            </a:r>
            <a:r>
              <a:rPr lang="en-US" sz="2400" b="1">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6462006" y="5661095"/>
            <a:ext cx="4486036" cy="338554"/>
          </a:xfrm>
          <a:prstGeom prst="rect">
            <a:avLst/>
          </a:prstGeom>
          <a:noFill/>
        </p:spPr>
        <p:txBody>
          <a:bodyPr wrap="none" rtlCol="0">
            <a:spAutoFit/>
          </a:bodyPr>
          <a:lstStyle/>
          <a:p>
            <a:pPr algn="r"/>
            <a:r>
              <a:rPr lang="en" sz="1600" b="1"/>
              <a:t>E</a:t>
            </a:r>
            <a:r>
              <a:rPr lang="hr-HR" sz="1600" b="1"/>
              <a:t>len G. Vajt, </a:t>
            </a:r>
            <a:r>
              <a:rPr lang="hr-HR" sz="1600" i="1"/>
              <a:t>Dela apostolska, </a:t>
            </a:r>
            <a:r>
              <a:rPr lang="hr-HR" sz="1600" b="1"/>
              <a:t>str</a:t>
            </a:r>
            <a:r>
              <a:rPr lang="en" sz="1600" b="1"/>
              <a:t>. 316</a:t>
            </a:r>
            <a:r>
              <a:rPr lang="hr-HR" sz="1600" b="1"/>
              <a:t>. original.</a:t>
            </a:r>
            <a:endParaRPr lang="en" sz="1600" b="1" dirty="0"/>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838</TotalTime>
  <Words>1328</Words>
  <Application>Microsoft Office PowerPoint</Application>
  <PresentationFormat>Panorámica</PresentationFormat>
  <Paragraphs>67</Paragraphs>
  <Slides>9</Slides>
  <Notes>3</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Comic Sans MS</vt:lpstr>
      <vt:lpstr>Constantia</vt:lpstr>
      <vt:lpstr>Arial</vt:lpstr>
      <vt:lpstr>Aptos Display</vt:lpstr>
      <vt:lpstr>Wingdings</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91</cp:revision>
  <dcterms:created xsi:type="dcterms:W3CDTF">2026-07-04T15:24:19Z</dcterms:created>
  <dcterms:modified xsi:type="dcterms:W3CDTF">2026-07-27T13:34:02Z</dcterms:modified>
</cp:coreProperties>
</file>