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73" r:id="rId2"/>
    <p:sldId id="265" r:id="rId3"/>
    <p:sldId id="258" r:id="rId4"/>
    <p:sldId id="259" r:id="rId5"/>
    <p:sldId id="260" r:id="rId6"/>
    <p:sldId id="270" r:id="rId7"/>
    <p:sldId id="261" r:id="rId8"/>
    <p:sldId id="274" r:id="rId9"/>
    <p:sldId id="263" r:id="rId10"/>
    <p:sldId id="275" r:id="rId11"/>
    <p:sldId id="266" r:id="rId12"/>
    <p:sldId id="276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34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90" y="534"/>
      </p:cViewPr>
      <p:guideLst/>
    </p:cSldViewPr>
  </p:slideViewPr>
  <p:outlineViewPr>
    <p:cViewPr>
      <p:scale>
        <a:sx n="33" d="100"/>
        <a:sy n="33" d="100"/>
      </p:scale>
      <p:origin x="0" y="-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Koje darove Pav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daje kao primer, među mnogim drugim koji postoje? (1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8-10; Rim. 12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6-8; Ef.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Reč mudrosti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Nauč</a:t>
          </a:r>
          <a:r>
            <a:rPr lang="es-ES" sz="2000" b="1"/>
            <a:t>na reč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/>
            <a:t>Vera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Zdravstvo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Izvođenje čuda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Proro</a:t>
          </a:r>
          <a:r>
            <a:rPr lang="sr-Latn-RS" sz="2000" b="1"/>
            <a:t>štvo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Razlikovanje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Jezici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es-ES" sz="2000" b="1"/>
            <a:t>Jezično prevođenje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Ef</a:t>
          </a:r>
          <a:r>
            <a:rPr lang="sr-Latn-RS" sz="2000" b="1">
              <a:solidFill>
                <a:schemeClr val="bg1"/>
              </a:solidFill>
              <a:highlight>
                <a:srgbClr val="008000"/>
              </a:highlight>
            </a:rPr>
            <a:t>.</a:t>
          </a: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 4</a:t>
          </a:r>
          <a:r>
            <a:rPr lang="sr-Latn-RS" sz="2000" b="1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s-ES" sz="2000" b="1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Apostol</a:t>
          </a:r>
          <a:r>
            <a:rPr lang="sr-Latn-RS" sz="2000" b="1"/>
            <a:t>stvo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Evangelizacija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Pastor</a:t>
          </a:r>
          <a:r>
            <a:rPr lang="sr-Latn-RS" sz="2000" b="1"/>
            <a:t>stvo i</a:t>
          </a:r>
          <a:r>
            <a:rPr lang="es-ES" sz="2000" b="1"/>
            <a:t> magistarski studij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>
              <a:solidFill>
                <a:schemeClr val="bg1"/>
              </a:solidFill>
            </a:rPr>
            <a:t>1. Kor</a:t>
          </a:r>
          <a:r>
            <a:rPr lang="sr-Latn-RS" sz="2000" b="1">
              <a:solidFill>
                <a:schemeClr val="bg1"/>
              </a:solidFill>
            </a:rPr>
            <a:t>.</a:t>
          </a:r>
          <a:r>
            <a:rPr lang="es-ES" sz="2000" b="1">
              <a:solidFill>
                <a:schemeClr val="bg1"/>
              </a:solidFill>
            </a:rPr>
            <a:t>12</a:t>
          </a:r>
          <a:r>
            <a:rPr lang="sr-Latn-RS" sz="2000" b="1">
              <a:solidFill>
                <a:schemeClr val="bg1"/>
              </a:solidFill>
            </a:rPr>
            <a:t>,</a:t>
          </a:r>
          <a:r>
            <a:rPr lang="es-ES" sz="2000" b="1">
              <a:solidFill>
                <a:schemeClr val="bg1"/>
              </a:solidFill>
            </a:rPr>
            <a:t>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42656FC3-5D46-434F-B055-58A8E017CF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sr-Latn-RS" sz="2000" b="1"/>
            <a:t>duhova</a:t>
          </a:r>
          <a:endParaRPr lang="es-ES" sz="2000" dirty="0"/>
        </a:p>
      </dgm:t>
    </dgm:pt>
    <dgm:pt modelId="{75498601-F2D2-44D5-9102-4682678F020D}" type="parTrans" cxnId="{C36028F6-F602-42F1-BAD1-5585CF2B3CCE}">
      <dgm:prSet/>
      <dgm:spPr/>
      <dgm:t>
        <a:bodyPr/>
        <a:lstStyle/>
        <a:p>
          <a:endParaRPr lang="hr-HR"/>
        </a:p>
      </dgm:t>
    </dgm:pt>
    <dgm:pt modelId="{1A35960C-B905-4947-8D98-966637737C49}" type="sibTrans" cxnId="{C36028F6-F602-42F1-BAD1-5585CF2B3CCE}">
      <dgm:prSet/>
      <dgm:spPr/>
      <dgm:t>
        <a:bodyPr/>
        <a:lstStyle/>
        <a:p>
          <a:endParaRPr lang="hr-HR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R</a:t>
          </a:r>
          <a:r>
            <a:rPr lang="sr-Latn-RS" sz="2000" b="1">
              <a:solidFill>
                <a:schemeClr val="bg1"/>
              </a:solidFill>
              <a:highlight>
                <a:srgbClr val="000080"/>
              </a:highlight>
            </a:rPr>
            <a:t>im.</a:t>
          </a: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 12</a:t>
          </a:r>
          <a:r>
            <a:rPr lang="sr-Latn-RS" sz="2000" b="1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s-ES" sz="2000" b="1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Služba</a:t>
          </a:r>
          <a:endParaRPr lang="es-ES" sz="2000" dirty="0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Podučavanje</a:t>
          </a:r>
          <a:endParaRPr lang="es-ES" sz="2000" dirty="0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Po</a:t>
          </a:r>
          <a:r>
            <a:rPr lang="sr-Latn-RS" sz="2000" b="1"/>
            <a:t>ds</a:t>
          </a:r>
          <a:r>
            <a:rPr lang="es-ES" sz="2000" b="1"/>
            <a:t>tica</a:t>
          </a:r>
          <a:r>
            <a:rPr lang="sr-Latn-RS" sz="2000" b="1"/>
            <a:t>nje</a:t>
          </a:r>
          <a:endParaRPr lang="es-ES" sz="2000" dirty="0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Dar</a:t>
          </a:r>
          <a:r>
            <a:rPr lang="sr-Latn-RS" sz="2000" b="1"/>
            <a:t>o</a:t>
          </a:r>
          <a:r>
            <a:rPr lang="es-ES" sz="2000" b="1"/>
            <a:t>vanje</a:t>
          </a:r>
          <a:endParaRPr lang="es-ES" sz="2000" dirty="0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Vo</a:t>
          </a:r>
          <a:r>
            <a:rPr lang="sr-Latn-RS" sz="2000" b="1"/>
            <a:t>đ</a:t>
          </a:r>
          <a:r>
            <a:rPr lang="es-ES" sz="2000" b="1"/>
            <a:t>stvo</a:t>
          </a:r>
          <a:endParaRPr lang="es-ES" sz="2000" dirty="0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2000" b="1"/>
            <a:t>Milost</a:t>
          </a:r>
          <a:endParaRPr lang="es-ES" sz="2000" dirty="0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9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8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9" destOrd="0" parTransId="{4792E315-619E-4A6C-ADA5-7EC7B4ABE541}" sibTransId="{ADF7226B-8477-441E-A3C1-83163BDE0F43}"/>
    <dgm:cxn modelId="{9C16EAC8-DEB8-4203-95E1-4DC5303CE34C}" type="presOf" srcId="{42656FC3-5D46-434F-B055-58A8E017CF47}" destId="{04DE4015-5369-40CD-A02D-45D8EC5F7704}" srcOrd="0" destOrd="8" presId="urn:microsoft.com/office/officeart/2005/8/layout/hList3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C36028F6-F602-42F1-BAD1-5585CF2B3CCE}" srcId="{978AFE4D-A237-4E2E-8D91-0DF5CCB77947}" destId="{42656FC3-5D46-434F-B055-58A8E017CF47}" srcOrd="7" destOrd="0" parTransId="{75498601-F2D2-44D5-9102-4682678F020D}" sibTransId="{1A35960C-B905-4947-8D98-966637737C49}"/>
    <dgm:cxn modelId="{1E0852F9-7705-425D-8C26-8871DE221144}" type="presOf" srcId="{7D8F604B-7369-49FC-BCC1-234B6EB1A30F}" destId="{04DE4015-5369-40CD-A02D-45D8EC5F7704}" srcOrd="0" destOrd="10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radi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Strpljiv</a:t>
          </a:r>
          <a:r>
            <a:rPr lang="sr-Latn-RS" sz="2000" b="1"/>
            <a:t>a</a:t>
          </a:r>
          <a:r>
            <a:rPr lang="es-ES" sz="2000" b="1"/>
            <a:t> je</a:t>
          </a:r>
          <a:r>
            <a:rPr lang="sr-Latn-RS" sz="2000" b="1"/>
            <a:t>.</a:t>
          </a:r>
          <a:endParaRPr lang="es-ES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L</a:t>
          </a:r>
          <a:r>
            <a:rPr lang="es-ES" sz="2000" b="1"/>
            <a:t>jubazn</a:t>
          </a:r>
          <a:r>
            <a:rPr lang="sr-Latn-RS" sz="2000" b="1"/>
            <a:t>a je.</a:t>
          </a:r>
          <a:endParaRPr lang="es-ES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NE čini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ljubomoran</a:t>
          </a:r>
          <a:r>
            <a:rPr lang="sr-Latn-RS" sz="2000" b="1"/>
            <a:t>a.</a:t>
          </a:r>
          <a:endParaRPr lang="es-ES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 hvali se.</a:t>
          </a:r>
          <a:endParaRPr lang="es-ES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</a:t>
          </a:r>
          <a:r>
            <a:rPr lang="es-ES" sz="2000" b="1"/>
            <a:t> ponos</a:t>
          </a:r>
          <a:r>
            <a:rPr lang="sr-Latn-RS" sz="2000" b="1"/>
            <a:t>i se.</a:t>
          </a:r>
          <a:endParaRPr lang="es-ES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nepristojn</a:t>
          </a:r>
          <a:r>
            <a:rPr lang="sr-Latn-RS" sz="2000" b="1"/>
            <a:t>a.</a:t>
          </a:r>
          <a:endParaRPr lang="es-ES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Nije sebičn</a:t>
          </a:r>
          <a:r>
            <a:rPr lang="sr-Latn-RS" sz="2000" b="1"/>
            <a:t>a.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Ne uživa u zlu</a:t>
          </a:r>
          <a:r>
            <a:rPr lang="sr-Latn-RS" sz="2000" b="1"/>
            <a:t>.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Raduje se istini</a:t>
          </a:r>
          <a:r>
            <a:rPr lang="sr-Latn-RS" sz="2000" b="1"/>
            <a:t>.</a:t>
          </a:r>
          <a:endParaRPr lang="es-ES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Sve opravdava</a:t>
          </a:r>
          <a:r>
            <a:rPr lang="sr-Latn-RS" sz="2000" b="1"/>
            <a:t>.</a:t>
          </a:r>
          <a:endParaRPr lang="es-ES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S</a:t>
          </a:r>
          <a:r>
            <a:rPr lang="es-ES" sz="2000" b="1"/>
            <a:t>ve</a:t>
          </a:r>
          <a:r>
            <a:rPr lang="sr-Latn-RS" sz="2000" b="1"/>
            <a:t> veruje.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Sve </a:t>
          </a:r>
          <a:r>
            <a:rPr lang="sr-Latn-RS" sz="2000" b="1"/>
            <a:t>o</a:t>
          </a:r>
          <a:r>
            <a:rPr lang="es-ES" sz="2000" b="1"/>
            <a:t>ček</a:t>
          </a:r>
          <a:r>
            <a:rPr lang="sr-Latn-RS" sz="2000" b="1"/>
            <a:t>uje.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/>
            <a:t>S</a:t>
          </a:r>
          <a:r>
            <a:rPr lang="es-ES" sz="2000" b="1"/>
            <a:t>ve</a:t>
          </a:r>
          <a:r>
            <a:rPr lang="sr-Latn-RS" sz="2000" b="1"/>
            <a:t> podržava.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</a:t>
          </a:r>
          <a:r>
            <a:rPr lang="sr-Latn-RS" sz="2000" b="1"/>
            <a:t>e raduje se nepravdi.</a:t>
          </a:r>
          <a:endParaRPr lang="es-ES" sz="2000" b="1" dirty="0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Ne ljuti se</a:t>
          </a:r>
          <a:r>
            <a:rPr lang="sr-Latn-RS" sz="2000" b="1"/>
            <a:t>.</a:t>
          </a:r>
          <a:endParaRPr lang="es-ES" sz="2000" b="1" dirty="0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Budući događaji predviđeni — ako nisu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uslovlje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— moraju se ispuniti (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Moj.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22; Jer. 28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,8.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 Jona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oruka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proroka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treba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bude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 skladu s porukom prethodnih proroka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Moj.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1-3; Iza. 8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svjedoči utjelovljenju Isusa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Njegov život treba biti u skladu s biblijskom porukom koju propoveda (M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15-20)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Koje darove Pav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daje kao primer, među mnogim drugim koji postoje? (1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12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8-10; Rim. 12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6-8; Ef.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861" y="967521"/>
          <a:ext cx="2808002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bg1"/>
              </a:solidFill>
            </a:rPr>
            <a:t>1. Kor</a:t>
          </a:r>
          <a:r>
            <a:rPr lang="sr-Latn-RS" sz="2000" b="1" kern="1200">
              <a:solidFill>
                <a:schemeClr val="bg1"/>
              </a:solidFill>
            </a:rPr>
            <a:t>.</a:t>
          </a:r>
          <a:r>
            <a:rPr lang="es-ES" sz="2000" b="1" kern="1200">
              <a:solidFill>
                <a:schemeClr val="bg1"/>
              </a:solidFill>
            </a:rPr>
            <a:t>12</a:t>
          </a:r>
          <a:r>
            <a:rPr lang="sr-Latn-RS" sz="2000" b="1" kern="1200">
              <a:solidFill>
                <a:schemeClr val="bg1"/>
              </a:solidFill>
            </a:rPr>
            <a:t>,</a:t>
          </a:r>
          <a:r>
            <a:rPr lang="es-ES" sz="2000" b="1" kern="1200">
              <a:solidFill>
                <a:schemeClr val="bg1"/>
              </a:solidFill>
            </a:rPr>
            <a:t>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Reč mudrosti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Nauč</a:t>
          </a:r>
          <a:r>
            <a:rPr lang="es-ES" sz="2000" b="1" kern="1200"/>
            <a:t>na reč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kern="1200"/>
            <a:t>Vera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Zdravstvo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Izvođenje čuda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Proro</a:t>
          </a:r>
          <a:r>
            <a:rPr lang="sr-Latn-RS" sz="2000" b="1" kern="1200"/>
            <a:t>štvo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Razlikovanje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sr-Latn-RS" sz="2000" b="1" kern="1200"/>
            <a:t>duhova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Jezici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es-ES" sz="2000" b="1" kern="1200"/>
            <a:t>Jezično prevođenje</a:t>
          </a:r>
          <a:endParaRPr lang="es-ES" sz="2000" kern="1200" dirty="0"/>
        </a:p>
      </dsp:txBody>
      <dsp:txXfrm>
        <a:off x="861" y="967521"/>
        <a:ext cx="2808002" cy="4293819"/>
      </dsp:txXfrm>
    </dsp:sp>
    <dsp:sp modelId="{8F95F10C-CDF9-4461-A7BC-9BC3BD7F92C5}">
      <dsp:nvSpPr>
        <dsp:cNvPr id="0" name=""/>
        <dsp:cNvSpPr/>
      </dsp:nvSpPr>
      <dsp:spPr>
        <a:xfrm>
          <a:off x="2808864" y="967521"/>
          <a:ext cx="2138436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R</a:t>
          </a:r>
          <a:r>
            <a:rPr lang="sr-Latn-RS" sz="2000" b="1" kern="1200">
              <a:solidFill>
                <a:schemeClr val="bg1"/>
              </a:solidFill>
              <a:highlight>
                <a:srgbClr val="000080"/>
              </a:highlight>
            </a:rPr>
            <a:t>im.</a:t>
          </a: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 12</a:t>
          </a:r>
          <a:r>
            <a:rPr lang="sr-Latn-RS" sz="2000" b="1" kern="1200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s-ES" sz="2000" b="1" kern="1200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Služba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Podučavanje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Po</a:t>
          </a:r>
          <a:r>
            <a:rPr lang="sr-Latn-RS" sz="2000" b="1" kern="1200"/>
            <a:t>ds</a:t>
          </a:r>
          <a:r>
            <a:rPr lang="es-ES" sz="2000" b="1" kern="1200"/>
            <a:t>tica</a:t>
          </a:r>
          <a:r>
            <a:rPr lang="sr-Latn-RS" sz="2000" b="1" kern="1200"/>
            <a:t>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Dar</a:t>
          </a:r>
          <a:r>
            <a:rPr lang="sr-Latn-RS" sz="2000" b="1" kern="1200"/>
            <a:t>o</a:t>
          </a:r>
          <a:r>
            <a:rPr lang="es-ES" sz="2000" b="1" kern="1200"/>
            <a:t>vanje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Vo</a:t>
          </a:r>
          <a:r>
            <a:rPr lang="sr-Latn-RS" sz="2000" b="1" kern="1200"/>
            <a:t>đ</a:t>
          </a:r>
          <a:r>
            <a:rPr lang="es-ES" sz="2000" b="1" kern="1200"/>
            <a:t>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Milost</a:t>
          </a:r>
          <a:endParaRPr lang="es-ES" sz="2000" kern="1200" dirty="0"/>
        </a:p>
      </dsp:txBody>
      <dsp:txXfrm>
        <a:off x="2808864" y="967521"/>
        <a:ext cx="2138436" cy="4293819"/>
      </dsp:txXfrm>
    </dsp:sp>
    <dsp:sp modelId="{BE5080B9-EA33-42BA-9920-DB396A08385A}">
      <dsp:nvSpPr>
        <dsp:cNvPr id="0" name=""/>
        <dsp:cNvSpPr/>
      </dsp:nvSpPr>
      <dsp:spPr>
        <a:xfrm>
          <a:off x="4947301" y="967521"/>
          <a:ext cx="2138436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Ef</a:t>
          </a:r>
          <a:r>
            <a:rPr lang="sr-Latn-RS" sz="2000" b="1" kern="1200">
              <a:solidFill>
                <a:schemeClr val="bg1"/>
              </a:solidFill>
              <a:highlight>
                <a:srgbClr val="008000"/>
              </a:highlight>
            </a:rPr>
            <a:t>.</a:t>
          </a: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 4</a:t>
          </a:r>
          <a:r>
            <a:rPr lang="sr-Latn-RS" sz="2000" b="1" kern="1200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s-ES" sz="2000" b="1" kern="1200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Apostol</a:t>
          </a:r>
          <a:r>
            <a:rPr lang="sr-Latn-RS" sz="2000" b="1" kern="1200"/>
            <a:t>stvo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Evangelizacija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b="1" kern="1200"/>
            <a:t>Pastor</a:t>
          </a:r>
          <a:r>
            <a:rPr lang="sr-Latn-RS" sz="2000" b="1" kern="1200"/>
            <a:t>stvo i</a:t>
          </a:r>
          <a:r>
            <a:rPr lang="es-ES" sz="2000" b="1" kern="1200"/>
            <a:t> magistarski studij</a:t>
          </a:r>
          <a:endParaRPr lang="es-ES" sz="2000" kern="1200" dirty="0"/>
        </a:p>
      </dsp:txBody>
      <dsp:txXfrm>
        <a:off x="4947301" y="967521"/>
        <a:ext cx="2138436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radi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Strpljiv</a:t>
          </a:r>
          <a:r>
            <a:rPr lang="sr-Latn-RS" sz="2000" b="1" kern="1200"/>
            <a:t>a</a:t>
          </a:r>
          <a:r>
            <a:rPr lang="es-ES" sz="2000" b="1" kern="1200"/>
            <a:t> je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L</a:t>
          </a:r>
          <a:r>
            <a:rPr lang="es-ES" sz="2000" b="1" kern="1200"/>
            <a:t>jubazn</a:t>
          </a:r>
          <a:r>
            <a:rPr lang="sr-Latn-RS" sz="2000" b="1" kern="1200"/>
            <a:t>a je.</a:t>
          </a:r>
          <a:endParaRPr lang="es-ES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Raduje se istini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Sve opravdava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S</a:t>
          </a:r>
          <a:r>
            <a:rPr lang="es-ES" sz="2000" b="1" kern="1200"/>
            <a:t>ve</a:t>
          </a:r>
          <a:r>
            <a:rPr lang="sr-Latn-RS" sz="2000" b="1" kern="1200"/>
            <a:t> veruje.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Sve </a:t>
          </a:r>
          <a:r>
            <a:rPr lang="sr-Latn-RS" sz="2000" b="1" kern="1200"/>
            <a:t>o</a:t>
          </a:r>
          <a:r>
            <a:rPr lang="es-ES" sz="2000" b="1" kern="1200"/>
            <a:t>ček</a:t>
          </a:r>
          <a:r>
            <a:rPr lang="sr-Latn-RS" sz="2000" b="1" kern="1200"/>
            <a:t>uje.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/>
            <a:t>S</a:t>
          </a:r>
          <a:r>
            <a:rPr lang="es-ES" sz="2000" b="1" kern="1200"/>
            <a:t>ve</a:t>
          </a:r>
          <a:r>
            <a:rPr lang="sr-Latn-RS" sz="2000" b="1" kern="1200"/>
            <a:t> podržava.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Što ljubav NE čini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ljubomoran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 hvali se.</a:t>
          </a:r>
          <a:endParaRPr lang="es-ES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</a:t>
          </a:r>
          <a:r>
            <a:rPr lang="es-ES" sz="2000" b="1" kern="1200"/>
            <a:t> ponos</a:t>
          </a:r>
          <a:r>
            <a:rPr lang="sr-Latn-RS" sz="2000" b="1" kern="1200"/>
            <a:t>i se.</a:t>
          </a:r>
          <a:endParaRPr lang="es-ES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nepristojn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Nije sebičn</a:t>
          </a:r>
          <a:r>
            <a:rPr lang="sr-Latn-RS" sz="2000" b="1" kern="1200"/>
            <a:t>a.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Ne ljuti se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</a:t>
          </a:r>
          <a:r>
            <a:rPr lang="sr-Latn-RS" sz="2000" b="1" kern="1200"/>
            <a:t>e raduje se nepravdi.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Ne uživa u zlu</a:t>
          </a:r>
          <a:r>
            <a:rPr lang="sr-Latn-RS" sz="2000" b="1" kern="1200"/>
            <a:t>.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Budući događaji predviđeni — ako nisu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uslovlje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ni — moraju se ispuniti (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Moj.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22; Jer. 28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,8.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 Jona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oruka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proroka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treba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bude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u skladu s porukom prethodnih proroka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5. Moj.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13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1-3; Iza. 8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Mora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svjedoči utjelovljenju Isusa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van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4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Njegov život treba biti u skladu s biblijskom porukom koju propoveda (M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ej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7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15-20)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E69EB-E201-4664-AB42-610CC5495A03}" type="datetimeFigureOut">
              <a:rPr lang="hr-HR" smtClean="0"/>
              <a:t>3.8.2026.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F3916-747D-4EA9-9230-8FCBC2D58104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2965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F3916-747D-4EA9-9230-8FCBC2D58104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968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EF3916-747D-4EA9-9230-8FCBC2D58104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9096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2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microsoft.com/office/2007/relationships/hdphoto" Target="../media/hdphoto1.wdp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400" b="1" i="0" u="none" strike="noStrike" kern="1200" cap="none" spc="600" normalizeH="0" baseline="0" noProof="0" dirty="0" err="1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DUHOVNI</a:t>
            </a:r>
            <a:r>
              <a:rPr kumimoji="0" lang="es-ES" sz="7400" b="1" i="0" u="none" strike="noStrike" kern="1200" cap="none" spc="600" normalizeH="0" baseline="0" noProof="0" dirty="0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7400" b="1" i="0" u="none" strike="noStrike" kern="1200" cap="none" spc="600" normalizeH="0" baseline="0" noProof="0" dirty="0" err="1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DAROVI</a:t>
            </a:r>
            <a:endParaRPr kumimoji="0" lang="es-ES" sz="7400" b="1" i="0" u="none" strike="noStrike" kern="1200" cap="none" spc="600" normalizeH="0" baseline="0" noProof="0" dirty="0">
              <a:ln w="12700" cmpd="sng">
                <a:solidFill>
                  <a:srgbClr val="00CC00"/>
                </a:solidFill>
                <a:prstDash val="solid"/>
              </a:ln>
              <a:gradFill>
                <a:gsLst>
                  <a:gs pos="0">
                    <a:srgbClr val="00CC00"/>
                  </a:gs>
                  <a:gs pos="4000">
                    <a:srgbClr val="00CC00">
                      <a:lumMod val="60000"/>
                      <a:lumOff val="40000"/>
                    </a:srgbClr>
                  </a:gs>
                  <a:gs pos="87000">
                    <a:srgbClr val="00CC00">
                      <a:lumMod val="20000"/>
                      <a:lumOff val="8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6.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8.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avgust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POSEBNI DAROVI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spc="60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JEZIKA</a:t>
            </a:r>
            <a:endParaRPr lang="es-ES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“Zato,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koji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govori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jezikom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neka se </a:t>
            </a:r>
            <a:r>
              <a:rPr lang="es-E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moli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Bogu da kazuje</a:t>
            </a:r>
            <a:r>
              <a:rPr lang="es-E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</a:t>
            </a:r>
            <a:r>
              <a:rPr lang="sr-Latn-R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162225" y="1182075"/>
            <a:ext cx="7706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Pavlov </a:t>
            </a:r>
            <a:r>
              <a:rPr lang="es-ES" sz="2000" b="1" dirty="0" err="1"/>
              <a:t>naglasak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daru</a:t>
            </a:r>
            <a:r>
              <a:rPr lang="es-ES" sz="2000" b="1" dirty="0"/>
              <a:t> </a:t>
            </a:r>
            <a:r>
              <a:rPr lang="es-ES" sz="2000" b="1" dirty="0" err="1"/>
              <a:t>jezika</a:t>
            </a:r>
            <a:r>
              <a:rPr lang="es-ES" sz="2000" b="1" dirty="0"/>
              <a:t> i </a:t>
            </a:r>
            <a:r>
              <a:rPr lang="es-ES" sz="2000" b="1" dirty="0" err="1"/>
              <a:t>njihovoj</a:t>
            </a:r>
            <a:r>
              <a:rPr lang="es-ES" sz="2000" b="1" dirty="0"/>
              <a:t> </a:t>
            </a:r>
            <a:r>
              <a:rPr lang="es-ES" sz="2000" b="1" dirty="0" err="1"/>
              <a:t>pravilnoj</a:t>
            </a:r>
            <a:r>
              <a:rPr lang="es-ES" sz="2000" b="1" dirty="0"/>
              <a:t> </a:t>
            </a:r>
            <a:r>
              <a:rPr lang="es-ES" sz="2000" b="1" dirty="0" err="1"/>
              <a:t>upotrebi</a:t>
            </a:r>
            <a:r>
              <a:rPr lang="es-ES" sz="2000" b="1" dirty="0"/>
              <a:t> </a:t>
            </a:r>
            <a:r>
              <a:rPr lang="es-ES" sz="2000" b="1" dirty="0" err="1"/>
              <a:t>implicira</a:t>
            </a:r>
            <a:r>
              <a:rPr lang="es-ES" sz="2000" b="1" dirty="0"/>
              <a:t> da su </a:t>
            </a:r>
            <a:r>
              <a:rPr lang="es-ES" sz="2000" b="1" dirty="0" err="1"/>
              <a:t>ga</a:t>
            </a:r>
            <a:r>
              <a:rPr lang="es-ES" sz="2000" b="1" dirty="0"/>
              <a:t> </a:t>
            </a:r>
            <a:r>
              <a:rPr lang="es-ES" sz="2000" b="1" dirty="0" err="1"/>
              <a:t>članovi</a:t>
            </a:r>
            <a:r>
              <a:rPr lang="es-ES" sz="2000" b="1" dirty="0"/>
              <a:t> </a:t>
            </a:r>
            <a:r>
              <a:rPr lang="es-ES" sz="2000" b="1" dirty="0" err="1"/>
              <a:t>Korintske</a:t>
            </a:r>
            <a:r>
              <a:rPr lang="es-ES" sz="2000" b="1" dirty="0"/>
              <a:t> </a:t>
            </a:r>
            <a:r>
              <a:rPr lang="es-ES" sz="2000" b="1" dirty="0" err="1"/>
              <a:t>crkve</a:t>
            </a:r>
            <a:r>
              <a:rPr lang="es-ES" sz="2000" b="1" dirty="0"/>
              <a:t> </a:t>
            </a:r>
            <a:r>
              <a:rPr lang="es-ES" sz="2000" b="1" dirty="0" err="1"/>
              <a:t>koristili</a:t>
            </a:r>
            <a:r>
              <a:rPr lang="es-ES" sz="2000" b="1" dirty="0"/>
              <a:t> </a:t>
            </a:r>
            <a:r>
              <a:rPr lang="es-ES" sz="2000" b="1" dirty="0" err="1"/>
              <a:t>neprimereno</a:t>
            </a:r>
            <a:r>
              <a:rPr lang="es-ES" sz="2000" b="1" dirty="0"/>
              <a:t>, </a:t>
            </a:r>
            <a:r>
              <a:rPr lang="es-ES" sz="2000" b="1" dirty="0" err="1"/>
              <a:t>što</a:t>
            </a:r>
            <a:r>
              <a:rPr lang="es-ES" sz="2000" b="1" dirty="0"/>
              <a:t> je </a:t>
            </a:r>
            <a:r>
              <a:rPr lang="es-ES" sz="2000" b="1" dirty="0" err="1"/>
              <a:t>izazvalo</a:t>
            </a:r>
            <a:r>
              <a:rPr lang="es-ES" sz="2000" b="1" dirty="0"/>
              <a:t> </a:t>
            </a:r>
            <a:r>
              <a:rPr lang="es-ES" sz="2000" b="1" dirty="0" err="1"/>
              <a:t>nered</a:t>
            </a:r>
            <a:r>
              <a:rPr lang="es-ES" sz="2000" b="1" dirty="0"/>
              <a:t> i </a:t>
            </a:r>
            <a:r>
              <a:rPr lang="es-ES" sz="2000" b="1" dirty="0" err="1"/>
              <a:t>zbrku</a:t>
            </a:r>
            <a:r>
              <a:rPr lang="es-ES" sz="2000" b="1" dirty="0"/>
              <a:t> u </a:t>
            </a:r>
            <a:r>
              <a:rPr lang="es-ES" sz="2000" b="1" dirty="0" err="1"/>
              <a:t>javnom</a:t>
            </a:r>
            <a:r>
              <a:rPr lang="es-ES" sz="2000" b="1" dirty="0"/>
              <a:t> </a:t>
            </a:r>
            <a:r>
              <a:rPr lang="es-ES" sz="2000" b="1" dirty="0" err="1"/>
              <a:t>bogosluž</a:t>
            </a:r>
            <a:r>
              <a:rPr lang="sr-Latn-RS" sz="2000" b="1" dirty="0"/>
              <a:t>en</a:t>
            </a:r>
            <a:r>
              <a:rPr lang="es-ES" sz="2000" b="1" dirty="0"/>
              <a:t>ju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23).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47" y="4718114"/>
            <a:ext cx="47085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U </a:t>
            </a:r>
            <a:r>
              <a:rPr lang="es-ES" sz="2000" b="1" dirty="0" err="1"/>
              <a:t>stvarnosti</a:t>
            </a:r>
            <a:r>
              <a:rPr lang="es-ES" sz="2000" b="1" dirty="0"/>
              <a:t>, </a:t>
            </a:r>
            <a:r>
              <a:rPr lang="es-ES" sz="2000" b="1" dirty="0" err="1"/>
              <a:t>ta</a:t>
            </a:r>
            <a:r>
              <a:rPr lang="es-ES" sz="2000" b="1" dirty="0"/>
              <a:t> </a:t>
            </a:r>
            <a:r>
              <a:rPr lang="es-ES" sz="2000" b="1" dirty="0" err="1"/>
              <a:t>čežnja</a:t>
            </a:r>
            <a:r>
              <a:rPr lang="es-ES" sz="2000" b="1" dirty="0"/>
              <a:t> </a:t>
            </a:r>
            <a:r>
              <a:rPr lang="es-ES" sz="2000" b="1" dirty="0" err="1"/>
              <a:t>uključuje</a:t>
            </a:r>
            <a:r>
              <a:rPr lang="es-ES" sz="2000" b="1" dirty="0"/>
              <a:t> </a:t>
            </a:r>
            <a:r>
              <a:rPr lang="es-ES" sz="2000" b="1" dirty="0" err="1"/>
              <a:t>sve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1). Pav</a:t>
            </a:r>
            <a:r>
              <a:rPr lang="sr-Latn-RS" sz="2000" b="1" dirty="0"/>
              <a:t>le</a:t>
            </a:r>
            <a:r>
              <a:rPr lang="es-ES" sz="2000" b="1" dirty="0"/>
              <a:t> je </a:t>
            </a:r>
            <a:r>
              <a:rPr lang="es-ES" sz="2000" b="1" dirty="0" err="1"/>
              <a:t>već</a:t>
            </a:r>
            <a:r>
              <a:rPr lang="es-ES" sz="2000" b="1" dirty="0"/>
              <a:t> </a:t>
            </a:r>
            <a:r>
              <a:rPr lang="es-ES" sz="2000" b="1" dirty="0" err="1"/>
              <a:t>jasno</a:t>
            </a:r>
            <a:r>
              <a:rPr lang="es-ES" sz="2000" b="1" dirty="0"/>
              <a:t> </a:t>
            </a:r>
            <a:r>
              <a:rPr lang="es-ES" sz="2000" b="1" dirty="0" err="1"/>
              <a:t>dao</a:t>
            </a:r>
            <a:r>
              <a:rPr lang="es-ES" sz="2000" b="1" dirty="0"/>
              <a:t> do </a:t>
            </a:r>
            <a:r>
              <a:rPr lang="es-ES" sz="2000" b="1" dirty="0" err="1"/>
              <a:t>znanja</a:t>
            </a:r>
            <a:r>
              <a:rPr lang="es-ES" sz="2000" b="1" dirty="0"/>
              <a:t> da</a:t>
            </a:r>
            <a:r>
              <a:rPr lang="sr-Latn-RS" sz="2000" b="1" dirty="0"/>
              <a:t> se </a:t>
            </a:r>
            <a:r>
              <a:rPr lang="es-ES" sz="2000" b="1" dirty="0"/>
              <a:t> „</a:t>
            </a:r>
            <a:r>
              <a:rPr lang="sr-Latn-RS" sz="2000" b="1" dirty="0"/>
              <a:t>u </a:t>
            </a:r>
            <a:r>
              <a:rPr lang="es-ES" sz="2000" b="1" dirty="0" err="1"/>
              <a:t>svakome</a:t>
            </a:r>
            <a:r>
              <a:rPr lang="es-ES" sz="2000" b="1" dirty="0"/>
              <a:t> </a:t>
            </a:r>
            <a:r>
              <a:rPr lang="sr-Latn-RS" sz="2000" b="1" dirty="0"/>
              <a:t>s</a:t>
            </a:r>
            <a:r>
              <a:rPr lang="es-ES" sz="2000" b="1" dirty="0"/>
              <a:t>e p</a:t>
            </a:r>
            <a:r>
              <a:rPr lang="sr-Latn-RS" sz="2000" b="1" dirty="0"/>
              <a:t>ojavljuje Duh na korist</a:t>
            </a:r>
            <a:r>
              <a:rPr lang="es-ES" sz="2000" b="1" dirty="0"/>
              <a:t>"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,7</a:t>
            </a:r>
            <a:r>
              <a:rPr lang="es-ES" sz="2000" b="1" dirty="0"/>
              <a:t>). </a:t>
            </a:r>
            <a:r>
              <a:rPr lang="sr-Latn-RS" sz="2000" b="1" dirty="0"/>
              <a:t>Dakle,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</a:t>
            </a:r>
            <a:r>
              <a:rPr lang="es-ES" sz="2000" b="1" dirty="0" err="1"/>
              <a:t>dobi</a:t>
            </a:r>
            <a:r>
              <a:rPr lang="sr-Latn-RS" sz="2000" b="1" dirty="0"/>
              <a:t>j</a:t>
            </a:r>
            <a:r>
              <a:rPr lang="es-ES" sz="2000" b="1" dirty="0" err="1"/>
              <a:t>aju</a:t>
            </a:r>
            <a:r>
              <a:rPr lang="es-ES" sz="2000" b="1" dirty="0"/>
              <a:t> </a:t>
            </a:r>
            <a:r>
              <a:rPr lang="es-ES" sz="2000" b="1" dirty="0" err="1"/>
              <a:t>svi</a:t>
            </a:r>
            <a:r>
              <a:rPr lang="es-ES" sz="2000" b="1" dirty="0"/>
              <a:t> iste </a:t>
            </a:r>
            <a:r>
              <a:rPr lang="es-ES" sz="2000" b="1" dirty="0" err="1"/>
              <a:t>darove</a:t>
            </a:r>
            <a:r>
              <a:rPr lang="es-ES" sz="20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152400" y="3744619"/>
            <a:ext cx="76866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Pavlova </a:t>
            </a:r>
            <a:r>
              <a:rPr lang="es-ES" sz="2000" b="1" dirty="0" err="1">
                <a:solidFill>
                  <a:prstClr val="black"/>
                </a:solidFill>
              </a:rPr>
              <a:t>čežnja</a:t>
            </a:r>
            <a:r>
              <a:rPr lang="es-ES" sz="2000" b="1" dirty="0">
                <a:solidFill>
                  <a:prstClr val="black"/>
                </a:solidFill>
              </a:rPr>
              <a:t> da </a:t>
            </a:r>
            <a:r>
              <a:rPr lang="es-ES" sz="2000" b="1" dirty="0" err="1">
                <a:solidFill>
                  <a:prstClr val="black"/>
                </a:solidFill>
              </a:rPr>
              <a:t>svi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govore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jezicima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pogrešno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shvaćena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od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strane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onih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koji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misle</a:t>
            </a:r>
            <a:r>
              <a:rPr lang="es-ES" sz="2000" b="1" dirty="0">
                <a:solidFill>
                  <a:prstClr val="black"/>
                </a:solidFill>
              </a:rPr>
              <a:t> da </a:t>
            </a:r>
            <a:r>
              <a:rPr lang="es-ES" sz="2000" b="1" dirty="0" err="1">
                <a:solidFill>
                  <a:prstClr val="black"/>
                </a:solidFill>
              </a:rPr>
              <a:t>svi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trebamo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imati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taj</a:t>
            </a:r>
            <a:r>
              <a:rPr lang="es-ES" sz="2000" b="1" dirty="0">
                <a:solidFill>
                  <a:prstClr val="black"/>
                </a:solidFill>
              </a:rPr>
              <a:t> dar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14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142240" y="2463347"/>
            <a:ext cx="76968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Dar </a:t>
            </a:r>
            <a:r>
              <a:rPr lang="es-ES" sz="2000" b="1" dirty="0" err="1">
                <a:solidFill>
                  <a:prstClr val="black"/>
                </a:solidFill>
              </a:rPr>
              <a:t>jezika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sposobnost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govora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ljudskih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ili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anđeoskih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jezika</a:t>
            </a:r>
            <a:r>
              <a:rPr lang="sr-Latn-RS" sz="2000" b="1" dirty="0">
                <a:solidFill>
                  <a:prstClr val="black"/>
                </a:solidFill>
              </a:rPr>
              <a:t> ne-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poznatih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osobi</a:t>
            </a:r>
            <a:r>
              <a:rPr lang="es-ES" sz="2000" b="1" dirty="0">
                <a:solidFill>
                  <a:prstClr val="black"/>
                </a:solidFill>
              </a:rPr>
              <a:t>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13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1). Kada </a:t>
            </a:r>
            <a:r>
              <a:rPr lang="es-ES" sz="2000" b="1" dirty="0" err="1">
                <a:solidFill>
                  <a:prstClr val="black"/>
                </a:solidFill>
              </a:rPr>
              <a:t>taj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jezik</a:t>
            </a:r>
            <a:r>
              <a:rPr lang="es-ES" sz="2000" b="1" dirty="0">
                <a:solidFill>
                  <a:prstClr val="black"/>
                </a:solidFill>
              </a:rPr>
              <a:t> nije </a:t>
            </a:r>
            <a:r>
              <a:rPr lang="es-ES" sz="2000" b="1" dirty="0" err="1">
                <a:solidFill>
                  <a:prstClr val="black"/>
                </a:solidFill>
              </a:rPr>
              <a:t>poznat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slušatelju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treba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d</a:t>
            </a: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sr-Latn-RS" sz="2000" b="1" dirty="0">
                <a:solidFill>
                  <a:prstClr val="black"/>
                </a:solidFill>
              </a:rPr>
              <a:t>se </a:t>
            </a:r>
            <a:r>
              <a:rPr lang="es-ES" sz="2000" b="1" dirty="0" err="1">
                <a:solidFill>
                  <a:prstClr val="black"/>
                </a:solidFill>
              </a:rPr>
              <a:t>protumači</a:t>
            </a:r>
            <a:r>
              <a:rPr lang="es-ES" sz="2000" b="1" dirty="0">
                <a:solidFill>
                  <a:prstClr val="black"/>
                </a:solidFill>
              </a:rPr>
              <a:t> (Dela 2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8; 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14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2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13</a:t>
            </a:r>
            <a:r>
              <a:rPr lang="sr-Latn-RS" sz="2000" b="1" dirty="0">
                <a:solidFill>
                  <a:prstClr val="black"/>
                </a:solidFill>
              </a:rPr>
              <a:t>.1</a:t>
            </a:r>
            <a:r>
              <a:rPr lang="es-ES" sz="2000" b="1" dirty="0">
                <a:solidFill>
                  <a:prstClr val="black"/>
                </a:solidFill>
              </a:rPr>
              <a:t>4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27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28).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PRORO</a:t>
            </a:r>
            <a:r>
              <a:rPr lang="sr-Latn-R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s-ES" sz="4400" b="1" spc="60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TVA</a:t>
            </a:r>
            <a:endParaRPr lang="es-ES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koji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prorokuje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govori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ljudima</a:t>
            </a:r>
            <a:r>
              <a:rPr lang="sr-Latn-R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za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popravljanje i utehu i utvrđenje.</a:t>
            </a:r>
            <a:r>
              <a:rPr lang="es-E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</a:t>
            </a:r>
            <a:r>
              <a:rPr lang="sr-Latn-R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3)</a:t>
            </a:r>
            <a:endParaRPr lang="es-ES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 </a:t>
            </a:r>
            <a:r>
              <a:rPr lang="es-ES" sz="2000" b="1" dirty="0" err="1"/>
              <a:t>bismo</a:t>
            </a:r>
            <a:r>
              <a:rPr lang="es-ES" sz="2000" b="1" dirty="0"/>
              <a:t> </a:t>
            </a:r>
            <a:r>
              <a:rPr lang="es-ES" sz="2000" b="1" dirty="0" err="1"/>
              <a:t>trebali</a:t>
            </a:r>
            <a:r>
              <a:rPr lang="es-ES" sz="2000" b="1" dirty="0"/>
              <a:t> </a:t>
            </a:r>
            <a:r>
              <a:rPr lang="es-ES" sz="2000" b="1" dirty="0" err="1"/>
              <a:t>ograničiti</a:t>
            </a:r>
            <a:r>
              <a:rPr lang="es-ES" sz="2000" b="1" dirty="0"/>
              <a:t> dar</a:t>
            </a:r>
            <a:r>
              <a:rPr lang="sr-Latn-RS" sz="2000" b="1" dirty="0"/>
              <a:t> proro-</a:t>
            </a:r>
            <a:r>
              <a:rPr lang="es-ES" sz="2000" b="1" dirty="0"/>
              <a:t> 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 </a:t>
            </a:r>
            <a:r>
              <a:rPr lang="es-ES" sz="2000" b="1" dirty="0" err="1"/>
              <a:t>samo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predviđanje</a:t>
            </a:r>
            <a:r>
              <a:rPr lang="es-ES" sz="2000" b="1" dirty="0"/>
              <a:t> </a:t>
            </a:r>
            <a:r>
              <a:rPr lang="es-ES" sz="2000" b="1" dirty="0" err="1"/>
              <a:t>budućih</a:t>
            </a:r>
            <a:r>
              <a:rPr lang="es-ES" sz="2000" b="1" dirty="0"/>
              <a:t> </a:t>
            </a:r>
            <a:r>
              <a:rPr lang="es-ES" sz="2000" b="1" dirty="0" err="1"/>
              <a:t>događaja</a:t>
            </a:r>
            <a:r>
              <a:rPr lang="es-ES" sz="2000" b="1" dirty="0"/>
              <a:t>. </a:t>
            </a:r>
            <a:r>
              <a:rPr lang="es-ES" sz="2000" b="1" dirty="0" err="1"/>
              <a:t>Primarna</a:t>
            </a:r>
            <a:r>
              <a:rPr lang="es-ES" sz="2000" b="1" dirty="0"/>
              <a:t> </a:t>
            </a:r>
            <a:r>
              <a:rPr lang="es-ES" sz="2000" b="1" dirty="0" err="1"/>
              <a:t>svrha</a:t>
            </a:r>
            <a:r>
              <a:rPr lang="es-ES" sz="2000" b="1" dirty="0"/>
              <a:t> </a:t>
            </a:r>
            <a:r>
              <a:rPr lang="es-ES" sz="2000" b="1" dirty="0" err="1"/>
              <a:t>dara</a:t>
            </a:r>
            <a:r>
              <a:rPr lang="sr-Latn-RS" sz="2000" b="1" dirty="0"/>
              <a:t> proro-</a:t>
            </a:r>
            <a:r>
              <a:rPr lang="es-ES" sz="2000" b="1" dirty="0"/>
              <a:t> 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 je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sr-Latn-RS" sz="2000" b="1" dirty="0"/>
              <a:t>uzdizanje</a:t>
            </a:r>
            <a:r>
              <a:rPr lang="es-ES" sz="2000" b="1" dirty="0"/>
              <a:t>, </a:t>
            </a:r>
            <a:r>
              <a:rPr lang="sr-Latn-RS" sz="2000" b="1" dirty="0"/>
              <a:t>opomenu</a:t>
            </a:r>
            <a:r>
              <a:rPr lang="es-ES" sz="2000" b="1" dirty="0"/>
              <a:t> i </a:t>
            </a:r>
            <a:r>
              <a:rPr lang="es-ES" sz="2000" b="1" dirty="0" err="1"/>
              <a:t>utehu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3).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6159429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0" y="2737113"/>
            <a:ext cx="43153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</a:t>
            </a:r>
            <a:r>
              <a:rPr lang="sr-Latn-RS" sz="2000" b="1" dirty="0"/>
              <a:t>le</a:t>
            </a:r>
            <a:r>
              <a:rPr lang="es-ES" sz="2000" b="1" dirty="0"/>
              <a:t> </a:t>
            </a:r>
            <a:r>
              <a:rPr lang="es-ES" sz="2000" b="1" dirty="0" err="1"/>
              <a:t>ističe</a:t>
            </a:r>
            <a:r>
              <a:rPr lang="es-ES" sz="2000" b="1" dirty="0"/>
              <a:t> </a:t>
            </a:r>
            <a:r>
              <a:rPr lang="es-ES" sz="2000" b="1" dirty="0" err="1"/>
              <a:t>ovaj</a:t>
            </a:r>
            <a:r>
              <a:rPr lang="es-ES" sz="2000" b="1" dirty="0"/>
              <a:t> dar </a:t>
            </a:r>
            <a:r>
              <a:rPr lang="es-ES" sz="2000" b="1" dirty="0" err="1"/>
              <a:t>iznad</a:t>
            </a:r>
            <a:r>
              <a:rPr lang="es-ES" sz="2000" b="1" dirty="0"/>
              <a:t> </a:t>
            </a:r>
            <a:r>
              <a:rPr lang="es-ES" sz="2000" b="1" dirty="0" err="1"/>
              <a:t>ostalih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1</a:t>
            </a:r>
            <a:r>
              <a:rPr lang="sr-Latn-RS" sz="2000" b="1" dirty="0"/>
              <a:t>.</a:t>
            </a:r>
            <a:r>
              <a:rPr lang="es-ES" sz="2000" b="1" dirty="0"/>
              <a:t>4</a:t>
            </a:r>
            <a:r>
              <a:rPr lang="sr-Latn-RS" sz="2000" b="1" dirty="0"/>
              <a:t>.</a:t>
            </a:r>
            <a:r>
              <a:rPr lang="es-ES" sz="2000" b="1" dirty="0"/>
              <a:t>22-25). Ali </a:t>
            </a:r>
            <a:r>
              <a:rPr lang="es-ES" sz="2000" b="1" dirty="0" err="1"/>
              <a:t>takođe</a:t>
            </a:r>
            <a:r>
              <a:rPr lang="es-ES" sz="2000" b="1" dirty="0"/>
              <a:t> </a:t>
            </a:r>
            <a:r>
              <a:rPr lang="es-ES" sz="2000" b="1" dirty="0" err="1"/>
              <a:t>zagovara</a:t>
            </a:r>
            <a:r>
              <a:rPr lang="es-ES" sz="2000" b="1" dirty="0"/>
              <a:t> da se </a:t>
            </a:r>
            <a:r>
              <a:rPr lang="es-ES" sz="2000" b="1" dirty="0" err="1"/>
              <a:t>koristi</a:t>
            </a:r>
            <a:r>
              <a:rPr lang="es-ES" sz="2000" b="1" dirty="0"/>
              <a:t> </a:t>
            </a:r>
            <a:r>
              <a:rPr lang="es-ES" sz="2000" b="1" dirty="0" err="1"/>
              <a:t>ispravno</a:t>
            </a:r>
            <a:r>
              <a:rPr lang="es-ES" sz="2000" b="1" dirty="0"/>
              <a:t> </a:t>
            </a:r>
            <a:r>
              <a:rPr lang="sr-Latn-RS" sz="2000" b="1" dirty="0"/>
              <a:t>da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do</a:t>
            </a:r>
            <a:r>
              <a:rPr lang="sr-Latn-RS" sz="2000" b="1" dirty="0"/>
              <a:t>đe</a:t>
            </a:r>
            <a:r>
              <a:rPr lang="es-ES" sz="2000" b="1" dirty="0"/>
              <a:t> do </a:t>
            </a:r>
            <a:r>
              <a:rPr lang="es-ES" sz="2000" b="1" dirty="0" err="1"/>
              <a:t>zabune</a:t>
            </a:r>
            <a:r>
              <a:rPr lang="es-ES" sz="2000" b="1" dirty="0"/>
              <a:t>: "a </a:t>
            </a:r>
            <a:r>
              <a:rPr lang="es-ES" sz="2000" b="1" dirty="0" err="1"/>
              <a:t>sve</a:t>
            </a:r>
            <a:r>
              <a:rPr lang="es-ES" sz="2000" b="1" dirty="0"/>
              <a:t> </a:t>
            </a:r>
            <a:r>
              <a:rPr lang="sr-Latn-RS" sz="2000" b="1" dirty="0"/>
              <a:t>neka biva pošteno i uredno</a:t>
            </a:r>
            <a:r>
              <a:rPr lang="es-ES" sz="2000" b="1" dirty="0"/>
              <a:t>."</a:t>
            </a:r>
            <a:br>
              <a:rPr lang="es-ES" sz="2000" b="1" dirty="0"/>
            </a:br>
            <a:r>
              <a:rPr lang="es-ES" sz="2000" b="1" dirty="0"/>
              <a:t>(1.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40; </a:t>
            </a:r>
            <a:r>
              <a:rPr lang="es-ES" sz="2000" b="1" dirty="0" err="1"/>
              <a:t>vidi</a:t>
            </a:r>
            <a:r>
              <a:rPr lang="es-ES" sz="2000" b="1" dirty="0"/>
              <a:t> 1. Kor</a:t>
            </a:r>
            <a:r>
              <a:rPr lang="sr-Latn-RS" sz="2000" b="1" dirty="0"/>
              <a:t>.</a:t>
            </a:r>
            <a:r>
              <a:rPr lang="es-ES" sz="2000" b="1" dirty="0"/>
              <a:t> 14</a:t>
            </a:r>
            <a:r>
              <a:rPr lang="sr-Latn-RS" sz="2000" b="1" dirty="0"/>
              <a:t>,</a:t>
            </a:r>
            <a:r>
              <a:rPr lang="es-ES" sz="2000" b="1" dirty="0"/>
              <a:t>29-33).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Kao </a:t>
            </a:r>
            <a:r>
              <a:rPr lang="es-ES" sz="2000" b="1" dirty="0" err="1"/>
              <a:t>karakterističan</a:t>
            </a:r>
            <a:r>
              <a:rPr lang="es-ES" sz="2000" b="1" dirty="0"/>
              <a:t> dar </a:t>
            </a:r>
            <a:r>
              <a:rPr lang="sr-Latn-RS" sz="2000" b="1" dirty="0"/>
              <a:t>C</a:t>
            </a:r>
            <a:r>
              <a:rPr lang="es-ES" sz="2000" b="1" dirty="0" err="1"/>
              <a:t>rkve</a:t>
            </a:r>
            <a:r>
              <a:rPr lang="sr-Latn-RS" sz="2000" b="1" dirty="0"/>
              <a:t> ostatka</a:t>
            </a:r>
            <a:r>
              <a:rPr lang="es-ES" sz="2000" b="1" dirty="0"/>
              <a:t>, </a:t>
            </a:r>
            <a:r>
              <a:rPr lang="sr-Latn-RS" sz="2000" b="1" dirty="0"/>
              <a:t>crkva je </a:t>
            </a:r>
            <a:r>
              <a:rPr lang="es-ES" sz="2000" b="1" dirty="0" err="1"/>
              <a:t>imala</a:t>
            </a:r>
            <a:r>
              <a:rPr lang="es-ES" sz="2000" b="1" dirty="0"/>
              <a:t> </a:t>
            </a:r>
            <a:r>
              <a:rPr lang="es-ES" sz="2000" b="1" dirty="0" err="1"/>
              <a:t>posebnu</a:t>
            </a:r>
            <a:r>
              <a:rPr lang="es-ES" sz="2000" b="1" dirty="0"/>
              <a:t> </a:t>
            </a:r>
            <a:r>
              <a:rPr lang="es-ES" sz="2000" b="1" dirty="0" err="1"/>
              <a:t>manifestaciju</a:t>
            </a:r>
            <a:r>
              <a:rPr lang="es-ES" sz="2000" b="1" dirty="0"/>
              <a:t> u </a:t>
            </a:r>
            <a:r>
              <a:rPr lang="es-ES" sz="2000" b="1" dirty="0" err="1"/>
              <a:t>životu</a:t>
            </a:r>
            <a:r>
              <a:rPr lang="es-ES" sz="2000" b="1" dirty="0"/>
              <a:t> i </a:t>
            </a:r>
            <a:r>
              <a:rPr lang="es-ES" sz="2000" b="1" dirty="0" err="1"/>
              <a:t>delu</a:t>
            </a:r>
            <a:r>
              <a:rPr lang="es-ES" sz="2000" b="1" dirty="0"/>
              <a:t> Elen G. </a:t>
            </a:r>
            <a:r>
              <a:rPr lang="sr-Latn-RS" sz="2000" b="1" dirty="0"/>
              <a:t>Vajt</a:t>
            </a:r>
            <a:r>
              <a:rPr lang="es-ES" sz="2000" b="1" dirty="0"/>
              <a:t> (</a:t>
            </a:r>
            <a:r>
              <a:rPr lang="sr-Latn-RS" sz="2000" b="1" dirty="0"/>
              <a:t>Otk</a:t>
            </a:r>
            <a:r>
              <a:rPr lang="es-ES" sz="2000" b="1" dirty="0"/>
              <a:t>. 12</a:t>
            </a:r>
            <a:r>
              <a:rPr lang="sr-Latn-RS" sz="2000" b="1" dirty="0"/>
              <a:t>,</a:t>
            </a:r>
            <a:r>
              <a:rPr lang="es-ES" sz="2000" b="1" dirty="0"/>
              <a:t>17; 19</a:t>
            </a:r>
            <a:r>
              <a:rPr lang="sr-Latn-RS" sz="2000" b="1" dirty="0"/>
              <a:t>,</a:t>
            </a:r>
            <a:r>
              <a:rPr lang="es-ES" sz="2000" b="1" dirty="0"/>
              <a:t>10). Ali </a:t>
            </a:r>
            <a:r>
              <a:rPr lang="es-ES" sz="2000" b="1" dirty="0" err="1"/>
              <a:t>kako</a:t>
            </a:r>
            <a:r>
              <a:rPr lang="es-ES" sz="2000" b="1" dirty="0"/>
              <a:t> </a:t>
            </a:r>
            <a:r>
              <a:rPr lang="es-ES" sz="2000" b="1" dirty="0" err="1"/>
              <a:t>prepoznati</a:t>
            </a:r>
            <a:r>
              <a:rPr lang="es-ES" sz="2000" b="1" dirty="0"/>
              <a:t> </a:t>
            </a:r>
            <a:r>
              <a:rPr lang="es-ES" sz="2000" b="1" dirty="0" err="1"/>
              <a:t>pravog</a:t>
            </a:r>
            <a:r>
              <a:rPr lang="es-ES" sz="2000" b="1" dirty="0"/>
              <a:t> </a:t>
            </a:r>
            <a:r>
              <a:rPr lang="es-ES" sz="2000" b="1" dirty="0" err="1"/>
              <a:t>proroka</a:t>
            </a:r>
            <a:r>
              <a:rPr lang="es-ES" sz="20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s-ES" sz="2400" b="1">
                <a:latin typeface="Constantia" panose="02030602050306030303" pitchFamily="18" charset="0"/>
              </a:rPr>
              <a:t>“U celoj božanskoj organizaciji nema ničeg lepšeg od plana da se muškarcima i ženama podar</a:t>
            </a:r>
            <a:r>
              <a:rPr lang="sr-Latn-RS" sz="2400" b="1">
                <a:latin typeface="Constantia" panose="02030602050306030303" pitchFamily="18" charset="0"/>
              </a:rPr>
              <a:t>e</a:t>
            </a:r>
            <a:r>
              <a:rPr lang="es-ES" sz="2400" b="1">
                <a:latin typeface="Constantia" panose="02030602050306030303" pitchFamily="18" charset="0"/>
              </a:rPr>
              <a:t> raz</a:t>
            </a:r>
            <a:r>
              <a:rPr lang="sr-Latn-RS" sz="2400" b="1">
                <a:latin typeface="Constantia" panose="02030602050306030303" pitchFamily="18" charset="0"/>
              </a:rPr>
              <a:t>ličiti</a:t>
            </a:r>
            <a:r>
              <a:rPr lang="es-ES" sz="2400" b="1">
                <a:latin typeface="Constantia" panose="02030602050306030303" pitchFamily="18" charset="0"/>
              </a:rPr>
              <a:t> darov</a:t>
            </a:r>
            <a:r>
              <a:rPr lang="sr-Latn-RS" sz="2400" b="1">
                <a:latin typeface="Constantia" panose="02030602050306030303" pitchFamily="18" charset="0"/>
              </a:rPr>
              <a:t>i</a:t>
            </a:r>
            <a:r>
              <a:rPr lang="es-ES" sz="2400" b="1">
                <a:latin typeface="Constantia" panose="02030602050306030303" pitchFamily="18" charset="0"/>
              </a:rPr>
              <a:t>. Crkva je njen vrt ukrašen raznim drvećem, biljkama i cvećem. Ne očekuje </a:t>
            </a:r>
            <a:r>
              <a:rPr lang="sr-Latn-RS" sz="2400" b="1">
                <a:latin typeface="Constantia" panose="02030602050306030303" pitchFamily="18" charset="0"/>
              </a:rPr>
              <a:t>se </a:t>
            </a:r>
            <a:r>
              <a:rPr lang="es-ES" sz="2400" b="1">
                <a:latin typeface="Constantia" panose="02030602050306030303" pitchFamily="18" charset="0"/>
              </a:rPr>
              <a:t>da će i</a:t>
            </a:r>
            <a:r>
              <a:rPr lang="sr-Latn-RS" sz="2400" b="1">
                <a:latin typeface="Constantia" panose="02030602050306030303" pitchFamily="18" charset="0"/>
              </a:rPr>
              <a:t>s</a:t>
            </a:r>
            <a:r>
              <a:rPr lang="es-ES" sz="2400" b="1">
                <a:latin typeface="Constantia" panose="02030602050306030303" pitchFamily="18" charset="0"/>
              </a:rPr>
              <a:t>op poprimiti proporcije </a:t>
            </a:r>
            <a:r>
              <a:rPr lang="sr-Latn-RS" sz="2400" b="1">
                <a:latin typeface="Constantia" panose="02030602050306030303" pitchFamily="18" charset="0"/>
              </a:rPr>
              <a:t>k</a:t>
            </a:r>
            <a:r>
              <a:rPr lang="es-ES" sz="2400" b="1">
                <a:latin typeface="Constantia" panose="02030602050306030303" pitchFamily="18" charset="0"/>
              </a:rPr>
              <a:t>edra, niti da maslina dosegne visinu veličanstvene palme. Mnogi su primili samo ograničeno versko i intelektualno obrazovanje, ali Bog ima zadatak za te ljude, ako deluju ponizno, verujući u </a:t>
            </a:r>
            <a:r>
              <a:rPr lang="sr-Latn-RS" sz="2400" b="1">
                <a:latin typeface="Constantia" panose="02030602050306030303" pitchFamily="18" charset="0"/>
              </a:rPr>
              <a:t>N</a:t>
            </a:r>
            <a:r>
              <a:rPr lang="es-ES" sz="2400" b="1">
                <a:latin typeface="Constantia" panose="02030602050306030303" pitchFamily="18" charset="0"/>
              </a:rPr>
              <a:t>jega...
Različiti darovi prenose se različitim ljudima, </a:t>
            </a:r>
            <a:r>
              <a:rPr lang="sr-Latn-RS" sz="2400" b="1">
                <a:latin typeface="Constantia" panose="02030602050306030303" pitchFamily="18" charset="0"/>
              </a:rPr>
              <a:t>da</a:t>
            </a:r>
            <a:r>
              <a:rPr lang="es-ES" sz="2400" b="1">
                <a:latin typeface="Constantia" panose="02030602050306030303" pitchFamily="18" charset="0"/>
              </a:rPr>
              <a:t> radnici oseć</a:t>
            </a:r>
            <a:r>
              <a:rPr lang="sr-Latn-RS" sz="2400" b="1">
                <a:latin typeface="Constantia" panose="02030602050306030303" pitchFamily="18" charset="0"/>
              </a:rPr>
              <a:t>aju</a:t>
            </a:r>
            <a:r>
              <a:rPr lang="es-ES" sz="2400" b="1">
                <a:latin typeface="Constantia" panose="02030602050306030303" pitchFamily="18" charset="0"/>
              </a:rPr>
              <a:t> potrebu jedni za drugima. Bog ih daruje da budu zaposleni u Njegovoj službi; ne da slav</a:t>
            </a:r>
            <a:r>
              <a:rPr lang="sr-Latn-RS" sz="2400" b="1">
                <a:latin typeface="Constantia" panose="02030602050306030303" pitchFamily="18" charset="0"/>
              </a:rPr>
              <a:t>e</a:t>
            </a:r>
            <a:r>
              <a:rPr lang="es-ES" sz="2400" b="1">
                <a:latin typeface="Constantia" panose="02030602050306030303" pitchFamily="18" charset="0"/>
              </a:rPr>
              <a:t> svog nositelja, niti da uzdiž</a:t>
            </a:r>
            <a:r>
              <a:rPr lang="sr-Latn-RS" sz="2400" b="1">
                <a:latin typeface="Constantia" panose="02030602050306030303" pitchFamily="18" charset="0"/>
              </a:rPr>
              <a:t>u</a:t>
            </a:r>
            <a:r>
              <a:rPr lang="es-ES" sz="2400" b="1">
                <a:latin typeface="Constantia" panose="02030602050306030303" pitchFamily="18" charset="0"/>
              </a:rPr>
              <a:t> čoveka, nego da uzdiž</a:t>
            </a:r>
            <a:r>
              <a:rPr lang="sr-Latn-RS" sz="2400" b="1">
                <a:latin typeface="Constantia" panose="02030602050306030303" pitchFamily="18" charset="0"/>
              </a:rPr>
              <a:t>u</a:t>
            </a:r>
            <a:r>
              <a:rPr lang="es-ES" sz="2400" b="1">
                <a:latin typeface="Constantia" panose="02030602050306030303" pitchFamily="18" charset="0"/>
              </a:rPr>
              <a:t> Otkupitelja sveta. Koriste se za dobro celog čovečanstva, za predstavljanje istine, a ne za svedočenje o neistini."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964802" y="5767060"/>
            <a:ext cx="3131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/>
              <a:t>E</a:t>
            </a:r>
            <a:r>
              <a:rPr lang="sr-Latn-RS" sz="1600" b="1"/>
              <a:t>len G. Vajt, </a:t>
            </a:r>
            <a:r>
              <a:rPr lang="es-ES" sz="1600" i="1"/>
              <a:t>Dobi</a:t>
            </a:r>
            <a:r>
              <a:rPr lang="sr-Latn-RS" sz="1600" i="1"/>
              <a:t>ć</a:t>
            </a:r>
            <a:r>
              <a:rPr lang="es-ES" sz="1600" i="1"/>
              <a:t>e</a:t>
            </a:r>
            <a:r>
              <a:rPr lang="sr-Latn-RS" sz="1600" i="1"/>
              <a:t>te</a:t>
            </a:r>
            <a:r>
              <a:rPr lang="es-ES" sz="1600" i="1"/>
              <a:t> moć, </a:t>
            </a:r>
            <a:r>
              <a:rPr lang="es-ES" sz="1600" b="1"/>
              <a:t>1. </a:t>
            </a:r>
            <a:r>
              <a:rPr lang="sr-Latn-RS" sz="1600" b="1"/>
              <a:t>jul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256816" y="38500"/>
            <a:ext cx="5759423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„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Drž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ite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se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ljubav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i,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staraj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te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se za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duhovne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darove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a 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osobito da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s-ES" sz="32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pror</a:t>
            </a:r>
            <a:r>
              <a:rPr lang="sr-Latn-R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okujete</a:t>
            </a:r>
            <a:r>
              <a:rPr lang="es-ES" sz="32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"
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(1. </a:t>
            </a:r>
            <a:r>
              <a:rPr lang="es-E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14</a:t>
            </a:r>
            <a:r>
              <a:rPr lang="sr-Latn-R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</a:t>
            </a:r>
            <a:r>
              <a:rPr lang="es-E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1)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1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>
                <a:highlight>
                  <a:srgbClr val="FC918D"/>
                </a:highlight>
              </a:rPr>
              <a:t> </a:t>
            </a:r>
            <a:r>
              <a:rPr lang="es-ES" sz="2000" b="1" dirty="0" err="1">
                <a:highlight>
                  <a:srgbClr val="FC918D"/>
                </a:highlight>
              </a:rPr>
              <a:t>Duhovni</a:t>
            </a:r>
            <a:r>
              <a:rPr lang="es-ES" sz="2000" b="1" dirty="0">
                <a:highlight>
                  <a:srgbClr val="FC918D"/>
                </a:highlight>
              </a:rPr>
              <a:t> </a:t>
            </a:r>
            <a:r>
              <a:rPr lang="es-ES" sz="2000" b="1" dirty="0" err="1">
                <a:highlight>
                  <a:srgbClr val="FC918D"/>
                </a:highlight>
              </a:rPr>
              <a:t>darovi</a:t>
            </a:r>
            <a:r>
              <a:rPr lang="es-ES" sz="2000" b="1" dirty="0">
                <a:highlight>
                  <a:srgbClr val="FC918D"/>
                </a:highlight>
              </a:rPr>
              <a:t>:</a:t>
            </a:r>
            <a:endParaRPr lang="sr-Latn-RS" sz="2000" b="1" dirty="0">
              <a:highlight>
                <a:srgbClr val="FC918D"/>
              </a:highlight>
            </a:endParaRPr>
          </a:p>
          <a:p>
            <a:pPr>
              <a:spcBef>
                <a:spcPts val="600"/>
              </a:spcBef>
            </a:pPr>
            <a:r>
              <a:rPr lang="sr-Latn-RS" sz="2000" b="1" dirty="0"/>
              <a:t>         </a:t>
            </a:r>
            <a:r>
              <a:rPr lang="es-ES" sz="2000" b="1" dirty="0" err="1"/>
              <a:t>Mnogo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, jedan dar</a:t>
            </a:r>
            <a:r>
              <a:rPr lang="sr-Latn-RS" sz="2000" b="1" dirty="0"/>
              <a:t>o</a:t>
            </a:r>
            <a:r>
              <a:rPr lang="es-ES" sz="2000" b="1" dirty="0" err="1"/>
              <a:t>vatelj</a:t>
            </a:r>
            <a:r>
              <a:rPr lang="es-ES" sz="2000" b="1" dirty="0"/>
              <a:t>.</a:t>
            </a:r>
            <a:endParaRPr lang="sr-Latn-RS" sz="2000" b="1" dirty="0"/>
          </a:p>
          <a:p>
            <a:pPr>
              <a:spcBef>
                <a:spcPts val="600"/>
              </a:spcBef>
            </a:pPr>
            <a:r>
              <a:rPr lang="sr-Latn-RS" sz="2000" b="1" dirty="0"/>
              <a:t>         </a:t>
            </a:r>
            <a:r>
              <a:rPr lang="es-ES" sz="2000" b="1" dirty="0" err="1"/>
              <a:t>Mnogi</a:t>
            </a:r>
            <a:r>
              <a:rPr lang="es-ES" sz="2000" b="1" dirty="0"/>
              <a:t> </a:t>
            </a:r>
            <a:r>
              <a:rPr lang="sr-Latn-RS" sz="2000" b="1" dirty="0"/>
              <a:t>ud</a:t>
            </a:r>
            <a:r>
              <a:rPr lang="es-ES" sz="2000" b="1" dirty="0" err="1"/>
              <a:t>ovi</a:t>
            </a:r>
            <a:r>
              <a:rPr lang="es-ES" sz="2000" b="1" dirty="0"/>
              <a:t>, </a:t>
            </a:r>
            <a:r>
              <a:rPr lang="es-ES" sz="2000" b="1" dirty="0" err="1"/>
              <a:t>jedno</a:t>
            </a:r>
            <a:r>
              <a:rPr lang="es-ES" sz="2000" b="1" dirty="0"/>
              <a:t> </a:t>
            </a:r>
            <a:r>
              <a:rPr lang="es-ES" sz="2000" b="1" dirty="0" err="1"/>
              <a:t>telo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Ujedinjujući</a:t>
            </a:r>
            <a:r>
              <a:rPr lang="es-ES" sz="2000" b="1" dirty="0">
                <a:highlight>
                  <a:srgbClr val="FCBE62"/>
                </a:highlight>
              </a:rPr>
              <a:t> </a:t>
            </a:r>
            <a:r>
              <a:rPr lang="es-ES" sz="2000" b="1" dirty="0" err="1">
                <a:highlight>
                  <a:srgbClr val="FCBE62"/>
                </a:highlight>
              </a:rPr>
              <a:t>element</a:t>
            </a:r>
            <a:r>
              <a:rPr lang="es-ES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/>
              <a:t>Izvrsnost</a:t>
            </a:r>
            <a:r>
              <a:rPr lang="es-ES" sz="2000" b="1" dirty="0"/>
              <a:t> </a:t>
            </a:r>
            <a:r>
              <a:rPr lang="es-ES" sz="2000" b="1" dirty="0" err="1"/>
              <a:t>ljubavi</a:t>
            </a:r>
            <a:r>
              <a:rPr lang="es-ES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highlight>
                  <a:srgbClr val="8ABDEA"/>
                </a:highlight>
              </a:rPr>
              <a:t> </a:t>
            </a:r>
            <a:r>
              <a:rPr lang="sr-Latn-RS" sz="2000" b="1" dirty="0">
                <a:highlight>
                  <a:srgbClr val="8ABDEA"/>
                </a:highlight>
              </a:rPr>
              <a:t>Naročiti</a:t>
            </a:r>
            <a:r>
              <a:rPr lang="es-ES" sz="2000" b="1" dirty="0">
                <a:highlight>
                  <a:srgbClr val="8ABDEA"/>
                </a:highlight>
              </a:rPr>
              <a:t>i </a:t>
            </a:r>
            <a:r>
              <a:rPr lang="es-ES" sz="2000" b="1" dirty="0" err="1">
                <a:highlight>
                  <a:srgbClr val="8ABDEA"/>
                </a:highlight>
              </a:rPr>
              <a:t>darovi</a:t>
            </a:r>
            <a:r>
              <a:rPr lang="es-ES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Dar </a:t>
            </a:r>
            <a:r>
              <a:rPr lang="es-ES" sz="2000" b="1" dirty="0" err="1"/>
              <a:t>jezika</a:t>
            </a:r>
            <a:r>
              <a:rPr lang="es-ES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/>
              <a:t>Dar </a:t>
            </a:r>
            <a:r>
              <a:rPr lang="es-ES" sz="2000" b="1" dirty="0" err="1"/>
              <a:t>proro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Očito</a:t>
            </a:r>
            <a:r>
              <a:rPr lang="es-ES" sz="2000" b="1" dirty="0"/>
              <a:t> je da je </a:t>
            </a:r>
            <a:r>
              <a:rPr lang="es-ES" sz="2000" b="1" dirty="0" err="1"/>
              <a:t>crkva</a:t>
            </a:r>
            <a:r>
              <a:rPr lang="es-ES" sz="2000" b="1" dirty="0"/>
              <a:t> u </a:t>
            </a:r>
            <a:r>
              <a:rPr lang="es-ES" sz="2000" b="1" dirty="0" err="1"/>
              <a:t>Korintu</a:t>
            </a:r>
            <a:r>
              <a:rPr lang="es-ES" sz="2000" b="1" dirty="0"/>
              <a:t> </a:t>
            </a:r>
            <a:r>
              <a:rPr lang="es-ES" sz="2000" b="1" dirty="0" err="1"/>
              <a:t>bila</a:t>
            </a:r>
            <a:r>
              <a:rPr lang="es-ES" sz="2000" b="1" dirty="0"/>
              <a:t> </a:t>
            </a:r>
            <a:r>
              <a:rPr lang="es-ES" sz="2000" b="1" dirty="0" err="1"/>
              <a:t>podeljena</a:t>
            </a:r>
            <a:r>
              <a:rPr lang="es-ES" sz="2000" b="1" dirty="0"/>
              <a:t> </a:t>
            </a:r>
            <a:r>
              <a:rPr lang="es-ES" sz="2000" b="1" dirty="0" err="1"/>
              <a:t>oko</a:t>
            </a:r>
            <a:r>
              <a:rPr lang="es-ES" sz="2000" b="1" dirty="0"/>
              <a:t> </a:t>
            </a:r>
            <a:r>
              <a:rPr lang="es-ES" sz="2000" b="1" dirty="0" err="1"/>
              <a:t>različitih</a:t>
            </a:r>
            <a:r>
              <a:rPr lang="es-ES" sz="2000" b="1" dirty="0"/>
              <a:t> </a:t>
            </a:r>
            <a:r>
              <a:rPr lang="es-ES" sz="2000" b="1" dirty="0" err="1"/>
              <a:t>pitanja</a:t>
            </a:r>
            <a:r>
              <a:rPr lang="es-ES" sz="2000" b="1" dirty="0"/>
              <a:t>. Nisu se </a:t>
            </a:r>
            <a:r>
              <a:rPr lang="es-ES" sz="2000" b="1" dirty="0" err="1"/>
              <a:t>mogli</a:t>
            </a:r>
            <a:r>
              <a:rPr lang="es-ES" sz="2000" b="1" dirty="0"/>
              <a:t> </a:t>
            </a:r>
            <a:r>
              <a:rPr lang="es-ES" sz="2000" b="1" dirty="0" err="1"/>
              <a:t>složiti</a:t>
            </a:r>
            <a:r>
              <a:rPr lang="es-ES" sz="2000" b="1" dirty="0"/>
              <a:t> </a:t>
            </a:r>
            <a:r>
              <a:rPr lang="es-ES" sz="2000" b="1" dirty="0" err="1"/>
              <a:t>oko</a:t>
            </a:r>
            <a:r>
              <a:rPr lang="es-ES" sz="2000" b="1" dirty="0"/>
              <a:t> </a:t>
            </a:r>
            <a:r>
              <a:rPr lang="es-ES" sz="2000" b="1" dirty="0" err="1"/>
              <a:t>propovednika</a:t>
            </a:r>
            <a:r>
              <a:rPr lang="es-ES" sz="2000" b="1" dirty="0"/>
              <a:t>; </a:t>
            </a:r>
            <a:r>
              <a:rPr lang="es-ES" sz="2000" b="1" dirty="0" err="1"/>
              <a:t>niti</a:t>
            </a:r>
            <a:r>
              <a:rPr lang="es-ES" sz="2000" b="1" dirty="0"/>
              <a:t> u </a:t>
            </a:r>
            <a:r>
              <a:rPr lang="es-ES" sz="2000" b="1" dirty="0" err="1"/>
              <a:t>načinu</a:t>
            </a:r>
            <a:r>
              <a:rPr lang="es-ES" sz="2000" b="1" dirty="0"/>
              <a:t> </a:t>
            </a:r>
            <a:r>
              <a:rPr lang="es-ES" sz="2000" b="1" dirty="0" err="1"/>
              <a:t>prehrane</a:t>
            </a:r>
            <a:r>
              <a:rPr lang="es-ES" sz="2000" b="1" dirty="0"/>
              <a:t>; </a:t>
            </a:r>
            <a:r>
              <a:rPr lang="es-ES" sz="2000" b="1" dirty="0" err="1"/>
              <a:t>niti</a:t>
            </a:r>
            <a:r>
              <a:rPr lang="es-ES" sz="2000" b="1" dirty="0"/>
              <a:t> u tome</a:t>
            </a:r>
            <a:r>
              <a:rPr lang="sr-Latn-RS" sz="2000" b="1" dirty="0"/>
              <a:t> da</a:t>
            </a:r>
            <a:r>
              <a:rPr lang="es-ES" sz="2000" b="1" dirty="0"/>
              <a:t> </a:t>
            </a:r>
            <a:r>
              <a:rPr lang="sr-Latn-RS" sz="2000" b="1" dirty="0"/>
              <a:t>li </a:t>
            </a:r>
            <a:r>
              <a:rPr lang="es-ES" sz="2000" b="1" dirty="0" err="1"/>
              <a:t>trebaju</a:t>
            </a:r>
            <a:r>
              <a:rPr lang="es-ES" sz="2000" b="1" dirty="0"/>
              <a:t> </a:t>
            </a:r>
            <a:r>
              <a:rPr lang="sr-Latn-RS" sz="2000" b="1" dirty="0"/>
              <a:t>da</a:t>
            </a:r>
            <a:r>
              <a:rPr lang="es-ES" sz="2000" b="1" dirty="0"/>
              <a:t> se </a:t>
            </a:r>
            <a:r>
              <a:rPr lang="es-ES" sz="2000" b="1" dirty="0" err="1"/>
              <a:t>venča</a:t>
            </a:r>
            <a:r>
              <a:rPr lang="sr-Latn-RS" sz="2000" b="1" dirty="0"/>
              <a:t>ju</a:t>
            </a:r>
            <a:r>
              <a:rPr lang="es-ES" sz="2000" b="1" dirty="0"/>
              <a:t> </a:t>
            </a:r>
            <a:r>
              <a:rPr lang="es-ES" sz="2000" b="1" dirty="0" err="1"/>
              <a:t>ili</a:t>
            </a:r>
            <a:r>
              <a:rPr lang="es-ES" sz="2000" b="1" dirty="0"/>
              <a:t> osta</a:t>
            </a:r>
            <a:r>
              <a:rPr lang="sr-Latn-RS" sz="2000" b="1" dirty="0"/>
              <a:t>nu</a:t>
            </a:r>
            <a:r>
              <a:rPr lang="es-ES" sz="2000" b="1" dirty="0"/>
              <a:t> sami; </a:t>
            </a:r>
            <a:r>
              <a:rPr lang="es-ES" sz="2000" b="1" dirty="0" err="1"/>
              <a:t>niti</a:t>
            </a:r>
            <a:r>
              <a:rPr lang="es-ES" sz="2000" b="1" dirty="0"/>
              <a:t> u </a:t>
            </a:r>
            <a:r>
              <a:rPr lang="es-ES" sz="2000" b="1" dirty="0" err="1"/>
              <a:t>kojem</a:t>
            </a:r>
            <a:r>
              <a:rPr lang="es-ES" sz="2000" b="1" dirty="0"/>
              <a:t> </a:t>
            </a:r>
            <a:r>
              <a:rPr lang="es-ES" sz="2000" b="1" dirty="0" err="1"/>
              <a:t>od</a:t>
            </a:r>
            <a:r>
              <a:rPr lang="es-ES" sz="2000" b="1" dirty="0"/>
              <a:t> </a:t>
            </a:r>
            <a:r>
              <a:rPr lang="es-ES" sz="2000" b="1" dirty="0" err="1"/>
              <a:t>duhovnih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es-ES" sz="2000" b="1" dirty="0" err="1"/>
              <a:t>najviše</a:t>
            </a:r>
            <a:r>
              <a:rPr lang="es-ES" sz="2000" b="1" dirty="0"/>
              <a:t> </a:t>
            </a:r>
            <a:r>
              <a:rPr lang="es-ES" sz="2000" b="1" dirty="0" err="1"/>
              <a:t>primi</a:t>
            </a:r>
            <a:r>
              <a:rPr lang="sr-Latn-RS" sz="2000" b="1" dirty="0"/>
              <a:t>li blagoslova</a:t>
            </a:r>
            <a:r>
              <a:rPr lang="es-ES" sz="2000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Koji je poklon najbolji? Nijedan! Zašto?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789254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Nakon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što</a:t>
            </a:r>
            <a:r>
              <a:rPr lang="es-ES" sz="2000" b="1" dirty="0">
                <a:solidFill>
                  <a:prstClr val="black"/>
                </a:solidFill>
              </a:rPr>
              <a:t> je </a:t>
            </a:r>
            <a:r>
              <a:rPr lang="es-ES" sz="2000" b="1" dirty="0" err="1">
                <a:solidFill>
                  <a:prstClr val="black"/>
                </a:solidFill>
              </a:rPr>
              <a:t>odgovorio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prve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probleme</a:t>
            </a:r>
            <a:r>
              <a:rPr lang="es-ES" sz="2000" b="1" dirty="0">
                <a:solidFill>
                  <a:prstClr val="black"/>
                </a:solidFill>
              </a:rPr>
              <a:t>, Pav</a:t>
            </a:r>
            <a:r>
              <a:rPr lang="sr-Latn-RS" sz="2000" b="1" dirty="0">
                <a:solidFill>
                  <a:prstClr val="black"/>
                </a:solidFill>
              </a:rPr>
              <a:t>le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pokazuje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kako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duhovni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prelaze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iz</a:t>
            </a:r>
            <a:r>
              <a:rPr lang="es-ES" sz="2000" b="1" dirty="0">
                <a:solidFill>
                  <a:prstClr val="black"/>
                </a:solidFill>
              </a:rPr>
              <a:t> problema u </a:t>
            </a:r>
            <a:r>
              <a:rPr lang="es-ES" sz="2000" b="1" dirty="0" err="1">
                <a:solidFill>
                  <a:prstClr val="black"/>
                </a:solidFill>
              </a:rPr>
              <a:t>sredstvo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jedinstva</a:t>
            </a:r>
            <a:r>
              <a:rPr lang="es-ES" sz="2000" b="1" dirty="0">
                <a:solidFill>
                  <a:prstClr val="black"/>
                </a:solidFill>
              </a:rPr>
              <a:t> 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12-14).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DUHOVNI DAROVI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MNOGO DAROVA, JEDAN DAROVATELJ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Darovi su različiti, ali 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je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Duh je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dan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(1. Korinćanima 12,4)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sr-Latn-RS" sz="2000" b="1"/>
              <a:t>K</a:t>
            </a:r>
            <a:r>
              <a:rPr lang="es-ES" sz="2000" b="1"/>
              <a:t>o daruje duhovne darove? (1. Kor</a:t>
            </a:r>
            <a:r>
              <a:rPr lang="sr-Latn-RS" sz="2000" b="1"/>
              <a:t>.</a:t>
            </a:r>
            <a:r>
              <a:rPr lang="es-ES" sz="2000" b="1"/>
              <a:t> 12</a:t>
            </a:r>
            <a:r>
              <a:rPr lang="sr-Latn-RS" sz="2000" b="1"/>
              <a:t>,</a:t>
            </a:r>
            <a:r>
              <a:rPr lang="es-ES" sz="2000" b="1"/>
              <a:t>4-6)</a:t>
            </a:r>
            <a:endParaRPr lang="es-ES" sz="2000" b="1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481413"/>
              </p:ext>
            </p:extLst>
          </p:nvPr>
        </p:nvGraphicFramePr>
        <p:xfrm>
          <a:off x="247649" y="1599426"/>
          <a:ext cx="9820274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585314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243737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  <a:gridCol w="1743073">
                  <a:extLst>
                    <a:ext uri="{9D8B030D-6E8A-4147-A177-3AD203B41FA5}">
                      <a16:colId xmlns:a16="http://schemas.microsoft.com/office/drawing/2014/main" val="13729047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4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Postoji raz</a:t>
                      </a:r>
                      <a:r>
                        <a:rPr lang="sr-Latn-RS" sz="2000" b="1"/>
                        <a:t>ličit</a:t>
                      </a:r>
                      <a:r>
                        <a:rPr lang="es-ES" sz="2000" b="1"/>
                        <a:t>ost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Žene</a:t>
                      </a:r>
                      <a:endParaRPr lang="es-ES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ali</a:t>
                      </a:r>
                      <a:endParaRPr lang="es-ES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Duh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s-ES" sz="2000" b="1"/>
                        <a:t>Ist</a:t>
                      </a:r>
                      <a:r>
                        <a:rPr lang="sr-Latn-RS" sz="2000" b="1"/>
                        <a:t>i</a:t>
                      </a:r>
                      <a:r>
                        <a:rPr lang="es-ES" sz="2000" b="1"/>
                        <a:t> je</a:t>
                      </a:r>
                      <a:endParaRPr lang="es-ES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5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2000" b="1"/>
                        <a:t>Službe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Gospod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b="1"/>
                        <a:t>1</a:t>
                      </a:r>
                      <a:r>
                        <a:rPr lang="sr-Latn-RS" sz="2000" b="1"/>
                        <a:t>. K</a:t>
                      </a:r>
                      <a:r>
                        <a:rPr lang="es-ES" sz="2000" b="1"/>
                        <a:t>o</a:t>
                      </a:r>
                      <a:r>
                        <a:rPr lang="sr-Latn-RS" sz="2000" b="1"/>
                        <a:t>r</a:t>
                      </a:r>
                      <a:r>
                        <a:rPr lang="es-ES" sz="2000" b="1"/>
                        <a:t>. 12</a:t>
                      </a:r>
                      <a:r>
                        <a:rPr lang="sr-Latn-RS" sz="2000" b="1"/>
                        <a:t>,</a:t>
                      </a:r>
                      <a:r>
                        <a:rPr lang="es-ES" sz="2000" b="1"/>
                        <a:t>6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sz="2000" b="1"/>
                        <a:t>Aktivnosti</a:t>
                      </a:r>
                      <a:endParaRPr lang="es-ES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b="1"/>
                        <a:t>Bo</a:t>
                      </a:r>
                      <a:r>
                        <a:rPr lang="sr-Latn-RS" sz="2000" b="1"/>
                        <a:t>g</a:t>
                      </a:r>
                      <a:endParaRPr lang="es-ES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436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Kako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es-ES" sz="2000" b="1" dirty="0" err="1"/>
              <a:t>nam</a:t>
            </a:r>
            <a:r>
              <a:rPr lang="es-ES" sz="2000" b="1" dirty="0"/>
              <a:t> </a:t>
            </a:r>
            <a:r>
              <a:rPr lang="es-ES" sz="2000" b="1" dirty="0" err="1"/>
              <a:t>pomogao</a:t>
            </a:r>
            <a:r>
              <a:rPr lang="es-ES" sz="2000" b="1" dirty="0"/>
              <a:t> </a:t>
            </a:r>
            <a:r>
              <a:rPr lang="sr-Latn-RS" sz="2000" b="1" dirty="0"/>
              <a:t>da </a:t>
            </a:r>
            <a:r>
              <a:rPr lang="es-ES" sz="2000" b="1" dirty="0" err="1"/>
              <a:t>razum</a:t>
            </a:r>
            <a:r>
              <a:rPr lang="sr-Latn-RS" sz="2000" b="1" dirty="0"/>
              <a:t>emo</a:t>
            </a:r>
            <a:r>
              <a:rPr lang="es-ES" sz="2000" b="1" dirty="0"/>
              <a:t> </a:t>
            </a:r>
            <a:r>
              <a:rPr lang="es-ES" sz="2000" b="1" dirty="0" err="1"/>
              <a:t>odnos</a:t>
            </a:r>
            <a:r>
              <a:rPr lang="es-ES" sz="2000" b="1" dirty="0"/>
              <a:t> </a:t>
            </a:r>
            <a:r>
              <a:rPr lang="es-ES" sz="2000" b="1" dirty="0" err="1"/>
              <a:t>između</a:t>
            </a:r>
            <a:r>
              <a:rPr lang="es-ES" sz="2000" b="1" dirty="0"/>
              <a:t> </a:t>
            </a:r>
            <a:r>
              <a:rPr lang="es-ES" sz="2000" b="1" dirty="0" err="1"/>
              <a:t>duhovnih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i </a:t>
            </a:r>
            <a:r>
              <a:rPr lang="es-ES" sz="2000" b="1" dirty="0" err="1"/>
              <a:t>njihovog</a:t>
            </a:r>
            <a:r>
              <a:rPr lang="es-ES" sz="2000" b="1" dirty="0"/>
              <a:t> dar</a:t>
            </a:r>
            <a:r>
              <a:rPr lang="sr-Latn-RS" sz="2000" b="1" dirty="0"/>
              <a:t>o</a:t>
            </a:r>
            <a:r>
              <a:rPr lang="es-ES" sz="2000" b="1" dirty="0" err="1"/>
              <a:t>vatelja</a:t>
            </a:r>
            <a:r>
              <a:rPr lang="es-ES" sz="2000" b="1" dirty="0"/>
              <a:t>, Pav</a:t>
            </a:r>
            <a:r>
              <a:rPr lang="sr-Latn-RS" sz="2000" b="1" dirty="0"/>
              <a:t>le</a:t>
            </a:r>
            <a:r>
              <a:rPr lang="es-ES" sz="2000" b="1" dirty="0"/>
              <a:t> </a:t>
            </a:r>
            <a:r>
              <a:rPr lang="es-ES" sz="2000" b="1" dirty="0" err="1"/>
              <a:t>koristi</a:t>
            </a:r>
            <a:r>
              <a:rPr lang="es-ES" sz="2000" b="1" dirty="0"/>
              <a:t> tri </a:t>
            </a:r>
            <a:r>
              <a:rPr lang="es-ES" sz="2000" b="1" dirty="0" err="1"/>
              <a:t>pojma</a:t>
            </a:r>
            <a:r>
              <a:rPr lang="es-ES" sz="2000" b="1" dirty="0"/>
              <a:t>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es-ES" sz="2000" b="1" dirty="0" err="1"/>
              <a:t>njihovo</a:t>
            </a:r>
            <a:r>
              <a:rPr lang="es-ES" sz="2000" b="1" dirty="0"/>
              <a:t> </a:t>
            </a:r>
            <a:r>
              <a:rPr lang="es-ES" sz="2000" b="1" dirty="0" err="1"/>
              <a:t>identifi</a:t>
            </a:r>
            <a:r>
              <a:rPr lang="sr-Latn-RS" sz="2000" b="1" dirty="0"/>
              <a:t>kova</a:t>
            </a:r>
            <a:r>
              <a:rPr lang="es-ES" sz="2000" b="1" dirty="0" err="1"/>
              <a:t>nje</a:t>
            </a:r>
            <a:r>
              <a:rPr lang="es-ES" sz="2000" b="1" dirty="0"/>
              <a:t>, </a:t>
            </a:r>
            <a:r>
              <a:rPr lang="es-ES" sz="2000" b="1" dirty="0" err="1"/>
              <a:t>ističući</a:t>
            </a:r>
            <a:r>
              <a:rPr lang="es-ES" sz="2000" b="1" dirty="0"/>
              <a:t> </a:t>
            </a:r>
            <a:r>
              <a:rPr lang="es-ES" sz="2000" b="1" dirty="0" err="1"/>
              <a:t>njihovu</a:t>
            </a:r>
            <a:r>
              <a:rPr lang="es-ES" sz="2000" b="1" dirty="0"/>
              <a:t> </a:t>
            </a:r>
            <a:r>
              <a:rPr lang="es-ES" sz="2000" b="1" dirty="0" err="1"/>
              <a:t>raz</a:t>
            </a:r>
            <a:r>
              <a:rPr lang="sr-Latn-RS" sz="2000" b="1" dirty="0"/>
              <a:t>ličit</a:t>
            </a:r>
            <a:r>
              <a:rPr lang="es-ES" sz="2000" b="1" dirty="0" err="1"/>
              <a:t>ost</a:t>
            </a:r>
            <a:r>
              <a:rPr lang="es-ES" sz="2000" b="1" dirty="0"/>
              <a:t>: </a:t>
            </a:r>
            <a:r>
              <a:rPr lang="es-ES" sz="2000" b="1" dirty="0" err="1"/>
              <a:t>darovi</a:t>
            </a:r>
            <a:r>
              <a:rPr lang="es-ES" sz="2000" b="1" dirty="0"/>
              <a:t>; </a:t>
            </a:r>
            <a:r>
              <a:rPr lang="sr-Latn-RS" sz="2000" b="1" dirty="0"/>
              <a:t>službe</a:t>
            </a:r>
            <a:r>
              <a:rPr lang="es-ES" sz="2000" b="1" dirty="0"/>
              <a:t>; i </a:t>
            </a:r>
            <a:r>
              <a:rPr lang="es-ES" sz="2000" b="1" dirty="0" err="1"/>
              <a:t>operacije</a:t>
            </a:r>
            <a:r>
              <a:rPr lang="es-ES" sz="2000" b="1" dirty="0"/>
              <a:t>.</a:t>
            </a: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4856408" y="2017962"/>
            <a:ext cx="231282" cy="17716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3757612" y="2903786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>
                <a:solidFill>
                  <a:schemeClr val="accent2">
                    <a:lumMod val="50000"/>
                  </a:schemeClr>
                </a:solidFill>
              </a:rPr>
              <a:t>Duhovni darovi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7418634" y="2124478"/>
            <a:ext cx="231282" cy="1581150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6743700" y="2915052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>
                <a:solidFill>
                  <a:schemeClr val="accent4">
                    <a:lumMod val="50000"/>
                  </a:schemeClr>
                </a:solidFill>
              </a:rPr>
              <a:t>Davatelj</a:t>
            </a:r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7528" y="3063560"/>
            <a:ext cx="3569474" cy="2043592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Ali </a:t>
            </a:r>
            <a:r>
              <a:rPr lang="es-ES" sz="2000" b="1" dirty="0" err="1"/>
              <a:t>Bog</a:t>
            </a:r>
            <a:r>
              <a:rPr lang="es-ES" sz="2000" b="1" dirty="0"/>
              <a:t> </a:t>
            </a:r>
            <a:r>
              <a:rPr lang="es-ES" sz="2000" b="1" dirty="0" err="1"/>
              <a:t>ne</a:t>
            </a:r>
            <a:r>
              <a:rPr lang="es-ES" sz="2000" b="1" dirty="0"/>
              <a:t> </a:t>
            </a:r>
            <a:r>
              <a:rPr lang="es-ES" sz="2000" b="1" dirty="0" err="1"/>
              <a:t>daruje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</a:t>
            </a:r>
            <a:r>
              <a:rPr lang="es-ES" sz="2000" b="1" dirty="0" err="1"/>
              <a:t>kao</a:t>
            </a:r>
            <a:r>
              <a:rPr lang="es-ES" sz="2000" b="1" dirty="0"/>
              <a:t> </a:t>
            </a:r>
            <a:r>
              <a:rPr lang="es-ES" sz="2000" b="1" dirty="0" err="1"/>
              <a:t>što</a:t>
            </a:r>
            <a:r>
              <a:rPr lang="es-ES" sz="2000" b="1" dirty="0"/>
              <a:t> su </a:t>
            </a:r>
            <a:r>
              <a:rPr lang="es-ES" sz="2000" b="1" dirty="0" err="1"/>
              <a:t>to</a:t>
            </a:r>
            <a:r>
              <a:rPr lang="es-ES" sz="2000" b="1" dirty="0"/>
              <a:t> </a:t>
            </a:r>
            <a:r>
              <a:rPr lang="es-ES" sz="2000" b="1" dirty="0" err="1"/>
              <a:t>činili</a:t>
            </a:r>
            <a:r>
              <a:rPr lang="es-ES" sz="2000" b="1" dirty="0"/>
              <a:t> </a:t>
            </a:r>
            <a:r>
              <a:rPr lang="es-ES" sz="2000" b="1" dirty="0" err="1"/>
              <a:t>grčko-rimski</a:t>
            </a:r>
            <a:r>
              <a:rPr lang="es-ES" sz="2000" b="1" dirty="0"/>
              <a:t> "</a:t>
            </a:r>
            <a:r>
              <a:rPr lang="es-ES" sz="2000" b="1" dirty="0" err="1"/>
              <a:t>bogovi</a:t>
            </a:r>
            <a:r>
              <a:rPr lang="es-ES" sz="2000" b="1" dirty="0"/>
              <a:t>"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2). Nema </a:t>
            </a:r>
            <a:r>
              <a:rPr lang="es-ES" sz="2000" b="1" dirty="0" err="1"/>
              <a:t>ekstaze</a:t>
            </a:r>
            <a:r>
              <a:rPr lang="es-ES" sz="2000" b="1" dirty="0"/>
              <a:t>, nema </a:t>
            </a:r>
            <a:r>
              <a:rPr lang="es-ES" sz="2000" b="1" dirty="0" err="1"/>
              <a:t>hijerarhijskog</a:t>
            </a:r>
            <a:r>
              <a:rPr lang="es-ES" sz="2000" b="1" dirty="0"/>
              <a:t> </a:t>
            </a:r>
            <a:r>
              <a:rPr lang="es-ES" sz="2000" b="1" dirty="0" err="1"/>
              <a:t>odabira</a:t>
            </a:r>
            <a:r>
              <a:rPr lang="es-ES" sz="2000" b="1" dirty="0"/>
              <a:t> </a:t>
            </a:r>
            <a:r>
              <a:rPr lang="es-ES" sz="2000" b="1" dirty="0" err="1"/>
              <a:t>primatelja</a:t>
            </a:r>
            <a:r>
              <a:rPr lang="es-ES" sz="2000" b="1" dirty="0"/>
              <a:t> </a:t>
            </a:r>
            <a:r>
              <a:rPr lang="es-ES" sz="2000" b="1" dirty="0" err="1"/>
              <a:t>darova</a:t>
            </a:r>
            <a:r>
              <a:rPr lang="es-ES" sz="2000" b="1" dirty="0"/>
              <a:t> (</a:t>
            </a:r>
            <a:r>
              <a:rPr lang="es-ES" sz="2000" b="1" dirty="0" err="1"/>
              <a:t>kao</a:t>
            </a:r>
            <a:r>
              <a:rPr lang="es-ES" sz="2000" b="1" dirty="0"/>
              <a:t> </a:t>
            </a:r>
            <a:r>
              <a:rPr lang="es-ES" sz="2000" b="1" dirty="0" err="1"/>
              <a:t>što</a:t>
            </a:r>
            <a:r>
              <a:rPr lang="es-ES" sz="2000" b="1" dirty="0"/>
              <a:t> su, </a:t>
            </a:r>
            <a:r>
              <a:rPr lang="es-ES" sz="2000" b="1" dirty="0" err="1"/>
              <a:t>na</a:t>
            </a:r>
            <a:r>
              <a:rPr lang="es-ES" sz="2000" b="1" dirty="0"/>
              <a:t> primer, </a:t>
            </a:r>
            <a:r>
              <a:rPr lang="es-ES" sz="2000" b="1" dirty="0" err="1"/>
              <a:t>sve</a:t>
            </a:r>
            <a:r>
              <a:rPr lang="sr-Latn-RS" sz="2000" b="1" dirty="0"/>
              <a:t>št</a:t>
            </a:r>
            <a:r>
              <a:rPr lang="es-ES" sz="2000" b="1" dirty="0" err="1"/>
              <a:t>enice</a:t>
            </a:r>
            <a:r>
              <a:rPr lang="es-ES" sz="2000" b="1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4360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Međutim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Davatelj</a:t>
            </a:r>
            <a:r>
              <a:rPr lang="es-ES" sz="2000" b="1" dirty="0">
                <a:solidFill>
                  <a:prstClr val="black"/>
                </a:solidFill>
              </a:rPr>
              <a:t> je Jedan: [Sveti] Duh; Gospod [Isus]; i </a:t>
            </a:r>
            <a:r>
              <a:rPr lang="es-ES" sz="2000" b="1" dirty="0" err="1">
                <a:solidFill>
                  <a:prstClr val="black"/>
                </a:solidFill>
              </a:rPr>
              <a:t>Bog</a:t>
            </a:r>
            <a:r>
              <a:rPr lang="es-ES" sz="2000" b="1" dirty="0">
                <a:solidFill>
                  <a:prstClr val="black"/>
                </a:solidFill>
              </a:rPr>
              <a:t> [O</a:t>
            </a:r>
            <a:r>
              <a:rPr lang="sr-Latn-RS" sz="2000" b="1" dirty="0">
                <a:solidFill>
                  <a:prstClr val="black"/>
                </a:solidFill>
              </a:rPr>
              <a:t>tac</a:t>
            </a:r>
            <a:r>
              <a:rPr lang="es-ES" sz="2000" b="1" dirty="0">
                <a:solidFill>
                  <a:prstClr val="black"/>
                </a:solidFill>
              </a:rPr>
              <a:t>]. </a:t>
            </a:r>
            <a:r>
              <a:rPr lang="pl-PL" sz="2000" b="1" dirty="0">
                <a:solidFill>
                  <a:prstClr val="black"/>
                </a:solidFill>
              </a:rPr>
              <a:t>To jest, Božanstvo deluje u jedinstvu (Jovan 14,16).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276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Zašto</a:t>
            </a:r>
            <a:r>
              <a:rPr lang="es-ES" sz="2000" b="1" dirty="0"/>
              <a:t> </a:t>
            </a:r>
            <a:r>
              <a:rPr lang="es-ES" sz="2000" b="1" dirty="0" err="1"/>
              <a:t>Bog</a:t>
            </a:r>
            <a:r>
              <a:rPr lang="es-ES" sz="2000" b="1" dirty="0"/>
              <a:t> </a:t>
            </a:r>
            <a:r>
              <a:rPr lang="es-ES" sz="2000" b="1" dirty="0" err="1"/>
              <a:t>daje</a:t>
            </a:r>
            <a:r>
              <a:rPr lang="es-ES" sz="2000" b="1" dirty="0"/>
              <a:t> </a:t>
            </a:r>
            <a:r>
              <a:rPr lang="es-ES" sz="2000" b="1" dirty="0" err="1"/>
              <a:t>različite</a:t>
            </a:r>
            <a:r>
              <a:rPr lang="es-ES" sz="2000" b="1" dirty="0"/>
              <a:t> </a:t>
            </a:r>
            <a:r>
              <a:rPr lang="es-ES" sz="2000" b="1" dirty="0" err="1"/>
              <a:t>darove</a:t>
            </a:r>
            <a:r>
              <a:rPr lang="es-ES" sz="2000" b="1" dirty="0"/>
              <a:t> </a:t>
            </a:r>
            <a:r>
              <a:rPr lang="es-ES" sz="2000" b="1" dirty="0" err="1"/>
              <a:t>različitim</a:t>
            </a:r>
            <a:r>
              <a:rPr lang="es-ES" sz="2000" b="1" dirty="0"/>
              <a:t> </a:t>
            </a:r>
            <a:r>
              <a:rPr lang="es-ES" sz="2000" b="1" dirty="0" err="1"/>
              <a:t>ljudima</a:t>
            </a:r>
            <a:r>
              <a:rPr lang="es-ES" sz="2000" b="1" dirty="0"/>
              <a:t>?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049171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MNOGO DAROVA, JEDAN DAROVATELJ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Darovi su različiti, ali</a:t>
            </a:r>
            <a:r>
              <a:rPr lang="sr-Latn-R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je Duh jedan </a:t>
            </a:r>
            <a:r>
              <a:rPr lang="it-IT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(1. Korinćanima 12</a:t>
            </a:r>
            <a:r>
              <a:rPr lang="sr-Latn-R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4)</a:t>
            </a:r>
            <a:endParaRPr lang="es-ES" sz="1400" b="1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9450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8291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206886"/>
            <a:ext cx="42767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Duhovni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koriste</a:t>
            </a:r>
            <a:r>
              <a:rPr lang="es-ES" sz="2000" b="1" dirty="0">
                <a:solidFill>
                  <a:prstClr val="black"/>
                </a:solidFill>
              </a:rPr>
              <a:t> se "</a:t>
            </a:r>
            <a:r>
              <a:rPr lang="es-ES" sz="2000" b="1" dirty="0" err="1">
                <a:solidFill>
                  <a:prstClr val="black"/>
                </a:solidFill>
              </a:rPr>
              <a:t>za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dobrobit</a:t>
            </a:r>
            <a:r>
              <a:rPr lang="es-ES" sz="2000" b="1" dirty="0">
                <a:solidFill>
                  <a:prstClr val="black"/>
                </a:solidFill>
              </a:rPr>
              <a:t>" </a:t>
            </a:r>
            <a:r>
              <a:rPr lang="es-ES" sz="2000" b="1" dirty="0" err="1">
                <a:solidFill>
                  <a:prstClr val="black"/>
                </a:solidFill>
              </a:rPr>
              <a:t>crkve</a:t>
            </a:r>
            <a:r>
              <a:rPr lang="es-ES" sz="2000" b="1" dirty="0">
                <a:solidFill>
                  <a:prstClr val="black"/>
                </a:solidFill>
              </a:rPr>
              <a:t>. Samo </a:t>
            </a:r>
            <a:r>
              <a:rPr lang="es-ES" sz="2000" b="1" dirty="0" err="1">
                <a:solidFill>
                  <a:prstClr val="black"/>
                </a:solidFill>
              </a:rPr>
              <a:t>Bog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zna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koji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mogu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da </a:t>
            </a:r>
            <a:r>
              <a:rPr lang="es-ES" sz="2000" b="1" dirty="0" err="1">
                <a:solidFill>
                  <a:prstClr val="black"/>
                </a:solidFill>
              </a:rPr>
              <a:t>korist</a:t>
            </a:r>
            <a:r>
              <a:rPr lang="sr-Latn-RS" sz="2000" b="1" dirty="0">
                <a:solidFill>
                  <a:prstClr val="black"/>
                </a:solidFill>
              </a:rPr>
              <a:t>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određeni</a:t>
            </a:r>
            <a:r>
              <a:rPr lang="es-ES" sz="2000" b="1" dirty="0">
                <a:solidFill>
                  <a:prstClr val="black"/>
                </a:solidFill>
              </a:rPr>
              <a:t> dar da </a:t>
            </a:r>
            <a:r>
              <a:rPr lang="es-ES" sz="2000" b="1" dirty="0" err="1">
                <a:solidFill>
                  <a:prstClr val="black"/>
                </a:solidFill>
              </a:rPr>
              <a:t>ostvare</a:t>
            </a:r>
            <a:r>
              <a:rPr lang="es-ES" sz="2000" b="1" dirty="0">
                <a:solidFill>
                  <a:prstClr val="black"/>
                </a:solidFill>
              </a:rPr>
              <a:t> tu </a:t>
            </a:r>
            <a:r>
              <a:rPr lang="es-ES" sz="2000" b="1" dirty="0" err="1">
                <a:solidFill>
                  <a:prstClr val="black"/>
                </a:solidFill>
              </a:rPr>
              <a:t>svrhu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MNOGO </a:t>
            </a:r>
            <a:r>
              <a:rPr lang="sr-Latn-R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UD</a:t>
            </a:r>
            <a:r>
              <a:rPr lang="es-ES" sz="44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OVA, JEDNO TELO</a:t>
            </a:r>
            <a:endParaRPr lang="es-ES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“Jer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što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jedno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i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ude ima mnoge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i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svi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ud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jednoga 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tela,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prem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 su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mnogi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jedno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su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tijelo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tako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 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</a:t>
            </a:r>
            <a:r>
              <a:rPr lang="es-ES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rist</a:t>
            </a:r>
            <a:r>
              <a:rPr lang="sr-Latn-R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</a:t>
            </a:r>
            <a:r>
              <a:rPr lang="es-E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</a:t>
            </a:r>
            <a:r>
              <a:rPr lang="sr-Latn-R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38958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Bog</a:t>
            </a:r>
            <a:r>
              <a:rPr lang="es-ES" sz="2000" b="1" dirty="0"/>
              <a:t> je jedan, </a:t>
            </a:r>
            <a:r>
              <a:rPr lang="es-ES" sz="2000" b="1" dirty="0" err="1"/>
              <a:t>ali</a:t>
            </a:r>
            <a:r>
              <a:rPr lang="es-ES" sz="2000" b="1" dirty="0"/>
              <a:t> </a:t>
            </a:r>
            <a:r>
              <a:rPr lang="es-ES" sz="2000" b="1" dirty="0" err="1"/>
              <a:t>svaki</a:t>
            </a:r>
            <a:r>
              <a:rPr lang="es-ES" sz="2000" b="1" dirty="0"/>
              <a:t> </a:t>
            </a:r>
            <a:r>
              <a:rPr lang="es-ES" sz="2000" b="1" dirty="0" err="1"/>
              <a:t>član</a:t>
            </a:r>
            <a:r>
              <a:rPr lang="es-ES" sz="2000" b="1" dirty="0"/>
              <a:t> </a:t>
            </a:r>
            <a:r>
              <a:rPr lang="es-ES" sz="2000" b="1" dirty="0" err="1"/>
              <a:t>Božanstva</a:t>
            </a:r>
            <a:r>
              <a:rPr lang="es-ES" sz="2000" b="1" dirty="0"/>
              <a:t> </a:t>
            </a:r>
            <a:r>
              <a:rPr lang="es-ES" sz="2000" b="1" dirty="0" err="1"/>
              <a:t>ima</a:t>
            </a:r>
            <a:r>
              <a:rPr lang="es-ES" sz="2000" b="1" dirty="0"/>
              <a:t> </a:t>
            </a:r>
            <a:r>
              <a:rPr lang="es-ES" sz="2000" b="1" dirty="0" err="1"/>
              <a:t>svoju</a:t>
            </a:r>
            <a:r>
              <a:rPr lang="es-ES" sz="2000" b="1" dirty="0"/>
              <a:t> </a:t>
            </a:r>
            <a:r>
              <a:rPr lang="es-ES" sz="2000" b="1" dirty="0" err="1"/>
              <a:t>funkciju</a:t>
            </a:r>
            <a:r>
              <a:rPr lang="es-ES" sz="2000" b="1" dirty="0"/>
              <a:t>. Tako je </a:t>
            </a:r>
            <a:r>
              <a:rPr lang="sr-Latn-RS" sz="2000" b="1" dirty="0"/>
              <a:t>i </a:t>
            </a:r>
            <a:r>
              <a:rPr lang="es-ES" sz="2000" b="1" dirty="0" err="1"/>
              <a:t>crkva</a:t>
            </a:r>
            <a:r>
              <a:rPr lang="es-ES" sz="2000" b="1" dirty="0"/>
              <a:t> </a:t>
            </a:r>
            <a:r>
              <a:rPr lang="es-ES" sz="2000" b="1" dirty="0" err="1"/>
              <a:t>jedna</a:t>
            </a:r>
            <a:r>
              <a:rPr lang="es-ES" sz="2000" b="1" dirty="0"/>
              <a:t>, </a:t>
            </a:r>
            <a:r>
              <a:rPr lang="es-ES" sz="2000" b="1" dirty="0" err="1"/>
              <a:t>ali</a:t>
            </a:r>
            <a:r>
              <a:rPr lang="es-ES" sz="2000" b="1" dirty="0"/>
              <a:t> </a:t>
            </a:r>
            <a:r>
              <a:rPr lang="es-ES" sz="2000" b="1" dirty="0" err="1"/>
              <a:t>svaki</a:t>
            </a:r>
            <a:r>
              <a:rPr lang="es-ES" sz="2000" b="1" dirty="0"/>
              <a:t> </a:t>
            </a:r>
            <a:r>
              <a:rPr lang="es-ES" sz="2000" b="1" dirty="0" err="1"/>
              <a:t>njen</a:t>
            </a:r>
            <a:r>
              <a:rPr lang="es-ES" sz="2000" b="1" dirty="0"/>
              <a:t> </a:t>
            </a:r>
            <a:r>
              <a:rPr lang="sr-Latn-RS" sz="2000" b="1" dirty="0"/>
              <a:t>ud</a:t>
            </a:r>
            <a:r>
              <a:rPr lang="es-ES" sz="2000" b="1" dirty="0"/>
              <a:t> </a:t>
            </a:r>
            <a:r>
              <a:rPr lang="es-ES" sz="2000" b="1" dirty="0" err="1"/>
              <a:t>ima</a:t>
            </a:r>
            <a:r>
              <a:rPr lang="es-ES" sz="2000" b="1" dirty="0"/>
              <a:t> </a:t>
            </a:r>
            <a:r>
              <a:rPr lang="es-ES" sz="2000" b="1" dirty="0" err="1"/>
              <a:t>svoju</a:t>
            </a:r>
            <a:r>
              <a:rPr lang="es-ES" sz="2000" b="1" dirty="0"/>
              <a:t> </a:t>
            </a:r>
            <a:r>
              <a:rPr lang="es-ES" sz="2000" b="1" dirty="0" err="1"/>
              <a:t>funkciju</a:t>
            </a:r>
            <a:r>
              <a:rPr lang="es-ES" sz="2000" b="1" dirty="0"/>
              <a:t> </a:t>
            </a:r>
            <a:r>
              <a:rPr lang="es-ES" sz="2000" b="1" dirty="0" err="1"/>
              <a:t>kao</a:t>
            </a:r>
            <a:r>
              <a:rPr lang="es-ES" sz="2000" b="1" dirty="0"/>
              <a:t> d</a:t>
            </a:r>
            <a:r>
              <a:rPr lang="sr-Latn-RS" sz="2000" b="1" dirty="0"/>
              <a:t>e</a:t>
            </a:r>
            <a:r>
              <a:rPr lang="es-ES" sz="2000" b="1" dirty="0"/>
              <a:t>o </a:t>
            </a:r>
            <a:r>
              <a:rPr lang="sr-Latn-RS" sz="2000" b="1" dirty="0"/>
              <a:t>H</a:t>
            </a:r>
            <a:r>
              <a:rPr lang="es-ES" sz="2000" b="1" dirty="0" err="1"/>
              <a:t>ristova</a:t>
            </a:r>
            <a:r>
              <a:rPr lang="es-ES" sz="2000" b="1" dirty="0"/>
              <a:t> tela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zemlji</a:t>
            </a:r>
            <a:r>
              <a:rPr lang="es-ES" sz="2000" b="1" dirty="0"/>
              <a:t> </a:t>
            </a:r>
            <a:r>
              <a:rPr lang="sr-Latn-RS" sz="2000" b="1" dirty="0"/>
              <a:t>                  </a:t>
            </a:r>
            <a:r>
              <a:rPr lang="es-ES" sz="2000" b="1" dirty="0"/>
              <a:t>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12</a:t>
            </a:r>
            <a:r>
              <a:rPr lang="sr-Latn-RS" sz="2000" b="1" dirty="0"/>
              <a:t>.</a:t>
            </a:r>
            <a:r>
              <a:rPr lang="es-ES" sz="2000" b="1" dirty="0"/>
              <a:t>13).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243" y="5104553"/>
            <a:ext cx="2281084" cy="1578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756553"/>
            <a:ext cx="62173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To</a:t>
            </a:r>
            <a:r>
              <a:rPr lang="es-ES" sz="2000" b="1" dirty="0"/>
              <a:t> </a:t>
            </a:r>
            <a:r>
              <a:rPr lang="es-ES" sz="2000" b="1" dirty="0" err="1"/>
              <a:t>implicira</a:t>
            </a:r>
            <a:r>
              <a:rPr lang="es-ES" sz="2000" b="1" dirty="0"/>
              <a:t> da su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nužni</a:t>
            </a:r>
            <a:r>
              <a:rPr lang="es-ES" sz="2000" b="1" dirty="0"/>
              <a:t>; da </a:t>
            </a:r>
            <a:r>
              <a:rPr lang="es-ES" sz="2000" b="1" dirty="0" err="1"/>
              <a:t>niko</a:t>
            </a:r>
            <a:r>
              <a:rPr lang="es-ES" sz="2000" b="1" dirty="0"/>
              <a:t> nije </a:t>
            </a:r>
            <a:r>
              <a:rPr lang="es-ES" sz="2000" b="1" dirty="0" err="1"/>
              <a:t>veći</a:t>
            </a:r>
            <a:r>
              <a:rPr lang="es-ES" sz="2000" b="1" dirty="0"/>
              <a:t> </a:t>
            </a:r>
            <a:r>
              <a:rPr lang="es-ES" sz="2000" b="1" dirty="0" err="1"/>
              <a:t>od</a:t>
            </a:r>
            <a:r>
              <a:rPr lang="es-ES" sz="2000" b="1" dirty="0"/>
              <a:t> </a:t>
            </a:r>
            <a:r>
              <a:rPr lang="es-ES" sz="2000" b="1" dirty="0" err="1"/>
              <a:t>drugoga</a:t>
            </a:r>
            <a:r>
              <a:rPr lang="es-ES" sz="2000" b="1" dirty="0"/>
              <a:t>; da </a:t>
            </a:r>
            <a:r>
              <a:rPr lang="es-ES" sz="2000" b="1" dirty="0" err="1"/>
              <a:t>bi</a:t>
            </a:r>
            <a:r>
              <a:rPr lang="es-ES" sz="2000" b="1" dirty="0"/>
              <a:t>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trebali</a:t>
            </a:r>
            <a:r>
              <a:rPr lang="es-ES" sz="2000" b="1" dirty="0"/>
              <a:t> </a:t>
            </a:r>
            <a:r>
              <a:rPr lang="es-ES" sz="2000" b="1" dirty="0" err="1"/>
              <a:t>brinuti</a:t>
            </a:r>
            <a:r>
              <a:rPr lang="es-ES" sz="2000" b="1" dirty="0"/>
              <a:t> o </a:t>
            </a:r>
            <a:r>
              <a:rPr lang="es-ES" sz="2000" b="1" dirty="0" err="1"/>
              <a:t>dobrobiti</a:t>
            </a:r>
            <a:r>
              <a:rPr lang="es-ES" sz="2000" b="1" dirty="0"/>
              <a:t> </a:t>
            </a:r>
            <a:r>
              <a:rPr lang="es-ES" sz="2000" b="1" dirty="0" err="1"/>
              <a:t>drugih</a:t>
            </a:r>
            <a:r>
              <a:rPr lang="es-ES" sz="2000" b="1" dirty="0"/>
              <a:t>; i da </a:t>
            </a:r>
            <a:r>
              <a:rPr lang="es-ES" sz="2000" b="1" dirty="0" err="1"/>
              <a:t>svi</a:t>
            </a:r>
            <a:r>
              <a:rPr lang="es-ES" sz="2000" b="1" dirty="0"/>
              <a:t> </a:t>
            </a:r>
            <a:r>
              <a:rPr lang="es-ES" sz="2000" b="1" dirty="0" err="1"/>
              <a:t>rade</a:t>
            </a:r>
            <a:r>
              <a:rPr lang="es-ES" sz="2000" b="1" dirty="0"/>
              <a:t> </a:t>
            </a:r>
            <a:r>
              <a:rPr lang="es-ES" sz="2000" b="1" dirty="0" err="1"/>
              <a:t>za</a:t>
            </a:r>
            <a:r>
              <a:rPr lang="es-ES" sz="2000" b="1" dirty="0"/>
              <a:t> </a:t>
            </a:r>
            <a:r>
              <a:rPr lang="es-ES" sz="2000" b="1" dirty="0" err="1"/>
              <a:t>jedinstvo</a:t>
            </a:r>
            <a:r>
              <a:rPr lang="es-ES" sz="2000" b="1" dirty="0"/>
              <a:t> </a:t>
            </a:r>
            <a:r>
              <a:rPr lang="es-ES" sz="2000" b="1" dirty="0" err="1"/>
              <a:t>crkve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15-27).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605665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662397"/>
            <a:ext cx="65777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Pav</a:t>
            </a:r>
            <a:r>
              <a:rPr lang="sr-Latn-RS" sz="2000" b="1" dirty="0">
                <a:solidFill>
                  <a:prstClr val="black"/>
                </a:solidFill>
              </a:rPr>
              <a:t>le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koristi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upore</a:t>
            </a:r>
            <a:r>
              <a:rPr lang="sr-Latn-RS" sz="2000" b="1" dirty="0">
                <a:solidFill>
                  <a:prstClr val="black"/>
                </a:solidFill>
              </a:rPr>
              <a:t>đenje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ljudskog</a:t>
            </a:r>
            <a:r>
              <a:rPr lang="es-ES" sz="2000" b="1" dirty="0">
                <a:solidFill>
                  <a:prstClr val="black"/>
                </a:solidFill>
              </a:rPr>
              <a:t> tela </a:t>
            </a:r>
            <a:r>
              <a:rPr lang="es-ES" sz="2000" b="1" dirty="0" err="1">
                <a:solidFill>
                  <a:prstClr val="black"/>
                </a:solidFill>
              </a:rPr>
              <a:t>kao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crkve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da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naglasi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jedinstvo</a:t>
            </a:r>
            <a:r>
              <a:rPr lang="es-ES" sz="2000" b="1" dirty="0">
                <a:solidFill>
                  <a:prstClr val="black"/>
                </a:solidFill>
              </a:rPr>
              <a:t> u </a:t>
            </a:r>
            <a:r>
              <a:rPr lang="es-ES" sz="2000" b="1" dirty="0" err="1">
                <a:solidFill>
                  <a:prstClr val="black"/>
                </a:solidFill>
              </a:rPr>
              <a:t>različitosti</a:t>
            </a:r>
            <a:r>
              <a:rPr lang="es-ES" sz="2000" b="1" dirty="0">
                <a:solidFill>
                  <a:prstClr val="black"/>
                </a:solidFill>
              </a:rPr>
              <a:t>. Oko </a:t>
            </a:r>
            <a:r>
              <a:rPr lang="es-ES" sz="2000" b="1" dirty="0" err="1">
                <a:solidFill>
                  <a:prstClr val="black"/>
                </a:solidFill>
              </a:rPr>
              <a:t>ima</a:t>
            </a:r>
            <a:r>
              <a:rPr lang="es-ES" sz="2000" b="1" dirty="0">
                <a:solidFill>
                  <a:prstClr val="black"/>
                </a:solidFill>
              </a:rPr>
              <a:t> "dar" vida, </a:t>
            </a:r>
            <a:r>
              <a:rPr lang="es-ES" sz="2000" b="1" dirty="0" err="1">
                <a:solidFill>
                  <a:prstClr val="black"/>
                </a:solidFill>
              </a:rPr>
              <a:t>ali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uho</a:t>
            </a:r>
            <a:r>
              <a:rPr lang="es-ES" sz="2000" b="1" dirty="0">
                <a:solidFill>
                  <a:prstClr val="black"/>
                </a:solidFill>
              </a:rPr>
              <a:t> nema. </a:t>
            </a:r>
            <a:r>
              <a:rPr lang="es-ES" sz="2000" b="1" dirty="0" err="1">
                <a:solidFill>
                  <a:prstClr val="black"/>
                </a:solidFill>
              </a:rPr>
              <a:t>Međutim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dva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uda </a:t>
            </a:r>
            <a:r>
              <a:rPr lang="es-ES" sz="2000" b="1" dirty="0">
                <a:solidFill>
                  <a:prstClr val="black"/>
                </a:solidFill>
              </a:rPr>
              <a:t>se </a:t>
            </a:r>
            <a:r>
              <a:rPr lang="es-ES" sz="2000" b="1" dirty="0" err="1">
                <a:solidFill>
                  <a:prstClr val="black"/>
                </a:solidFill>
              </a:rPr>
              <a:t>međusobno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nadopunjuju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radeći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zajedno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Slično</a:t>
            </a:r>
            <a:r>
              <a:rPr lang="es-ES" sz="2000" b="1" dirty="0">
                <a:solidFill>
                  <a:prstClr val="black"/>
                </a:solidFill>
              </a:rPr>
              <a:t> tome, u </a:t>
            </a:r>
            <a:r>
              <a:rPr lang="es-ES" sz="2000" b="1" dirty="0" err="1">
                <a:solidFill>
                  <a:prstClr val="black"/>
                </a:solidFill>
              </a:rPr>
              <a:t>crkvi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svako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obavlja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svoj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posao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primljenim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darovima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sr-Latn-RS" sz="2000" b="1" dirty="0">
                <a:solidFill>
                  <a:prstClr val="black"/>
                </a:solidFill>
              </a:rPr>
              <a:t>               </a:t>
            </a:r>
            <a:r>
              <a:rPr lang="es-ES" sz="2000" b="1" dirty="0">
                <a:solidFill>
                  <a:prstClr val="black"/>
                </a:solidFill>
              </a:rPr>
              <a:t>(1. Kor</a:t>
            </a:r>
            <a:r>
              <a:rPr lang="sr-Latn-RS" sz="2000" b="1" dirty="0">
                <a:solidFill>
                  <a:prstClr val="black"/>
                </a:solidFill>
              </a:rPr>
              <a:t>.</a:t>
            </a:r>
            <a:r>
              <a:rPr lang="es-ES" sz="2000" b="1" dirty="0">
                <a:solidFill>
                  <a:prstClr val="black"/>
                </a:solidFill>
              </a:rPr>
              <a:t> 12</a:t>
            </a:r>
            <a:r>
              <a:rPr lang="sr-Latn-RS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28-30).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UJEDINJUJUĆI ELEMEN</a:t>
            </a:r>
            <a:r>
              <a:rPr lang="sr-Latn-R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</a:t>
            </a:r>
            <a:r>
              <a:rPr lang="es-ES" sz="66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</a:t>
            </a:r>
            <a:endParaRPr lang="es-E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042795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IZVRSNOST LJUBAVI</a:t>
            </a:r>
            <a:endParaRPr lang="es-ES" sz="44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499360" y="691247"/>
            <a:ext cx="9692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Starajte se pak za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veče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daro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ve, pa ću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vam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još bolji put </a:t>
            </a:r>
            <a:r>
              <a:rPr lang="es-ES" b="1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pokaz</a:t>
            </a:r>
            <a:r>
              <a:rPr lang="sr-Latn-R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ati,</a:t>
            </a:r>
            <a:r>
              <a:rPr lang="es-E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 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</a:t>
            </a:r>
            <a:r>
              <a:rPr lang="sr-Latn-R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</a:t>
            </a:r>
            <a:r>
              <a:rPr lang="sr-Latn-R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s-ES" sz="12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813368" y="1700629"/>
            <a:ext cx="31146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Ljubav</a:t>
            </a:r>
            <a:r>
              <a:rPr lang="es-ES" sz="2000" b="1" dirty="0"/>
              <a:t> nije dar, </a:t>
            </a:r>
            <a:r>
              <a:rPr lang="es-ES" sz="2000" b="1" dirty="0" err="1"/>
              <a:t>već</a:t>
            </a:r>
            <a:r>
              <a:rPr lang="es-ES" sz="2000" b="1" dirty="0"/>
              <a:t> "</a:t>
            </a:r>
            <a:r>
              <a:rPr lang="es-ES" sz="2000" b="1" dirty="0" err="1"/>
              <a:t>način</a:t>
            </a:r>
            <a:r>
              <a:rPr lang="es-ES" sz="2000" b="1" dirty="0"/>
              <a:t> ... </a:t>
            </a:r>
            <a:r>
              <a:rPr lang="es-ES" sz="2000" b="1" dirty="0" err="1"/>
              <a:t>izvrsno</a:t>
            </a:r>
            <a:r>
              <a:rPr lang="sr-Latn-RS" sz="2000" b="1" dirty="0"/>
              <a:t>st</a:t>
            </a:r>
            <a:r>
              <a:rPr lang="es-ES" sz="2000" b="1" dirty="0"/>
              <a:t>" </a:t>
            </a:r>
            <a:r>
              <a:rPr lang="sr-Latn-RS" sz="2000" b="1" dirty="0"/>
              <a:t>        </a:t>
            </a:r>
            <a:r>
              <a:rPr lang="es-ES" sz="2000" b="1" dirty="0"/>
              <a:t>(1. Kor</a:t>
            </a:r>
            <a:r>
              <a:rPr lang="sr-Latn-RS" sz="2000" b="1" dirty="0"/>
              <a:t>.</a:t>
            </a:r>
            <a:r>
              <a:rPr lang="es-ES" sz="2000" b="1" dirty="0"/>
              <a:t> 12</a:t>
            </a:r>
            <a:r>
              <a:rPr lang="sr-Latn-RS" sz="2000" b="1" dirty="0"/>
              <a:t>,</a:t>
            </a:r>
            <a:r>
              <a:rPr lang="es-ES" sz="2000" b="1" dirty="0"/>
              <a:t>31). </a:t>
            </a:r>
            <a:r>
              <a:rPr lang="es-ES" sz="2000" b="1" dirty="0" err="1"/>
              <a:t>To</a:t>
            </a:r>
            <a:r>
              <a:rPr lang="es-ES" sz="2000" b="1" dirty="0"/>
              <a:t> je </a:t>
            </a:r>
            <a:r>
              <a:rPr lang="es-ES" sz="2000" b="1" dirty="0" err="1"/>
              <a:t>plod</a:t>
            </a:r>
            <a:r>
              <a:rPr lang="es-ES" sz="2000" b="1" dirty="0"/>
              <a:t> </a:t>
            </a:r>
            <a:r>
              <a:rPr lang="sr-Latn-RS" sz="2000" b="1" dirty="0"/>
              <a:t>Svetog</a:t>
            </a:r>
            <a:r>
              <a:rPr lang="es-ES" sz="2000" b="1" dirty="0"/>
              <a:t>a </a:t>
            </a:r>
            <a:r>
              <a:rPr lang="sr-Latn-RS" sz="2000" b="1" dirty="0"/>
              <a:t>Duh</a:t>
            </a:r>
            <a:r>
              <a:rPr lang="es-ES" sz="2000" b="1" dirty="0"/>
              <a:t>a u </a:t>
            </a:r>
            <a:r>
              <a:rPr lang="es-ES" sz="2000" b="1" dirty="0" err="1"/>
              <a:t>životu</a:t>
            </a:r>
            <a:r>
              <a:rPr lang="es-ES" sz="2000" b="1" dirty="0"/>
              <a:t> </a:t>
            </a:r>
            <a:r>
              <a:rPr lang="es-ES" sz="2000" b="1" dirty="0" err="1"/>
              <a:t>vernika</a:t>
            </a:r>
            <a:r>
              <a:rPr lang="es-ES" sz="2000" b="1" dirty="0"/>
              <a:t> (Gal. 5</a:t>
            </a:r>
            <a:r>
              <a:rPr lang="sr-Latn-RS" sz="2000" b="1" dirty="0"/>
              <a:t>,</a:t>
            </a:r>
            <a:r>
              <a:rPr lang="es-ES" sz="2000" b="1" dirty="0"/>
              <a:t>22). </a:t>
            </a:r>
            <a:r>
              <a:rPr lang="es-ES" sz="2000" b="1" dirty="0" err="1"/>
              <a:t>Duhovni</a:t>
            </a:r>
            <a:r>
              <a:rPr lang="es-ES" sz="2000" b="1" dirty="0"/>
              <a:t> </a:t>
            </a:r>
            <a:r>
              <a:rPr lang="es-ES" sz="2000" b="1" dirty="0" err="1"/>
              <a:t>darovi</a:t>
            </a:r>
            <a:r>
              <a:rPr lang="es-ES" sz="2000" b="1" dirty="0"/>
              <a:t> </a:t>
            </a:r>
            <a:r>
              <a:rPr lang="es-ES" sz="2000" b="1" dirty="0" err="1"/>
              <a:t>mogu</a:t>
            </a:r>
            <a:r>
              <a:rPr lang="es-ES" sz="2000" b="1" dirty="0"/>
              <a:t>  </a:t>
            </a:r>
            <a:r>
              <a:rPr lang="es-ES" sz="2000" b="1" dirty="0" err="1"/>
              <a:t>pravilno</a:t>
            </a:r>
            <a:r>
              <a:rPr lang="es-ES" sz="2000" b="1" dirty="0"/>
              <a:t> </a:t>
            </a:r>
            <a:r>
              <a:rPr lang="sr-Latn-RS" sz="2000" b="1" dirty="0"/>
              <a:t>da se </a:t>
            </a:r>
            <a:r>
              <a:rPr lang="es-ES" sz="2000" b="1" dirty="0" err="1"/>
              <a:t>korist</a:t>
            </a:r>
            <a:r>
              <a:rPr lang="sr-Latn-RS" sz="2000" b="1" dirty="0"/>
              <a:t>e</a:t>
            </a:r>
            <a:r>
              <a:rPr lang="es-ES" sz="2000" b="1" dirty="0"/>
              <a:t> </a:t>
            </a:r>
            <a:r>
              <a:rPr lang="es-ES" sz="2000" b="1" dirty="0" err="1"/>
              <a:t>samo</a:t>
            </a:r>
            <a:r>
              <a:rPr lang="es-ES" sz="2000" b="1" dirty="0"/>
              <a:t> </a:t>
            </a:r>
            <a:r>
              <a:rPr lang="es-ES" sz="2000" b="1" dirty="0" err="1"/>
              <a:t>kroz</a:t>
            </a:r>
            <a:r>
              <a:rPr lang="es-ES" sz="2000" b="1" dirty="0"/>
              <a:t> </a:t>
            </a:r>
            <a:r>
              <a:rPr lang="es-ES" sz="2000" b="1" dirty="0" err="1"/>
              <a:t>ljubav</a:t>
            </a:r>
            <a:r>
              <a:rPr lang="es-ES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7" y="86828"/>
            <a:ext cx="2459674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27383" y="4677161"/>
            <a:ext cx="63722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Dar </a:t>
            </a:r>
            <a:r>
              <a:rPr lang="es-ES" sz="2000" b="1" dirty="0" err="1"/>
              <a:t>jezika</a:t>
            </a:r>
            <a:r>
              <a:rPr lang="es-ES" sz="2000" b="1" dirty="0"/>
              <a:t>, </a:t>
            </a:r>
            <a:r>
              <a:rPr lang="es-ES" sz="2000" b="1" dirty="0" err="1"/>
              <a:t>bez</a:t>
            </a:r>
            <a:r>
              <a:rPr lang="es-ES" sz="2000" b="1" dirty="0"/>
              <a:t> </a:t>
            </a:r>
            <a:r>
              <a:rPr lang="es-ES" sz="2000" b="1" dirty="0" err="1"/>
              <a:t>ljubavi</a:t>
            </a:r>
            <a:r>
              <a:rPr lang="es-ES" sz="2000" b="1" dirty="0"/>
              <a:t> je "</a:t>
            </a:r>
            <a:r>
              <a:rPr lang="es-ES" sz="2000" b="1" dirty="0" err="1"/>
              <a:t>odjekujući</a:t>
            </a:r>
            <a:r>
              <a:rPr lang="es-ES" sz="2000" b="1" dirty="0"/>
              <a:t> metal." Dar </a:t>
            </a:r>
            <a:r>
              <a:rPr lang="es-ES" sz="2000" b="1" dirty="0" err="1"/>
              <a:t>proro</a:t>
            </a:r>
            <a:r>
              <a:rPr lang="sr-Latn-RS" sz="2000" b="1" dirty="0"/>
              <a:t>š</a:t>
            </a:r>
            <a:r>
              <a:rPr lang="es-ES" sz="2000" b="1" dirty="0" err="1"/>
              <a:t>tva</a:t>
            </a:r>
            <a:r>
              <a:rPr lang="es-ES" sz="2000" b="1" dirty="0"/>
              <a:t>, dar </a:t>
            </a:r>
            <a:r>
              <a:rPr lang="es-ES" sz="2000" b="1" dirty="0" err="1"/>
              <a:t>znanja</a:t>
            </a:r>
            <a:r>
              <a:rPr lang="es-ES" sz="2000" b="1" dirty="0"/>
              <a:t> i dar vere, </a:t>
            </a:r>
            <a:r>
              <a:rPr lang="es-ES" sz="2000" b="1" dirty="0" err="1"/>
              <a:t>bez</a:t>
            </a:r>
            <a:r>
              <a:rPr lang="es-ES" sz="2000" b="1" dirty="0"/>
              <a:t> </a:t>
            </a:r>
            <a:r>
              <a:rPr lang="es-ES" sz="2000" b="1" dirty="0" err="1"/>
              <a:t>ljubavi</a:t>
            </a:r>
            <a:r>
              <a:rPr lang="es-ES" sz="2000" b="1" dirty="0"/>
              <a:t>, </a:t>
            </a:r>
            <a:r>
              <a:rPr lang="es-ES" sz="2000" b="1" dirty="0" err="1"/>
              <a:t>nisu</a:t>
            </a:r>
            <a:r>
              <a:rPr lang="es-ES" sz="2000" b="1" dirty="0"/>
              <a:t> </a:t>
            </a:r>
            <a:r>
              <a:rPr lang="es-ES" sz="2000" b="1" dirty="0" err="1"/>
              <a:t>ništa</a:t>
            </a:r>
            <a:r>
              <a:rPr lang="es-ES" sz="2000" b="1" dirty="0"/>
              <a:t>. Dar </a:t>
            </a:r>
            <a:r>
              <a:rPr lang="es-ES" sz="2000" b="1" dirty="0" err="1"/>
              <a:t>dar</a:t>
            </a:r>
            <a:r>
              <a:rPr lang="sr-Latn-RS" sz="2000" b="1" dirty="0"/>
              <a:t>o</a:t>
            </a:r>
            <a:r>
              <a:rPr lang="es-ES" sz="2000" b="1" dirty="0" err="1"/>
              <a:t>vanja</a:t>
            </a:r>
            <a:r>
              <a:rPr lang="es-ES" sz="2000" b="1" dirty="0"/>
              <a:t> i </a:t>
            </a:r>
            <a:r>
              <a:rPr lang="es-ES" sz="2000" b="1" dirty="0" err="1"/>
              <a:t>mučeništva</a:t>
            </a:r>
            <a:r>
              <a:rPr lang="es-ES" sz="2000" b="1" dirty="0"/>
              <a:t>, </a:t>
            </a:r>
            <a:r>
              <a:rPr lang="es-ES" sz="2000" b="1" dirty="0" err="1"/>
              <a:t>bez</a:t>
            </a:r>
            <a:r>
              <a:rPr lang="es-ES" sz="2000" b="1" dirty="0"/>
              <a:t> </a:t>
            </a:r>
            <a:r>
              <a:rPr lang="es-ES" sz="2000" b="1" dirty="0" err="1"/>
              <a:t>ljubavi</a:t>
            </a:r>
            <a:r>
              <a:rPr lang="es-ES" sz="2000" b="1" dirty="0"/>
              <a:t>, </a:t>
            </a:r>
            <a:r>
              <a:rPr lang="es-ES" sz="2000" b="1" dirty="0" err="1"/>
              <a:t>nisu</a:t>
            </a:r>
            <a:r>
              <a:rPr lang="es-ES" sz="2000" b="1" dirty="0"/>
              <a:t> </a:t>
            </a:r>
            <a:r>
              <a:rPr lang="es-ES" sz="2000" b="1" dirty="0" err="1"/>
              <a:t>od</a:t>
            </a:r>
            <a:r>
              <a:rPr lang="es-ES" sz="2000" b="1" dirty="0"/>
              <a:t> </a:t>
            </a:r>
            <a:r>
              <a:rPr lang="es-ES" sz="2000" b="1" dirty="0" err="1"/>
              <a:t>koristi</a:t>
            </a:r>
            <a:r>
              <a:rPr lang="es-ES" sz="2000" b="1" dirty="0"/>
              <a:t> (1. Kor</a:t>
            </a:r>
            <a:r>
              <a:rPr lang="sr-Latn-RS" sz="2000" b="1" dirty="0"/>
              <a:t>.</a:t>
            </a:r>
            <a:r>
              <a:rPr lang="es-ES" sz="2000" b="1" dirty="0"/>
              <a:t> 13</a:t>
            </a:r>
            <a:r>
              <a:rPr lang="sr-Latn-RS" sz="2000" b="1" dirty="0"/>
              <a:t>,</a:t>
            </a:r>
            <a:r>
              <a:rPr lang="es-ES" sz="2000" b="1" dirty="0"/>
              <a:t>1-3).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27383" y="6001018"/>
            <a:ext cx="63722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1. Korinćanima 13</a:t>
            </a:r>
            <a:r>
              <a:rPr lang="sr-Latn-RS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4-7 daje čvrste smernice za ispravno ponašanje u prakti</a:t>
            </a:r>
            <a:r>
              <a:rPr lang="sr-Latn-RS" sz="2000" b="1">
                <a:solidFill>
                  <a:prstClr val="black"/>
                </a:solidFill>
              </a:rPr>
              <a:t>kov</a:t>
            </a:r>
            <a:r>
              <a:rPr lang="es-ES" sz="2000" b="1">
                <a:solidFill>
                  <a:prstClr val="black"/>
                </a:solidFill>
              </a:rPr>
              <a:t>anj</a:t>
            </a:r>
            <a:r>
              <a:rPr lang="sr-Latn-RS" sz="2000" b="1">
                <a:solidFill>
                  <a:prstClr val="black"/>
                </a:solidFill>
              </a:rPr>
              <a:t>e</a:t>
            </a:r>
            <a:r>
              <a:rPr lang="es-ES" sz="2000" b="1">
                <a:solidFill>
                  <a:prstClr val="black"/>
                </a:solidFill>
              </a:rPr>
              <a:t> darova: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1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1570</Words>
  <Application>Microsoft Office PowerPoint</Application>
  <PresentationFormat>Panorámica</PresentationFormat>
  <Paragraphs>110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Comic Sans MS</vt:lpstr>
      <vt:lpstr>Aptos</vt:lpstr>
      <vt:lpstr>Arial</vt:lpstr>
      <vt:lpstr>Constantia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77</cp:revision>
  <dcterms:created xsi:type="dcterms:W3CDTF">2026-07-08T13:31:31Z</dcterms:created>
  <dcterms:modified xsi:type="dcterms:W3CDTF">2026-08-03T07:20:14Z</dcterms:modified>
</cp:coreProperties>
</file>