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4" r:id="rId3"/>
    <p:sldMasterId id="2147483688" r:id="rId4"/>
  </p:sldMasterIdLst>
  <p:notesMasterIdLst>
    <p:notesMasterId r:id="rId25"/>
  </p:notesMasterIdLst>
  <p:sldIdLst>
    <p:sldId id="398" r:id="rId5"/>
    <p:sldId id="400" r:id="rId6"/>
    <p:sldId id="490" r:id="rId7"/>
    <p:sldId id="265" r:id="rId8"/>
    <p:sldId id="270" r:id="rId9"/>
    <p:sldId id="258" r:id="rId10"/>
    <p:sldId id="267" r:id="rId11"/>
    <p:sldId id="259" r:id="rId12"/>
    <p:sldId id="491" r:id="rId13"/>
    <p:sldId id="278" r:id="rId14"/>
    <p:sldId id="279" r:id="rId15"/>
    <p:sldId id="280" r:id="rId16"/>
    <p:sldId id="263" r:id="rId17"/>
    <p:sldId id="268" r:id="rId18"/>
    <p:sldId id="274" r:id="rId19"/>
    <p:sldId id="481" r:id="rId20"/>
    <p:sldId id="484" r:id="rId21"/>
    <p:sldId id="483" r:id="rId22"/>
    <p:sldId id="486" r:id="rId23"/>
    <p:sldId id="489" r:id="rId24"/>
  </p:sldIdLst>
  <p:sldSz cx="12192000" cy="6858000"/>
  <p:notesSz cx="6858000" cy="9144000"/>
  <p:embeddedFontLst>
    <p:embeddedFont>
      <p:font typeface="Arial Narrow" panose="020B0606020202030204" pitchFamily="34" charset="0"/>
      <p:regular r:id="rId26"/>
      <p:bold r:id="rId27"/>
      <p:italic r:id="rId28"/>
      <p:boldItalic r:id="rId29"/>
    </p:embeddedFont>
    <p:embeddedFont>
      <p:font typeface="Bodoni MT Poster Compressed" panose="02070706080601050204" pitchFamily="18" charset="0"/>
      <p:regular r:id="rId30"/>
    </p:embeddedFont>
    <p:embeddedFont>
      <p:font typeface="Britannic Bold" panose="020B0903060703020204" pitchFamily="34" charset="0"/>
      <p:regular r:id="rId31"/>
    </p:embeddedFont>
    <p:embeddedFont>
      <p:font typeface="Comic Sans MS" panose="030F0702030302020204" pitchFamily="66" charset="0"/>
      <p:regular r:id="rId32"/>
      <p:bold r:id="rId33"/>
      <p:italic r:id="rId34"/>
      <p:boldItalic r:id="rId35"/>
    </p:embeddedFont>
    <p:embeddedFont>
      <p:font typeface="Constantia" panose="02030602050306030303" pitchFamily="18" charset="0"/>
      <p:regular r:id="rId36"/>
      <p:bold r:id="rId37"/>
      <p:italic r:id="rId38"/>
      <p:boldItalic r:id="rId39"/>
    </p:embeddedFont>
    <p:embeddedFont>
      <p:font typeface="Gill Sans MT Ext Condensed Bold" panose="020B0902020104020203" pitchFamily="34" charset="0"/>
      <p:regular r:id="rId40"/>
    </p:embeddedFont>
    <p:embeddedFont>
      <p:font typeface="Impact" panose="020B0806030902050204" pitchFamily="34" charset="0"/>
      <p:regular r:id="rId4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3F1B24-63CB-73D2-BB89-4165CE681168}" name="Tihomir Brechelmacher" initials="TB" userId="43d879082158e06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24F"/>
    <a:srgbClr val="918E00"/>
    <a:srgbClr val="25ABBD"/>
    <a:srgbClr val="1AC1D8"/>
    <a:srgbClr val="48CEE0"/>
    <a:srgbClr val="F1CD7E"/>
    <a:srgbClr val="DD9355"/>
    <a:srgbClr val="D67E34"/>
    <a:srgbClr val="219244"/>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font" Target="fonts/font16.fntdata"/></Relationships>
</file>

<file path=ppt/diagrams/_rels/data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diagrams/_rels/data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image" Target="../media/image33.jpeg"/><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image" Target="../media/image33.jpeg"/><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1" qsCatId="3D" csTypeId="urn:microsoft.com/office/officeart/2005/8/colors/colorful1#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s-ES" sz="2800" b="1">
              <a:effectLst>
                <a:outerShdw blurRad="38100" dist="38100" dir="2700000" algn="tl">
                  <a:srgbClr val="000000">
                    <a:alpha val="43137"/>
                  </a:srgbClr>
                </a:outerShdw>
              </a:effectLst>
            </a:rPr>
            <a:t>PORTRET LJUBAVI</a:t>
          </a:r>
          <a:endParaRPr lang="es-ES" sz="2800" b="1"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s-ES" sz="2000" b="1">
              <a:effectLst>
                <a:outerShdw blurRad="38100" dist="38100" dir="2700000" algn="tl">
                  <a:srgbClr val="000000">
                    <a:alpha val="43137"/>
                  </a:srgbClr>
                </a:outerShdw>
              </a:effectLst>
            </a:rPr>
            <a:t>Nadmoć ljubavi</a:t>
          </a:r>
          <a:endParaRPr lang="es-ES" sz="2000" b="1" dirty="0">
            <a:effectLst>
              <a:outerShdw blurRad="38100" dist="38100" dir="2700000" algn="tl">
                <a:srgbClr val="000000">
                  <a:alpha val="43137"/>
                </a:srgbClr>
              </a:outerShdw>
            </a:effectLst>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s-ES" sz="2000" b="1">
              <a:effectLst>
                <a:outerShdw blurRad="38100" dist="38100" dir="2700000" algn="tl">
                  <a:srgbClr val="000000">
                    <a:alpha val="43137"/>
                  </a:srgbClr>
                </a:outerShdw>
              </a:effectLst>
            </a:rPr>
            <a:t>Naj</a:t>
          </a:r>
          <a:r>
            <a:rPr lang="hr-HR" sz="2000" b="1">
              <a:effectLst>
                <a:outerShdw blurRad="38100" dist="38100" dir="2700000" algn="tl">
                  <a:srgbClr val="000000">
                    <a:alpha val="43137"/>
                  </a:srgbClr>
                </a:outerShdw>
              </a:effectLst>
            </a:rPr>
            <a:t>bolj</a:t>
          </a:r>
          <a:r>
            <a:rPr lang="es-ES" sz="2000" b="1">
              <a:effectLst>
                <a:outerShdw blurRad="38100" dist="38100" dir="2700000" algn="tl">
                  <a:srgbClr val="000000">
                    <a:alpha val="43137"/>
                  </a:srgbClr>
                </a:outerShdw>
              </a:effectLst>
            </a:rPr>
            <a:t>i put</a:t>
          </a:r>
          <a:endParaRPr lang="es-ES" sz="2000" b="1" dirty="0">
            <a:effectLst>
              <a:outerShdw blurRad="38100" dist="38100" dir="2700000" algn="tl">
                <a:srgbClr val="000000">
                  <a:alpha val="43137"/>
                </a:srgbClr>
              </a:outerShdw>
            </a:effectLst>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s-ES" sz="2000" b="1">
              <a:effectLst>
                <a:outerShdw blurRad="38100" dist="38100" dir="2700000" algn="tl">
                  <a:srgbClr val="000000">
                    <a:alpha val="43137"/>
                  </a:srgbClr>
                </a:outerShdw>
              </a:effectLst>
            </a:rPr>
            <a:t>Karakteristike ljubavi</a:t>
          </a:r>
          <a:endParaRPr lang="es-ES" sz="2000" b="1" dirty="0">
            <a:effectLst>
              <a:outerShdw blurRad="38100" dist="38100" dir="2700000" algn="tl">
                <a:srgbClr val="000000">
                  <a:alpha val="43137"/>
                </a:srgbClr>
              </a:outerShdw>
            </a:effectLst>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Što ljubav </a:t>
          </a:r>
          <a:r>
            <a:rPr lang="hr-HR" sz="2000" b="1">
              <a:effectLst>
                <a:outerShdw blurRad="38100" dist="38100" dir="2700000" algn="tl">
                  <a:srgbClr val="000000">
                    <a:alpha val="43137"/>
                  </a:srgbClr>
                </a:outerShdw>
              </a:effectLst>
            </a:rPr>
            <a:t>čin</a:t>
          </a:r>
          <a:r>
            <a:rPr lang="es-ES" sz="2000" b="1">
              <a:effectLst>
                <a:outerShdw blurRad="38100" dist="38100" dir="2700000" algn="tl">
                  <a:srgbClr val="000000">
                    <a:alpha val="43137"/>
                  </a:srgbClr>
                </a:outerShdw>
              </a:effectLst>
            </a:rPr>
            <a:t>i</a:t>
          </a:r>
          <a:endParaRPr lang="es-ES" sz="2000" b="1"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Što ljubav NE čini</a:t>
          </a:r>
          <a:endParaRPr lang="es-ES" sz="2000" b="1" dirty="0">
            <a:effectLst>
              <a:outerShdw blurRad="38100" dist="38100" dir="2700000" algn="tl">
                <a:srgbClr val="000000">
                  <a:alpha val="43137"/>
                </a:srgbClr>
              </a:outerShdw>
            </a:effectLst>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s-ES" sz="2000" b="1">
              <a:effectLst>
                <a:outerShdw blurRad="38100" dist="38100" dir="2700000" algn="tl">
                  <a:srgbClr val="000000">
                    <a:alpha val="43137"/>
                  </a:srgbClr>
                </a:outerShdw>
              </a:effectLst>
            </a:rPr>
            <a:t> Portret Isusa</a:t>
          </a:r>
          <a:endParaRPr lang="es-ES" sz="2000" b="1" dirty="0">
            <a:effectLst>
              <a:outerShdw blurRad="38100" dist="38100" dir="2700000" algn="tl">
                <a:srgbClr val="000000">
                  <a:alpha val="43137"/>
                </a:srgbClr>
              </a:outerShdw>
            </a:effectLst>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s-ES" sz="2000" b="1">
              <a:effectLst>
                <a:outerShdw blurRad="38100" dist="38100" dir="2700000" algn="tl">
                  <a:srgbClr val="000000">
                    <a:alpha val="43137"/>
                  </a:srgbClr>
                </a:outerShdw>
              </a:effectLst>
            </a:rPr>
            <a:t>Ustrajnost ljubavi</a:t>
          </a:r>
          <a:endParaRPr lang="es-ES" sz="2000" b="1"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s-ES" sz="2000" b="1">
              <a:effectLst>
                <a:outerShdw blurRad="38100" dist="38100" dir="2700000" algn="tl">
                  <a:srgbClr val="000000">
                    <a:alpha val="43137"/>
                  </a:srgbClr>
                </a:outerShdw>
              </a:effectLst>
            </a:rPr>
            <a:t>Najveća vrlina</a:t>
          </a:r>
          <a:endParaRPr lang="es-ES" sz="2000" b="1" dirty="0">
            <a:effectLst>
              <a:outerShdw blurRad="38100" dist="38100" dir="2700000" algn="tl">
                <a:srgbClr val="000000">
                  <a:alpha val="43137"/>
                </a:srgbClr>
              </a:outerShdw>
            </a:effectLst>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custLinFactNeighborX="-2939" custLinFactNeighborY="21526">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custLinFactNeighborX="-1861" custLinFactNeighborY="3834">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1" qsCatId="3D" csTypeId="urn:microsoft.com/office/officeart/2005/8/colors/colorful5#1"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Dugo trpi</a:t>
          </a:r>
          <a:endParaRPr lang="en" sz="2000" b="1" noProof="0" dirty="0">
            <a:effectLst>
              <a:outerShdw blurRad="38100" dist="38100" dir="2700000" algn="tl">
                <a:srgbClr val="000000">
                  <a:alpha val="43137"/>
                </a:srgbClr>
              </a:outerShdw>
            </a:effectLst>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Ljubazna je</a:t>
          </a:r>
          <a:endParaRPr lang="en" sz="2000" b="1" noProof="0" dirty="0">
            <a:effectLst>
              <a:outerShdw blurRad="38100" dist="38100" dir="2700000" algn="tl">
                <a:srgbClr val="000000">
                  <a:alpha val="43137"/>
                </a:srgbClr>
              </a:outerShdw>
            </a:effectLst>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Raduje se istini</a:t>
          </a:r>
          <a:endParaRPr lang="en" sz="2000" b="1" noProof="0" dirty="0">
            <a:effectLst>
              <a:outerShdw blurRad="38100" dist="38100" dir="2700000" algn="tl">
                <a:srgbClr val="000000">
                  <a:alpha val="43137"/>
                </a:srgbClr>
              </a:outerShdw>
            </a:effectLst>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makrothymeō</a:t>
          </a:r>
          <a:r>
            <a:rPr lang="en" sz="1800" b="1" noProof="0"/>
            <a:t>: </a:t>
          </a:r>
          <a:r>
            <a:rPr lang="hr-HR" sz="1800" b="1" noProof="0"/>
            <a:t>dugo trpeti, izdržati, biti strpljiv</a:t>
          </a:r>
          <a:endParaRPr lang="en" sz="1800" b="1" noProof="0" dirty="0"/>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hr-HR" sz="1800" b="1" noProof="0"/>
            <a:t>Pokažite strpljenje i to- tlerišite tuđe pogreške.</a:t>
          </a:r>
          <a:endParaRPr lang="en" sz="1800" b="1" noProof="0" dirty="0"/>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 </a:t>
          </a:r>
          <a:r>
            <a:rPr lang="en" sz="1800" b="1" noProof="0"/>
            <a:t>: </a:t>
          </a:r>
          <a:r>
            <a:rPr lang="sr-Latn-RS" sz="1800" b="1" noProof="0"/>
            <a:t>d</a:t>
          </a:r>
          <a:r>
            <a:rPr lang="hr-HR" sz="1800" b="1" noProof="0"/>
            <a:t>elovati dobronamerno</a:t>
          </a:r>
          <a:endParaRPr lang="en" sz="1800" b="1" noProof="0" dirty="0"/>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sr-Latn-RS" sz="1800" b="1" noProof="0"/>
            <a:t>Budite</a:t>
          </a:r>
          <a:r>
            <a:rPr lang="fi-FI" sz="1800" b="1" noProof="0"/>
            <a:t> milostivi s</a:t>
          </a:r>
          <a:r>
            <a:rPr lang="sr-Latn-RS" sz="1800" b="1" noProof="0"/>
            <a:t>a</a:t>
          </a:r>
          <a:r>
            <a:rPr lang="fi-FI" sz="1800" b="1" noProof="0"/>
            <a:t>osećajn</a:t>
          </a:r>
          <a:r>
            <a:rPr lang="sr-Latn-RS" sz="1800" b="1" noProof="0"/>
            <a:t>i.</a:t>
          </a:r>
          <a:endParaRPr lang="en" sz="1800" b="1" noProof="0" dirty="0"/>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a:t>: </a:t>
          </a:r>
          <a:r>
            <a:rPr lang="sr-Latn-RS" sz="1800" b="1" noProof="0"/>
            <a:t>izražavat</a:t>
          </a:r>
          <a:r>
            <a:rPr lang="it-IT" sz="1800" b="1" noProof="0"/>
            <a:t>i s</a:t>
          </a:r>
          <a:r>
            <a:rPr lang="sr-Latn-RS" sz="1800" b="1" noProof="0"/>
            <a:t>aučešće</a:t>
          </a:r>
          <a:r>
            <a:rPr lang="it-IT" sz="1800" b="1" noProof="0"/>
            <a:t>, čestita</a:t>
          </a:r>
          <a:r>
            <a:rPr lang="sr-Latn-RS" sz="1800" b="1" noProof="0"/>
            <a:t>ti</a:t>
          </a:r>
          <a:endParaRPr lang="en" sz="1800" b="1" noProof="0" dirty="0"/>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hr-HR" sz="1800" b="1" noProof="0"/>
            <a:t>Radujte se onima koji podržavaju istinu.</a:t>
          </a:r>
          <a:endParaRPr lang="en" sz="1800" b="1" noProof="0" dirty="0"/>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Podnosi sve</a:t>
          </a:r>
          <a:endParaRPr lang="en" sz="2000" b="1" noProof="0" dirty="0">
            <a:effectLst>
              <a:outerShdw blurRad="38100" dist="38100" dir="2700000" algn="tl">
                <a:srgbClr val="000000">
                  <a:alpha val="43137"/>
                </a:srgbClr>
              </a:outerShdw>
            </a:effectLst>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a:t>: </a:t>
          </a:r>
          <a:r>
            <a:rPr lang="hr-HR" sz="1800" b="1" noProof="0"/>
            <a:t>pokriti tišinom (strpljivo izdržati)</a:t>
          </a:r>
          <a:endParaRPr lang="en" sz="1800" b="1" noProof="0" dirty="0"/>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sr-Latn-RS" sz="1600" b="1" noProof="0"/>
            <a:t>Po</a:t>
          </a:r>
          <a:r>
            <a:rPr lang="it-IT" sz="1600" b="1" noProof="0"/>
            <a:t>krivaj i </a:t>
          </a:r>
          <a:r>
            <a:rPr lang="sr-Latn-RS" sz="1600" b="1" noProof="0"/>
            <a:t>ć</a:t>
          </a:r>
          <a:r>
            <a:rPr lang="it-IT" sz="1600" b="1" noProof="0"/>
            <a:t>uti o tuđim manama, </a:t>
          </a:r>
          <a:r>
            <a:rPr lang="sr-Latn-RS" sz="1600" b="1" noProof="0"/>
            <a:t>i</a:t>
          </a:r>
          <a:r>
            <a:rPr lang="it-IT" sz="1600" b="1" noProof="0"/>
            <a:t> ne otkri</a:t>
          </a:r>
          <a:r>
            <a:rPr lang="sr-Latn-RS" sz="1600" b="1" noProof="0"/>
            <a:t>va</a:t>
          </a:r>
          <a:r>
            <a:rPr lang="it-IT" sz="1600" b="1" noProof="0"/>
            <a:t>j</a:t>
          </a:r>
          <a:r>
            <a:rPr lang="sr-Latn-RS" sz="1600" b="1" noProof="0"/>
            <a:t> ih.</a:t>
          </a:r>
          <a:endParaRPr lang="en" sz="1600" b="1" noProof="0" dirty="0"/>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Veruje sve</a:t>
          </a:r>
          <a:endParaRPr lang="en" sz="2000" b="1" noProof="0" dirty="0">
            <a:effectLst>
              <a:outerShdw blurRad="38100" dist="38100" dir="2700000" algn="tl">
                <a:srgbClr val="000000">
                  <a:alpha val="43137"/>
                </a:srgbClr>
              </a:outerShdw>
            </a:effectLst>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a:t>: </a:t>
          </a:r>
          <a:r>
            <a:rPr lang="hr-HR" sz="1800" b="1" noProof="0"/>
            <a:t>imati veru, ceniti zasluge, verovati</a:t>
          </a:r>
          <a:endParaRPr lang="en" sz="1800" b="1" noProof="0" dirty="0"/>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hr-HR" sz="1800" b="1" noProof="0"/>
            <a:t>Ne osuđujte, već prvo ispitajte sumnjom.</a:t>
          </a:r>
          <a:endParaRPr lang="en" sz="1800" b="1" noProof="0" dirty="0"/>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Svemu se nada</a:t>
          </a:r>
          <a:endParaRPr lang="en" sz="2000" b="1" noProof="0" dirty="0">
            <a:effectLst>
              <a:outerShdw blurRad="38100" dist="38100" dir="2700000" algn="tl">
                <a:srgbClr val="000000">
                  <a:alpha val="43137"/>
                </a:srgbClr>
              </a:outerShdw>
            </a:effectLst>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a:t>
          </a:r>
          <a:r>
            <a:rPr lang="en" sz="1800" b="0" i="1" noProof="0">
              <a:effectLst>
                <a:outerShdw blurRad="38100" dist="38100" dir="2700000" algn="tl">
                  <a:srgbClr val="000000">
                    <a:alpha val="43137"/>
                  </a:srgbClr>
                </a:outerShdw>
              </a:effectLst>
            </a:rPr>
            <a:t>:</a:t>
          </a:r>
          <a:r>
            <a:rPr lang="en" sz="1800" b="1" noProof="0"/>
            <a:t> </a:t>
          </a:r>
          <a:r>
            <a:rPr lang="hr-HR" sz="1800" b="1" noProof="0"/>
            <a:t>čekati ili verovati</a:t>
          </a:r>
          <a:endParaRPr lang="en" sz="1800" b="1" noProof="0" dirty="0"/>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hr-HR" sz="1800" b="1" noProof="0"/>
            <a:t>Uvek očekuj da će se  dogoditi nešto dobro.</a:t>
          </a:r>
          <a:endParaRPr lang="en" sz="1800" b="1" noProof="0" dirty="0"/>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hr-HR" sz="2000" b="1" noProof="0">
              <a:effectLst>
                <a:outerShdw blurRad="38100" dist="38100" dir="2700000" algn="tl">
                  <a:srgbClr val="000000">
                    <a:alpha val="43137"/>
                  </a:srgbClr>
                </a:outerShdw>
              </a:effectLst>
            </a:rPr>
            <a:t>Sve podnosi </a:t>
          </a:r>
          <a:endParaRPr lang="en" sz="2000" b="1" noProof="0" dirty="0">
            <a:effectLst>
              <a:outerShdw blurRad="38100" dist="38100" dir="2700000" algn="tl">
                <a:srgbClr val="000000">
                  <a:alpha val="43137"/>
                </a:srgbClr>
              </a:outerShdw>
            </a:effectLst>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a:t>: </a:t>
          </a:r>
          <a:r>
            <a:rPr lang="hr-HR" sz="1800" b="1" noProof="0"/>
            <a:t>odupreti se, izdržati, imati snagu, ustrajati</a:t>
          </a:r>
          <a:endParaRPr lang="en" sz="1800" b="1" noProof="0" dirty="0"/>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hr-HR" sz="1800" b="1" noProof="0"/>
            <a:t>Izdržite teškoće, kušnje i progon.</a:t>
          </a:r>
          <a:endParaRPr lang="en" sz="1800" b="1" noProof="0" dirty="0"/>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2" qsCatId="3D" csTypeId="urn:microsoft.com/office/officeart/2005/8/colors/colorful4#1"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zavi</a:t>
          </a:r>
          <a:r>
            <a:rPr lang="hr-HR" sz="2000" b="1">
              <a:effectLst>
                <a:outerShdw blurRad="38100" dist="38100" dir="2700000" algn="tl">
                  <a:srgbClr val="000000">
                    <a:alpha val="43137"/>
                  </a:srgbClr>
                </a:outerShdw>
              </a:effectLst>
            </a:rPr>
            <a:t>d</a:t>
          </a:r>
          <a:r>
            <a:rPr lang="es-ES" sz="2000" b="1">
              <a:effectLst>
                <a:outerShdw blurRad="38100" dist="38100" dir="2700000" algn="tl">
                  <a:srgbClr val="000000">
                    <a:alpha val="43137"/>
                  </a:srgbClr>
                </a:outerShdw>
              </a:effectLst>
            </a:rPr>
            <a:t>i</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zeloō</a:t>
          </a:r>
          <a:r>
            <a:rPr lang="es-ES" sz="1800" b="1" dirty="0"/>
            <a:t>: tener un</a:t>
          </a:r>
          <a:br>
            <a:rPr lang="es-ES" sz="1800" b="1" dirty="0"/>
          </a:br>
          <a:r>
            <a:rPr lang="es-ES" sz="1800" b="1" dirty="0"/>
            <a:t>sentimiento ardiente</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it-IT" sz="1800" b="1"/>
            <a:t>Ne zavidi onima koji imaju druge darove ili vrline</a:t>
          </a:r>
          <a:r>
            <a:rPr lang="sr-Latn-RS" sz="1800" b="1"/>
            <a:t>.</a:t>
          </a:r>
          <a:endParaRPr lang="es-ES" sz="1800" b="1" dirty="0"/>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hr-HR" sz="2000" b="1">
              <a:effectLst>
                <a:outerShdw blurRad="38100" dist="38100" dir="2700000" algn="tl">
                  <a:srgbClr val="000000">
                    <a:alpha val="43137"/>
                  </a:srgbClr>
                </a:outerShdw>
              </a:effectLst>
            </a:rPr>
            <a:t>N</a:t>
          </a:r>
          <a:r>
            <a:rPr lang="es-ES" sz="2000" b="1">
              <a:effectLst>
                <a:outerShdw blurRad="38100" dist="38100" dir="2700000" algn="tl">
                  <a:srgbClr val="000000">
                    <a:alpha val="43137"/>
                  </a:srgbClr>
                </a:outerShdw>
              </a:effectLst>
            </a:rPr>
            <a:t>e hvali</a:t>
          </a:r>
          <a:r>
            <a:rPr lang="hr-HR" sz="2000" b="1">
              <a:effectLst>
                <a:outerShdw blurRad="38100" dist="38100" dir="2700000" algn="tl">
                  <a:srgbClr val="000000">
                    <a:alpha val="43137"/>
                  </a:srgbClr>
                </a:outerShdw>
              </a:effectLst>
            </a:rPr>
            <a:t> se.</a:t>
          </a:r>
          <a:endParaRPr lang="es-ES" sz="2000" b="1"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perpereuomai</a:t>
          </a:r>
          <a:r>
            <a:rPr lang="es-ES" sz="1800" b="1" dirty="0"/>
            <a:t>: jactarse, fanfarronear</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it-IT" sz="1800" b="1"/>
            <a:t>Ne želi da </a:t>
          </a:r>
          <a:r>
            <a:rPr lang="sr-Latn-RS" sz="1800" b="1"/>
            <a:t>je</a:t>
          </a:r>
          <a:r>
            <a:rPr lang="it-IT" sz="1800" b="1"/>
            <a:t> drugi hvale</a:t>
          </a:r>
          <a:r>
            <a:rPr lang="sr-Latn-RS" sz="1800" b="1"/>
            <a:t>.</a:t>
          </a:r>
          <a:endParaRPr lang="es-ES" sz="1800" b="1" dirty="0"/>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nad</a:t>
          </a:r>
          <a:r>
            <a:rPr lang="hr-HR" sz="2000" b="1">
              <a:effectLst>
                <a:outerShdw blurRad="38100" dist="38100" dir="2700000" algn="tl">
                  <a:srgbClr val="000000">
                    <a:alpha val="43137"/>
                  </a:srgbClr>
                </a:outerShdw>
              </a:effectLst>
            </a:rPr>
            <a:t>im</a:t>
          </a:r>
          <a:r>
            <a:rPr lang="es-ES" sz="2000" b="1">
              <a:effectLst>
                <a:outerShdw blurRad="38100" dist="38100" dir="2700000" algn="tl">
                  <a:srgbClr val="000000">
                    <a:alpha val="43137"/>
                  </a:srgbClr>
                </a:outerShdw>
              </a:effectLst>
            </a:rPr>
            <a:t>a se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fysioō</a:t>
          </a:r>
          <a:r>
            <a:rPr lang="es-ES" sz="1800" b="1" dirty="0"/>
            <a:t>: inflarse, enorgullecerse</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pt-BR" sz="1800" b="1"/>
            <a:t>Nema preteran</a:t>
          </a:r>
          <a:r>
            <a:rPr lang="sr-Latn-RS" sz="1800" b="1"/>
            <a:t>o</a:t>
          </a:r>
          <a:r>
            <a:rPr lang="pt-BR" sz="1800" b="1"/>
            <a:t> </a:t>
          </a:r>
          <a:r>
            <a:rPr lang="sr-Latn-RS" sz="1800" b="1"/>
            <a:t>mišljenje</a:t>
          </a:r>
          <a:r>
            <a:rPr lang="pt-BR" sz="1800" b="1"/>
            <a:t> o sebi</a:t>
          </a:r>
          <a:r>
            <a:rPr lang="sr-Latn-RS" sz="1800" b="1"/>
            <a:t>.</a:t>
          </a:r>
          <a:endParaRPr lang="es-ES" sz="1800" b="1" dirty="0"/>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čini ništa neprimereno</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s-ES" sz="1800" b="0" i="1" dirty="0" err="1">
              <a:effectLst>
                <a:outerShdw blurRad="38100" dist="38100" dir="2700000" algn="tl">
                  <a:srgbClr val="000000">
                    <a:alpha val="43137"/>
                  </a:srgbClr>
                </a:outerShdw>
              </a:effectLst>
            </a:rPr>
            <a:t>asjēmoneō</a:t>
          </a:r>
          <a:r>
            <a:rPr lang="es-ES" sz="1800" b="1" dirty="0"/>
            <a:t>: actuar indebidamente</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s-ES" sz="1800" b="1"/>
            <a:t>Ne deluje protiv društvenih i moralnih normi</a:t>
          </a:r>
          <a:r>
            <a:rPr lang="sr-Latn-RS" sz="1800" b="1"/>
            <a:t>.</a:t>
          </a:r>
          <a:endParaRPr lang="es-ES" sz="1800" b="1" dirty="0"/>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 traži svoje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zēteō</a:t>
          </a:r>
          <a:r>
            <a:rPr lang="es-ES" sz="1800" b="1" dirty="0"/>
            <a:t>: buscar</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s-ES" sz="1800" b="1"/>
            <a:t>Odri</a:t>
          </a:r>
          <a:r>
            <a:rPr lang="sr-Latn-RS" sz="1800" b="1"/>
            <a:t>će se</a:t>
          </a:r>
          <a:r>
            <a:rPr lang="es-ES" sz="1800" b="1"/>
            <a:t> svojih prava zbog drugih</a:t>
          </a:r>
          <a:r>
            <a:rPr lang="sr-Latn-RS" sz="1800" b="1"/>
            <a:t>.</a:t>
          </a:r>
          <a:endParaRPr lang="es-ES" sz="1800" b="1" dirty="0"/>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dgm:spPr/>
      <dgm:t>
        <a:bodyPr/>
        <a:lstStyle/>
        <a:p>
          <a:r>
            <a:rPr lang="es-ES" sz="2000" b="1">
              <a:effectLst>
                <a:outerShdw blurRad="38100" dist="38100" dir="2700000" algn="tl">
                  <a:srgbClr val="000000">
                    <a:alpha val="43137"/>
                  </a:srgbClr>
                </a:outerShdw>
              </a:effectLst>
            </a:rPr>
            <a:t>N</a:t>
          </a:r>
          <a:r>
            <a:rPr lang="hr-HR" sz="2000" b="1">
              <a:effectLst>
                <a:outerShdw blurRad="38100" dist="38100" dir="2700000" algn="tl">
                  <a:srgbClr val="000000">
                    <a:alpha val="43137"/>
                  </a:srgbClr>
                </a:outerShdw>
              </a:effectLst>
            </a:rPr>
            <a:t>e </a:t>
          </a:r>
          <a:r>
            <a:rPr lang="es-ES" sz="2000" b="1">
              <a:effectLst>
                <a:outerShdw blurRad="38100" dist="38100" dir="2700000" algn="tl">
                  <a:srgbClr val="000000">
                    <a:alpha val="43137"/>
                  </a:srgbClr>
                </a:outerShdw>
              </a:effectLst>
            </a:rPr>
            <a:t>irit</a:t>
          </a:r>
          <a:r>
            <a:rPr lang="hr-HR" sz="2000" b="1">
              <a:effectLst>
                <a:outerShdw blurRad="38100" dist="38100" dir="2700000" algn="tl">
                  <a:srgbClr val="000000">
                    <a:alpha val="43137"/>
                  </a:srgbClr>
                </a:outerShdw>
              </a:effectLst>
            </a:rPr>
            <a:t>ir</a:t>
          </a:r>
          <a:r>
            <a:rPr lang="es-ES" sz="2000" b="1">
              <a:effectLst>
                <a:outerShdw blurRad="38100" dist="38100" dir="2700000" algn="tl">
                  <a:srgbClr val="000000">
                    <a:alpha val="43137"/>
                  </a:srgbClr>
                </a:outerShdw>
              </a:effectLst>
            </a:rPr>
            <a:t>a</a:t>
          </a:r>
          <a:r>
            <a:rPr lang="hr-HR" sz="2000" b="1">
              <a:effectLst>
                <a:outerShdw blurRad="38100" dist="38100" dir="2700000" algn="tl">
                  <a:srgbClr val="000000">
                    <a:alpha val="43137"/>
                  </a:srgbClr>
                </a:outerShdw>
              </a:effectLst>
            </a:rPr>
            <a:t> se.</a:t>
          </a:r>
          <a:endParaRPr lang="es-ES" sz="2000" b="1"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Paroxynō: </a:t>
          </a:r>
          <a:r>
            <a:rPr lang="es-ES" sz="1800" b="0" i="0">
              <a:effectLst>
                <a:outerShdw blurRad="38100" dist="38100" dir="2700000" algn="tl">
                  <a:srgbClr val="000000">
                    <a:alpha val="43137"/>
                  </a:srgbClr>
                </a:outerShdw>
              </a:effectLst>
            </a:rPr>
            <a:t>Izvući</a:t>
          </a:r>
          <a:r>
            <a:rPr lang="sr-Latn-RS" sz="1800" b="0" i="0">
              <a:effectLst>
                <a:outerShdw blurRad="38100" dist="38100" dir="2700000" algn="tl">
                  <a:srgbClr val="000000">
                    <a:alpha val="43137"/>
                  </a:srgbClr>
                </a:outerShdw>
              </a:effectLst>
            </a:rPr>
            <a:t>. poentirati</a:t>
          </a:r>
          <a:r>
            <a:rPr lang="es-ES" sz="1800" b="0" i="0">
              <a:effectLst>
                <a:outerShdw blurRad="38100" dist="38100" dir="2700000" algn="tl">
                  <a:srgbClr val="000000">
                    <a:alpha val="43137"/>
                  </a:srgbClr>
                </a:outerShdw>
              </a:effectLst>
            </a:rPr>
            <a:t> na nešto što će živcirati, izazvati frustraciju</a:t>
          </a:r>
          <a:endParaRPr lang="es-ES" sz="1800" b="1" i="0" dirty="0"/>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s-ES" sz="1800" b="1"/>
            <a:t>Nije razdražljiv</a:t>
          </a:r>
          <a:r>
            <a:rPr lang="sr-Latn-RS" sz="1800" b="1"/>
            <a:t>a</a:t>
          </a:r>
          <a:r>
            <a:rPr lang="es-ES" sz="1800" b="1"/>
            <a:t> niti previše podložn</a:t>
          </a:r>
          <a:r>
            <a:rPr lang="sr-Latn-RS" sz="1800" b="1"/>
            <a:t>a.</a:t>
          </a:r>
          <a:endParaRPr lang="es-ES" sz="1800" b="1" dirty="0"/>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No guarda rencor</a:t>
          </a:r>
          <a:endParaRPr lang="es-ES" sz="2000" b="1"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Logizomai: </a:t>
          </a:r>
          <a:r>
            <a:rPr lang="es-ES" sz="1800" b="0" i="0">
              <a:effectLst>
                <a:outerShdw blurRad="38100" dist="38100" dir="2700000" algn="tl">
                  <a:srgbClr val="000000">
                    <a:alpha val="43137"/>
                  </a:srgbClr>
                </a:outerShdw>
              </a:effectLst>
            </a:rPr>
            <a:t>Izum</a:t>
          </a:r>
          <a:endParaRPr lang="es-ES" sz="1800" b="1" i="0" dirty="0"/>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s-ES" sz="1800" b="1"/>
            <a:t>Oprašta i zanemaruje primljene uvrede</a:t>
          </a:r>
          <a:r>
            <a:rPr lang="hr-HR" sz="1800" b="1"/>
            <a:t>.</a:t>
          </a:r>
          <a:endParaRPr lang="es-ES" sz="1800" b="1" dirty="0"/>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Ne</a:t>
          </a:r>
          <a:r>
            <a:rPr lang="hr-HR" sz="2000" b="1">
              <a:effectLst>
                <a:outerShdw blurRad="38100" dist="38100" dir="2700000" algn="tl">
                  <a:srgbClr val="000000">
                    <a:alpha val="43137"/>
                  </a:srgbClr>
                </a:outerShdw>
              </a:effectLst>
            </a:rPr>
            <a:t> raduje se nepravdi.</a:t>
          </a:r>
          <a:endParaRPr lang="es-ES"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s-ES" sz="1800" b="0" i="1">
              <a:effectLst>
                <a:outerShdw blurRad="38100" dist="38100" dir="2700000" algn="tl">
                  <a:srgbClr val="000000">
                    <a:alpha val="43137"/>
                  </a:srgbClr>
                </a:outerShdw>
              </a:effectLst>
            </a:rPr>
            <a:t>jairō: </a:t>
          </a:r>
          <a:r>
            <a:rPr lang="es-ES" sz="1800" b="0" i="0">
              <a:effectLst>
                <a:outerShdw blurRad="38100" dist="38100" dir="2700000" algn="tl">
                  <a:srgbClr val="000000">
                    <a:alpha val="43137"/>
                  </a:srgbClr>
                </a:outerShdw>
              </a:effectLst>
            </a:rPr>
            <a:t>biti veseo, sre</a:t>
          </a:r>
          <a:r>
            <a:rPr lang="sr-Latn-RS" sz="1800" b="0" i="0">
              <a:effectLst>
                <a:outerShdw blurRad="38100" dist="38100" dir="2700000" algn="tl">
                  <a:srgbClr val="000000">
                    <a:alpha val="43137"/>
                  </a:srgbClr>
                </a:outerShdw>
              </a:effectLst>
            </a:rPr>
            <a:t>ć</a:t>
          </a:r>
          <a:r>
            <a:rPr lang="es-ES" sz="1800" b="0" i="0">
              <a:effectLst>
                <a:outerShdw blurRad="38100" dist="38100" dir="2700000" algn="tl">
                  <a:srgbClr val="000000">
                    <a:alpha val="43137"/>
                  </a:srgbClr>
                </a:outerShdw>
              </a:effectLst>
            </a:rPr>
            <a:t>an ili se osećati dobro</a:t>
          </a:r>
          <a:endParaRPr lang="es-ES" sz="1800" b="1" i="0" dirty="0"/>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s-ES" sz="1800" b="1"/>
            <a:t>Ne raduje se pogreškama, već ih nastoji ispraviti</a:t>
          </a:r>
          <a:r>
            <a:rPr lang="hr-HR" sz="1800" b="1"/>
            <a:t>.</a:t>
          </a:r>
          <a:endParaRPr lang="es-ES" sz="1800" b="1" dirty="0"/>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1" qsCatId="simple" csTypeId="urn:microsoft.com/office/officeart/2005/8/colors/colorful1#2"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pl-PL" sz="2000" b="1"/>
            <a:t>Podnosio je bičevanje, uvrede  i prezir.</a:t>
          </a:r>
          <a:br>
            <a:rPr lang="pl-PL" sz="2000" b="1"/>
          </a:br>
          <a:r>
            <a:rPr lang="pl-PL" sz="2000" b="1"/>
            <a:t>(Matej 27,27-31)</a:t>
          </a:r>
          <a:endParaRPr lang="es-ES" sz="2000" b="1" dirty="0"/>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sr-Latn-RS" sz="2000" b="1">
              <a:effectLst>
                <a:outerShdw blurRad="38100" dist="38100" dir="2700000" algn="tl">
                  <a:srgbClr val="000000">
                    <a:alpha val="43137"/>
                  </a:srgbClr>
                </a:outerShdw>
              </a:effectLst>
            </a:rPr>
            <a:t>Bio je zdrav.</a:t>
          </a:r>
          <a:endParaRPr lang="es-ES" sz="2000" b="1" dirty="0">
            <a:effectLst>
              <a:outerShdw blurRad="38100" dist="38100" dir="2700000" algn="tl">
                <a:srgbClr val="000000">
                  <a:alpha val="43137"/>
                </a:srgbClr>
              </a:outerShdw>
            </a:effectLst>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pl-PL" sz="2000" b="1"/>
            <a:t>Bio je zainteresiran za svakoga tko pati.</a:t>
          </a:r>
          <a:endParaRPr lang="es-ES" sz="2000" b="1"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hr-HR" sz="2000" b="1">
              <a:effectLst>
                <a:outerShdw blurRad="38100" dist="38100" dir="2700000" algn="tl">
                  <a:srgbClr val="000000">
                    <a:alpha val="43137"/>
                  </a:srgbClr>
                </a:outerShdw>
              </a:effectLst>
            </a:rPr>
            <a:t>P</a:t>
          </a:r>
          <a:r>
            <a:rPr lang="es-ES" sz="2000" b="1">
              <a:effectLst>
                <a:outerShdw blurRad="38100" dist="38100" dir="2700000" algn="tl">
                  <a:srgbClr val="000000">
                    <a:alpha val="43137"/>
                  </a:srgbClr>
                </a:outerShdw>
              </a:effectLst>
            </a:rPr>
            <a:t>ati</a:t>
          </a:r>
          <a:r>
            <a:rPr lang="hr-HR" sz="2000" b="1">
              <a:effectLst>
                <a:outerShdw blurRad="38100" dist="38100" dir="2700000" algn="tl">
                  <a:srgbClr val="000000">
                    <a:alpha val="43137"/>
                  </a:srgbClr>
                </a:outerShdw>
              </a:effectLst>
            </a:rPr>
            <a:t>o je!</a:t>
          </a:r>
          <a:endParaRPr lang="es-ES" sz="2000" b="1"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hr-HR" sz="2000" b="1">
              <a:effectLst>
                <a:outerShdw blurRad="38100" dist="38100" dir="2700000" algn="tl">
                  <a:srgbClr val="000000">
                    <a:alpha val="43137"/>
                  </a:srgbClr>
                </a:outerShdw>
              </a:effectLst>
            </a:rPr>
            <a:t>Radovao se</a:t>
          </a:r>
          <a:r>
            <a:rPr lang="es-ES" sz="2000" b="1">
              <a:effectLst>
                <a:outerShdw blurRad="38100" dist="38100" dir="2700000" algn="tl">
                  <a:srgbClr val="000000">
                    <a:alpha val="43137"/>
                  </a:srgbClr>
                </a:outerShdw>
              </a:effectLst>
            </a:rPr>
            <a:t> istini</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s-ES" sz="2000" b="1"/>
            <a:t>Poučavao je istinu s jasnoćom i uvjerenjem</a:t>
          </a:r>
          <a:r>
            <a:rPr lang="hr-HR" sz="2000" b="1"/>
            <a:t>.</a:t>
          </a:r>
          <a:endParaRPr lang="es-ES" sz="2000" b="1"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On trpi sve</a:t>
          </a:r>
          <a:r>
            <a:rPr lang="hr-HR" sz="2000" b="1">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s-ES" sz="2000" b="1"/>
            <a:t>Nije sudio grešnoj ženi i dao joj je oprost </a:t>
          </a:r>
          <a:r>
            <a:rPr lang="hr-HR" sz="2000" b="1"/>
            <a:t>                </a:t>
          </a:r>
          <a:r>
            <a:rPr lang="es-ES" sz="2000" b="1"/>
            <a:t>(Ivan 8</a:t>
          </a:r>
          <a:r>
            <a:rPr lang="hr-HR" sz="2000" b="1"/>
            <a:t>,</a:t>
          </a:r>
          <a:r>
            <a:rPr lang="es-ES" sz="2000" b="1"/>
            <a:t>10-11)</a:t>
          </a:r>
          <a:r>
            <a:rPr lang="hr-HR" sz="2000" b="1"/>
            <a:t>.</a:t>
          </a:r>
          <a:endParaRPr lang="es-ES" sz="2000" b="1" dirty="0"/>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Vjeruje u sve</a:t>
          </a:r>
          <a:endParaRPr lang="es-ES" sz="2000" b="1"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pl-PL" sz="2000" b="1"/>
            <a:t>Vjerovao je u Zakejevu iskrenost</a:t>
          </a:r>
          <a:br>
            <a:rPr lang="pl-PL" sz="2000" b="1"/>
          </a:br>
          <a:r>
            <a:rPr lang="pl-PL" sz="2000" b="1"/>
            <a:t>(Luka 19,8.9).</a:t>
          </a:r>
          <a:endParaRPr lang="es-ES" sz="2000" b="1" dirty="0"/>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Sve nas čeka</a:t>
          </a:r>
          <a:endParaRPr lang="es-ES" sz="2000" b="1"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s-ES" sz="2000" b="1"/>
            <a:t>Pripremio je 12 ljudi za </a:t>
          </a:r>
          <a:r>
            <a:rPr lang="hr-HR" sz="2000" b="1"/>
            <a:t> </a:t>
          </a:r>
          <a:r>
            <a:rPr lang="es-ES" sz="2000" b="1"/>
            <a:t>"nemoguću" misiju</a:t>
          </a:r>
          <a:r>
            <a:rPr lang="hr-HR" sz="2000" b="1"/>
            <a:t>.</a:t>
          </a:r>
          <a:endParaRPr lang="es-ES" sz="2000" b="1" dirty="0"/>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s-ES" sz="2000" b="1">
              <a:effectLst>
                <a:outerShdw blurRad="38100" dist="38100" dir="2700000" algn="tl">
                  <a:srgbClr val="000000">
                    <a:alpha val="43137"/>
                  </a:srgbClr>
                </a:outerShdw>
              </a:effectLst>
            </a:rPr>
            <a:t>Podržava sve</a:t>
          </a:r>
          <a:endParaRPr lang="es-ES" sz="2000" b="1"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pl-PL" sz="2000" b="1"/>
            <a:t>Podnio je glad, odbacivanje, bol i progon.</a:t>
          </a:r>
          <a:endParaRPr lang="es-ES" sz="2000" b="1"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X="-1330" custLinFactNeighborY="-9663">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2" qsCatId="simple" csTypeId="urn:microsoft.com/office/officeart/2005/8/colors/colorful1#3"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s-ES" sz="2000" b="1">
              <a:solidFill>
                <a:schemeClr val="tx1"/>
              </a:solidFill>
            </a:rPr>
            <a:t>N</a:t>
          </a:r>
          <a:r>
            <a:rPr lang="hr-HR" sz="2000" b="1">
              <a:solidFill>
                <a:schemeClr val="tx1"/>
              </a:solidFill>
            </a:rPr>
            <a:t>ije</a:t>
          </a:r>
          <a:r>
            <a:rPr lang="es-ES" sz="2000" b="1">
              <a:solidFill>
                <a:schemeClr val="tx1"/>
              </a:solidFill>
            </a:rPr>
            <a:t> zavi</a:t>
          </a:r>
          <a:r>
            <a:rPr lang="hr-HR" sz="2000" b="1">
              <a:solidFill>
                <a:schemeClr val="tx1"/>
              </a:solidFill>
            </a:rPr>
            <a:t>dio.</a:t>
          </a:r>
          <a:endParaRPr lang="es-ES" sz="2000" b="1" dirty="0">
            <a:solidFill>
              <a:schemeClr val="tx1"/>
            </a:solidFill>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Nije tražio počasti i pridružio se skromnima</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ije se</a:t>
          </a:r>
          <a:r>
            <a:rPr lang="es-ES" sz="1800" b="1">
              <a:solidFill>
                <a:schemeClr val="tx1"/>
              </a:solidFill>
            </a:rPr>
            <a:t> </a:t>
          </a:r>
          <a:r>
            <a:rPr lang="hr-HR" sz="1800" b="1">
              <a:solidFill>
                <a:schemeClr val="tx1"/>
              </a:solidFill>
            </a:rPr>
            <a:t>hvalio.</a:t>
          </a:r>
          <a:endParaRPr lang="es-ES" sz="1800" b="1" dirty="0">
            <a:solidFill>
              <a:schemeClr val="tx1"/>
            </a:solidFill>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Iako je bio Kralj svemira, nije se time hvalio</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hr-HR" sz="2000" b="1">
              <a:solidFill>
                <a:schemeClr val="tx1"/>
              </a:solidFill>
            </a:rPr>
            <a:t>Nije se nadimao.</a:t>
          </a:r>
          <a:r>
            <a:rPr lang="es-ES" sz="2000" b="1">
              <a:solidFill>
                <a:schemeClr val="tx1"/>
              </a:solidFill>
            </a:rPr>
            <a:t> </a:t>
          </a:r>
          <a:endParaRPr lang="es-ES" sz="2000" b="1" dirty="0">
            <a:solidFill>
              <a:schemeClr val="tx1"/>
            </a:solidFill>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Bio je spreman raditi i najskromnije poslove.</a:t>
          </a:r>
          <a:endParaRPr lang="es-ES" sz="2000" b="1"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ij</a:t>
          </a:r>
          <a:r>
            <a:rPr lang="es-ES" sz="1800" b="1">
              <a:solidFill>
                <a:schemeClr val="tx1"/>
              </a:solidFill>
            </a:rPr>
            <a:t>e čini</a:t>
          </a:r>
          <a:r>
            <a:rPr lang="hr-HR" sz="1800" b="1">
              <a:solidFill>
                <a:schemeClr val="tx1"/>
              </a:solidFill>
            </a:rPr>
            <a:t>o</a:t>
          </a:r>
          <a:r>
            <a:rPr lang="es-ES" sz="1800" b="1">
              <a:solidFill>
                <a:schemeClr val="tx1"/>
              </a:solidFill>
            </a:rPr>
            <a:t> ništa neprimjereno</a:t>
          </a:r>
          <a:r>
            <a:rPr lang="hr-HR" sz="1800" b="1">
              <a:solidFill>
                <a:schemeClr val="tx1"/>
              </a:solidFill>
            </a:rPr>
            <a:t>.</a:t>
          </a:r>
          <a:endParaRPr lang="es-ES" sz="1800" b="1" dirty="0">
            <a:solidFill>
              <a:schemeClr val="tx1"/>
            </a:solidFill>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Postupao je pristojno i ispravno prema svima</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s-ES" sz="2000" b="1">
              <a:solidFill>
                <a:schemeClr val="tx1"/>
              </a:solidFill>
            </a:rPr>
            <a:t>N</a:t>
          </a:r>
          <a:r>
            <a:rPr lang="hr-HR" sz="2000" b="1">
              <a:solidFill>
                <a:schemeClr val="tx1"/>
              </a:solidFill>
            </a:rPr>
            <a:t>ij</a:t>
          </a:r>
          <a:r>
            <a:rPr lang="es-ES" sz="2000" b="1">
              <a:solidFill>
                <a:schemeClr val="tx1"/>
              </a:solidFill>
            </a:rPr>
            <a:t>e traži</a:t>
          </a:r>
          <a:r>
            <a:rPr lang="hr-HR" sz="2000" b="1">
              <a:solidFill>
                <a:schemeClr val="tx1"/>
              </a:solidFill>
            </a:rPr>
            <a:t>o</a:t>
          </a:r>
          <a:r>
            <a:rPr lang="es-ES" sz="2000" b="1">
              <a:solidFill>
                <a:schemeClr val="tx1"/>
              </a:solidFill>
            </a:rPr>
            <a:t> svoje</a:t>
          </a:r>
          <a:r>
            <a:rPr lang="hr-HR" sz="2000" b="1">
              <a:solidFill>
                <a:schemeClr val="tx1"/>
              </a:solidFill>
            </a:rPr>
            <a:t>.</a:t>
          </a:r>
          <a:r>
            <a:rPr lang="es-ES" sz="2000" b="1">
              <a:solidFill>
                <a:schemeClr val="tx1"/>
              </a:solidFill>
            </a:rPr>
            <a:t> </a:t>
          </a:r>
          <a:endParaRPr lang="es-ES" sz="2000" b="1"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s-ES" sz="2000" b="1">
              <a:solidFill>
                <a:schemeClr val="bg1"/>
              </a:solidFill>
              <a:effectLst>
                <a:outerShdw blurRad="38100" dist="38100" dir="2700000" algn="tl">
                  <a:srgbClr val="000000">
                    <a:alpha val="43137"/>
                  </a:srgbClr>
                </a:outerShdw>
              </a:effectLst>
            </a:rPr>
            <a:t>Uvijek je izvršavao </a:t>
          </a:r>
          <a:r>
            <a:rPr lang="hr-HR" sz="2000" b="1">
              <a:solidFill>
                <a:schemeClr val="bg1"/>
              </a:solidFill>
              <a:effectLst>
                <a:outerShdw blurRad="38100" dist="38100" dir="2700000" algn="tl">
                  <a:srgbClr val="000000">
                    <a:alpha val="43137"/>
                  </a:srgbClr>
                </a:outerShdw>
              </a:effectLst>
            </a:rPr>
            <a:t>O</a:t>
          </a:r>
          <a:r>
            <a:rPr lang="es-ES" sz="2000" b="1">
              <a:solidFill>
                <a:schemeClr val="bg1"/>
              </a:solidFill>
              <a:effectLst>
                <a:outerShdw blurRad="38100" dist="38100" dir="2700000" algn="tl">
                  <a:srgbClr val="000000">
                    <a:alpha val="43137"/>
                  </a:srgbClr>
                </a:outerShdw>
              </a:effectLst>
            </a:rPr>
            <a:t>čevu volju</a:t>
          </a:r>
          <a:r>
            <a:rPr lang="hr-HR" sz="2000" b="1">
              <a:solidFill>
                <a:schemeClr val="bg1"/>
              </a:solidFill>
              <a:effectLst>
                <a:outerShdw blurRad="38100" dist="38100" dir="2700000" algn="tl">
                  <a:srgbClr val="000000">
                    <a:alpha val="43137"/>
                  </a:srgbClr>
                </a:outerShdw>
              </a:effectLst>
            </a:rPr>
            <a:t>          </a:t>
          </a:r>
          <a:r>
            <a:rPr lang="es-ES" sz="2000" b="1">
              <a:solidFill>
                <a:schemeClr val="bg1"/>
              </a:solidFill>
              <a:effectLst>
                <a:outerShdw blurRad="38100" dist="38100" dir="2700000" algn="tl">
                  <a:srgbClr val="000000">
                    <a:alpha val="43137"/>
                  </a:srgbClr>
                </a:outerShdw>
              </a:effectLst>
            </a:rPr>
            <a:t> (Iv</a:t>
          </a:r>
          <a:r>
            <a:rPr lang="hr-HR" sz="2000" b="1">
              <a:solidFill>
                <a:schemeClr val="bg1"/>
              </a:solidFill>
              <a:effectLst>
                <a:outerShdw blurRad="38100" dist="38100" dir="2700000" algn="tl">
                  <a:srgbClr val="000000">
                    <a:alpha val="43137"/>
                  </a:srgbClr>
                </a:outerShdw>
              </a:effectLst>
            </a:rPr>
            <a:t>an</a:t>
          </a:r>
          <a:r>
            <a:rPr lang="es-ES" sz="2000" b="1">
              <a:solidFill>
                <a:schemeClr val="bg1"/>
              </a:solidFill>
              <a:effectLst>
                <a:outerShdw blurRad="38100" dist="38100" dir="2700000" algn="tl">
                  <a:srgbClr val="000000">
                    <a:alpha val="43137"/>
                  </a:srgbClr>
                </a:outerShdw>
              </a:effectLst>
            </a:rPr>
            <a:t> 6</a:t>
          </a:r>
          <a:r>
            <a:rPr lang="hr-HR" sz="2000" b="1">
              <a:solidFill>
                <a:schemeClr val="bg1"/>
              </a:solidFill>
              <a:effectLst>
                <a:outerShdw blurRad="38100" dist="38100" dir="2700000" algn="tl">
                  <a:srgbClr val="000000">
                    <a:alpha val="43137"/>
                  </a:srgbClr>
                </a:outerShdw>
              </a:effectLst>
            </a:rPr>
            <a:t>,</a:t>
          </a:r>
          <a:r>
            <a:rPr lang="es-ES" sz="2000" b="1">
              <a:solidFill>
                <a:schemeClr val="bg1"/>
              </a:solidFill>
              <a:effectLst>
                <a:outerShdw blurRad="38100" dist="38100" dir="2700000" algn="tl">
                  <a:srgbClr val="000000">
                    <a:alpha val="43137"/>
                  </a:srgbClr>
                </a:outerShdw>
              </a:effectLst>
            </a:rPr>
            <a:t>38)</a:t>
          </a:r>
          <a:r>
            <a:rPr lang="hr-HR" sz="2000" b="1">
              <a:solidFill>
                <a:schemeClr val="bg1"/>
              </a:solidFill>
              <a:effectLst>
                <a:outerShdw blurRad="38100" dist="38100" dir="2700000" algn="tl">
                  <a:srgbClr val="000000">
                    <a:alpha val="43137"/>
                  </a:srgbClr>
                </a:outerShdw>
              </a:effectLst>
            </a:rPr>
            <a:t>.</a:t>
          </a:r>
          <a:endParaRPr lang="es-ES" sz="2000" b="1"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s-ES" sz="2000" b="1">
              <a:solidFill>
                <a:schemeClr val="tx1"/>
              </a:solidFill>
            </a:rPr>
            <a:t>N</a:t>
          </a:r>
          <a:r>
            <a:rPr lang="hr-HR" sz="2000" b="1">
              <a:solidFill>
                <a:schemeClr val="tx1"/>
              </a:solidFill>
            </a:rPr>
            <a:t>e</a:t>
          </a:r>
          <a:r>
            <a:rPr lang="es-ES" sz="2000" b="1">
              <a:solidFill>
                <a:schemeClr val="tx1"/>
              </a:solidFill>
            </a:rPr>
            <a:t> irit</a:t>
          </a:r>
          <a:r>
            <a:rPr lang="hr-HR" sz="2000" b="1">
              <a:solidFill>
                <a:schemeClr val="tx1"/>
              </a:solidFill>
            </a:rPr>
            <a:t>ir</a:t>
          </a:r>
          <a:r>
            <a:rPr lang="es-ES" sz="2000" b="1">
              <a:solidFill>
                <a:schemeClr val="tx1"/>
              </a:solidFill>
            </a:rPr>
            <a:t>a</a:t>
          </a:r>
          <a:r>
            <a:rPr lang="hr-HR" sz="2000" b="1">
              <a:solidFill>
                <a:schemeClr val="tx1"/>
              </a:solidFill>
            </a:rPr>
            <a:t> se.</a:t>
          </a:r>
          <a:endParaRPr lang="es-ES" sz="2000" b="1" dirty="0">
            <a:solidFill>
              <a:schemeClr val="tx1"/>
            </a:solidFill>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Čak i kad je bio pretučen, odgovarao je pristojno</a:t>
          </a:r>
          <a:br>
            <a:rPr lang="pl-PL" sz="2000" b="1">
              <a:solidFill>
                <a:schemeClr val="bg1"/>
              </a:solidFill>
              <a:effectLst>
                <a:outerShdw blurRad="38100" dist="38100" dir="2700000" algn="tl">
                  <a:srgbClr val="000000">
                    <a:alpha val="43137"/>
                  </a:srgbClr>
                </a:outerShdw>
              </a:effectLst>
            </a:rPr>
          </a:br>
          <a:r>
            <a:rPr lang="pl-PL" sz="2000" b="1">
              <a:solidFill>
                <a:schemeClr val="bg1"/>
              </a:solidFill>
              <a:effectLst>
                <a:outerShdw blurRad="38100" dist="38100" dir="2700000" algn="tl">
                  <a:srgbClr val="000000">
                    <a:alpha val="43137"/>
                  </a:srgbClr>
                </a:outerShdw>
              </a:effectLst>
            </a:rPr>
            <a:t>(Ivan 18,22.23)</a:t>
          </a:r>
          <a:endParaRPr lang="es-ES" sz="2000" b="1"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s-ES" sz="2000" b="1">
              <a:solidFill>
                <a:schemeClr val="tx1"/>
              </a:solidFill>
            </a:rPr>
            <a:t>N</a:t>
          </a:r>
          <a:r>
            <a:rPr lang="sr-Latn-RS" sz="2000" b="1">
              <a:solidFill>
                <a:schemeClr val="tx1"/>
              </a:solidFill>
            </a:rPr>
            <a:t>e misli zlo.</a:t>
          </a:r>
          <a:endParaRPr lang="es-ES" sz="2000" b="1" dirty="0">
            <a:solidFill>
              <a:schemeClr val="tx1"/>
            </a:solidFill>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pl-PL" sz="2000" b="1">
              <a:solidFill>
                <a:schemeClr val="bg1"/>
              </a:solidFill>
              <a:effectLst>
                <a:outerShdw blurRad="38100" dist="38100" dir="2700000" algn="tl">
                  <a:srgbClr val="000000">
                    <a:alpha val="43137"/>
                  </a:srgbClr>
                </a:outerShdw>
              </a:effectLst>
            </a:rPr>
            <a:t>Molio je za oprost za one koji su ga razapeli</a:t>
          </a:r>
          <a:br>
            <a:rPr lang="pl-PL" sz="2000" b="1">
              <a:solidFill>
                <a:schemeClr val="bg1"/>
              </a:solidFill>
              <a:effectLst>
                <a:outerShdw blurRad="38100" dist="38100" dir="2700000" algn="tl">
                  <a:srgbClr val="000000">
                    <a:alpha val="43137"/>
                  </a:srgbClr>
                </a:outerShdw>
              </a:effectLst>
            </a:rPr>
          </a:br>
          <a:r>
            <a:rPr lang="pl-PL" sz="2000" b="1">
              <a:solidFill>
                <a:schemeClr val="bg1"/>
              </a:solidFill>
              <a:effectLst>
                <a:outerShdw blurRad="38100" dist="38100" dir="2700000" algn="tl">
                  <a:srgbClr val="000000">
                    <a:alpha val="43137"/>
                  </a:srgbClr>
                </a:outerShdw>
              </a:effectLst>
            </a:rPr>
            <a:t>(Luka 23,34)</a:t>
          </a:r>
          <a:endParaRPr lang="es-ES" sz="2000" b="1"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s-ES" sz="1800" b="1">
              <a:solidFill>
                <a:schemeClr val="tx1"/>
              </a:solidFill>
            </a:rPr>
            <a:t>N</a:t>
          </a:r>
          <a:r>
            <a:rPr lang="hr-HR" sz="1800" b="1">
              <a:solidFill>
                <a:schemeClr val="tx1"/>
              </a:solidFill>
            </a:rPr>
            <a:t>e</a:t>
          </a:r>
          <a:r>
            <a:rPr lang="es-ES" sz="1800" b="1">
              <a:solidFill>
                <a:schemeClr val="tx1"/>
              </a:solidFill>
            </a:rPr>
            <a:t> </a:t>
          </a:r>
          <a:r>
            <a:rPr lang="hr-HR" sz="1800" b="1">
              <a:solidFill>
                <a:schemeClr val="tx1"/>
              </a:solidFill>
            </a:rPr>
            <a:t>raduje se nepravdi.</a:t>
          </a:r>
          <a:endParaRPr lang="es-ES" sz="1800" b="1" dirty="0">
            <a:solidFill>
              <a:schemeClr val="tx1"/>
            </a:solidFill>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pt-BR" sz="2000" b="1">
              <a:solidFill>
                <a:schemeClr val="bg1"/>
              </a:solidFill>
              <a:effectLst>
                <a:outerShdw blurRad="38100" dist="38100" dir="2700000" algn="tl">
                  <a:srgbClr val="000000">
                    <a:alpha val="43137"/>
                  </a:srgbClr>
                </a:outerShdw>
              </a:effectLst>
            </a:rPr>
            <a:t>Oštro je govorio nepravednim farizejima</a:t>
          </a:r>
          <a:br>
            <a:rPr lang="pt-BR" sz="2000" b="1">
              <a:solidFill>
                <a:schemeClr val="bg1"/>
              </a:solidFill>
              <a:effectLst>
                <a:outerShdw blurRad="38100" dist="38100" dir="2700000" algn="tl">
                  <a:srgbClr val="000000">
                    <a:alpha val="43137"/>
                  </a:srgbClr>
                </a:outerShdw>
              </a:effectLst>
            </a:rPr>
          </a:br>
          <a:r>
            <a:rPr lang="pt-BR" sz="2000" b="1">
              <a:solidFill>
                <a:schemeClr val="bg1"/>
              </a:solidFill>
              <a:effectLst>
                <a:outerShdw blurRad="38100" dist="38100" dir="2700000" algn="tl">
                  <a:srgbClr val="000000">
                    <a:alpha val="43137"/>
                  </a:srgbClr>
                </a:outerShdw>
              </a:effectLst>
            </a:rPr>
            <a:t>(M</a:t>
          </a:r>
          <a:r>
            <a:rPr lang="hr-HR" sz="2000" b="1">
              <a:solidFill>
                <a:schemeClr val="bg1"/>
              </a:solidFill>
              <a:effectLst>
                <a:outerShdw blurRad="38100" dist="38100" dir="2700000" algn="tl">
                  <a:srgbClr val="000000">
                    <a:alpha val="43137"/>
                  </a:srgbClr>
                </a:outerShdw>
              </a:effectLst>
            </a:rPr>
            <a:t>a</a:t>
          </a:r>
          <a:r>
            <a:rPr lang="pt-BR" sz="2000" b="1">
              <a:solidFill>
                <a:schemeClr val="bg1"/>
              </a:solidFill>
              <a:effectLst>
                <a:outerShdw blurRad="38100" dist="38100" dir="2700000" algn="tl">
                  <a:srgbClr val="000000">
                    <a:alpha val="43137"/>
                  </a:srgbClr>
                </a:outerShdw>
              </a:effectLst>
            </a:rPr>
            <a:t>t</a:t>
          </a:r>
          <a:r>
            <a:rPr lang="hr-HR" sz="2000" b="1">
              <a:solidFill>
                <a:schemeClr val="bg1"/>
              </a:solidFill>
              <a:effectLst>
                <a:outerShdw blurRad="38100" dist="38100" dir="2700000" algn="tl">
                  <a:srgbClr val="000000">
                    <a:alpha val="43137"/>
                  </a:srgbClr>
                </a:outerShdw>
              </a:effectLst>
            </a:rPr>
            <a:t>ej</a:t>
          </a:r>
          <a:r>
            <a:rPr lang="pt-BR" sz="2000" b="1">
              <a:solidFill>
                <a:schemeClr val="bg1"/>
              </a:solidFill>
              <a:effectLst>
                <a:outerShdw blurRad="38100" dist="38100" dir="2700000" algn="tl">
                  <a:srgbClr val="000000">
                    <a:alpha val="43137"/>
                  </a:srgbClr>
                </a:outerShdw>
              </a:effectLst>
            </a:rPr>
            <a:t> 23</a:t>
          </a:r>
          <a:r>
            <a:rPr lang="hr-HR" sz="2000" b="1">
              <a:solidFill>
                <a:schemeClr val="bg1"/>
              </a:solidFill>
              <a:effectLst>
                <a:outerShdw blurRad="38100" dist="38100" dir="2700000" algn="tl">
                  <a:srgbClr val="000000">
                    <a:alpha val="43137"/>
                  </a:srgbClr>
                </a:outerShdw>
              </a:effectLst>
            </a:rPr>
            <a:t>,</a:t>
          </a:r>
          <a:r>
            <a:rPr lang="pt-BR" sz="2000" b="1">
              <a:solidFill>
                <a:schemeClr val="bg1"/>
              </a:solidFill>
              <a:effectLst>
                <a:outerShdw blurRad="38100" dist="38100" dir="2700000" algn="tl">
                  <a:srgbClr val="000000">
                    <a:alpha val="43137"/>
                  </a:srgbClr>
                </a:outerShdw>
              </a:effectLst>
            </a:rPr>
            <a:t>27</a:t>
          </a:r>
          <a:r>
            <a:rPr lang="hr-HR" sz="2000" b="1">
              <a:solidFill>
                <a:schemeClr val="bg1"/>
              </a:solidFill>
              <a:effectLst>
                <a:outerShdw blurRad="38100" dist="38100" dir="2700000" algn="tl">
                  <a:srgbClr val="000000">
                    <a:alpha val="43137"/>
                  </a:srgbClr>
                </a:outerShdw>
              </a:effectLst>
            </a:rPr>
            <a:t>.</a:t>
          </a:r>
          <a:r>
            <a:rPr lang="pt-BR" sz="2000" b="1">
              <a:solidFill>
                <a:schemeClr val="bg1"/>
              </a:solidFill>
              <a:effectLst>
                <a:outerShdw blurRad="38100" dist="38100" dir="2700000" algn="tl">
                  <a:srgbClr val="000000">
                    <a:alpha val="43137"/>
                  </a:srgbClr>
                </a:outerShdw>
              </a:effectLst>
            </a:rPr>
            <a:t>28)</a:t>
          </a:r>
          <a:endParaRPr lang="es-ES" sz="2000" b="1" dirty="0">
            <a:solidFill>
              <a:schemeClr val="bg1"/>
            </a:solidFill>
            <a:effectLst>
              <a:outerShdw blurRad="38100" dist="38100" dir="2700000" algn="tl">
                <a:srgbClr val="000000">
                  <a:alpha val="43137"/>
                </a:srgbClr>
              </a:outerShdw>
            </a:effectLst>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custLinFactNeighborY="-1187">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a:effectLst>
                <a:outerShdw blurRad="38100" dist="38100" dir="2700000" algn="tl">
                  <a:srgbClr val="000000">
                    <a:alpha val="43137"/>
                  </a:srgbClr>
                </a:outerShdw>
              </a:effectLst>
            </a:rPr>
            <a:t>PORTRET LJUBAVI</a:t>
          </a:r>
          <a:endParaRPr lang="es-ES" sz="2800" b="1" kern="1200" dirty="0">
            <a:effectLst>
              <a:outerShdw blurRad="38100" dist="38100" dir="2700000" algn="tl">
                <a:srgbClr val="000000">
                  <a:alpha val="43137"/>
                </a:srgbClr>
              </a:outerShdw>
            </a:effectLst>
          </a:endParaRP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Nadmoć ljubavi</a:t>
          </a:r>
          <a:endParaRPr lang="es-ES" sz="2000" b="1" kern="1200" dirty="0">
            <a:effectLst>
              <a:outerShdw blurRad="38100" dist="38100" dir="2700000" algn="tl">
                <a:srgbClr val="000000">
                  <a:alpha val="43137"/>
                </a:srgbClr>
              </a:outerShdw>
            </a:effectLst>
          </a:endParaRP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Naj</a:t>
          </a:r>
          <a:r>
            <a:rPr lang="hr-HR" sz="2000" b="1" kern="1200">
              <a:effectLst>
                <a:outerShdw blurRad="38100" dist="38100" dir="2700000" algn="tl">
                  <a:srgbClr val="000000">
                    <a:alpha val="43137"/>
                  </a:srgbClr>
                </a:outerShdw>
              </a:effectLst>
            </a:rPr>
            <a:t>bolj</a:t>
          </a:r>
          <a:r>
            <a:rPr lang="es-ES" sz="2000" b="1" kern="1200">
              <a:effectLst>
                <a:outerShdw blurRad="38100" dist="38100" dir="2700000" algn="tl">
                  <a:srgbClr val="000000">
                    <a:alpha val="43137"/>
                  </a:srgbClr>
                </a:outerShdw>
              </a:effectLst>
            </a:rPr>
            <a:t>i put</a:t>
          </a:r>
          <a:endParaRPr lang="es-ES" sz="2000" b="1" kern="1200" dirty="0">
            <a:effectLst>
              <a:outerShdw blurRad="38100" dist="38100" dir="2700000" algn="tl">
                <a:srgbClr val="000000">
                  <a:alpha val="43137"/>
                </a:srgbClr>
              </a:outerShdw>
            </a:effectLst>
          </a:endParaRP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Karakteristike ljubavi</a:t>
          </a:r>
          <a:endParaRPr lang="es-ES" sz="2000" b="1" kern="1200" dirty="0">
            <a:effectLst>
              <a:outerShdw blurRad="38100" dist="38100" dir="2700000" algn="tl">
                <a:srgbClr val="000000">
                  <a:alpha val="43137"/>
                </a:srgbClr>
              </a:outerShdw>
            </a:effectLst>
          </a:endParaRP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a:t>
          </a:r>
          <a:r>
            <a:rPr lang="hr-HR" sz="2000" b="1" kern="1200">
              <a:effectLst>
                <a:outerShdw blurRad="38100" dist="38100" dir="2700000" algn="tl">
                  <a:srgbClr val="000000">
                    <a:alpha val="43137"/>
                  </a:srgbClr>
                </a:outerShdw>
              </a:effectLst>
            </a:rPr>
            <a:t>čin</a:t>
          </a:r>
          <a:r>
            <a:rPr lang="es-ES" sz="2000" b="1" kern="1200">
              <a:effectLst>
                <a:outerShdw blurRad="38100" dist="38100" dir="2700000" algn="tl">
                  <a:srgbClr val="000000">
                    <a:alpha val="43137"/>
                  </a:srgbClr>
                </a:outerShdw>
              </a:effectLst>
            </a:rPr>
            <a:t>i</a:t>
          </a:r>
          <a:endParaRPr lang="es-ES" sz="2000" b="1" kern="1200" dirty="0">
            <a:effectLst>
              <a:outerShdw blurRad="38100" dist="38100" dir="2700000" algn="tl">
                <a:srgbClr val="000000">
                  <a:alpha val="43137"/>
                </a:srgbClr>
              </a:outerShdw>
            </a:effectLst>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Što ljubav NE čini</a:t>
          </a:r>
          <a:endParaRPr lang="es-ES" sz="2000" b="1" kern="1200" dirty="0">
            <a:effectLst>
              <a:outerShdw blurRad="38100" dist="38100" dir="2700000" algn="tl">
                <a:srgbClr val="000000">
                  <a:alpha val="43137"/>
                </a:srgbClr>
              </a:outerShdw>
            </a:effectLst>
          </a:endParaRP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 Portret Isusa</a:t>
          </a:r>
          <a:endParaRPr lang="es-ES" sz="2000" b="1" kern="1200" dirty="0">
            <a:effectLst>
              <a:outerShdw blurRad="38100" dist="38100" dir="2700000" algn="tl">
                <a:srgbClr val="000000">
                  <a:alpha val="43137"/>
                </a:srgbClr>
              </a:outerShdw>
            </a:effectLst>
          </a:endParaRPr>
        </a:p>
      </dsp:txBody>
      <dsp:txXfrm>
        <a:off x="4576616" y="1845253"/>
        <a:ext cx="1027859" cy="1436592"/>
      </dsp:txXfrm>
    </dsp:sp>
    <dsp:sp modelId="{517CB350-DD93-45DC-9943-411AA58E242F}">
      <dsp:nvSpPr>
        <dsp:cNvPr id="0" name=""/>
        <dsp:cNvSpPr/>
      </dsp:nvSpPr>
      <dsp:spPr>
        <a:xfrm>
          <a:off x="5694394" y="642040"/>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Ustrajnost ljubavi</a:t>
          </a:r>
          <a:endParaRPr lang="es-ES" sz="2000" b="1" kern="1200" dirty="0">
            <a:effectLst>
              <a:outerShdw blurRad="38100" dist="38100" dir="2700000" algn="tl">
                <a:srgbClr val="000000">
                  <a:alpha val="43137"/>
                </a:srgbClr>
              </a:outerShdw>
            </a:effectLst>
          </a:endParaRPr>
        </a:p>
      </dsp:txBody>
      <dsp:txXfrm>
        <a:off x="5725444" y="673090"/>
        <a:ext cx="2097719" cy="998021"/>
      </dsp:txXfrm>
    </dsp:sp>
    <dsp:sp modelId="{4CBD7F29-7EBD-4A45-AB82-2083F6007082}">
      <dsp:nvSpPr>
        <dsp:cNvPr id="0" name=""/>
        <dsp:cNvSpPr/>
      </dsp:nvSpPr>
      <dsp:spPr>
        <a:xfrm>
          <a:off x="6106028" y="1814150"/>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Najveća vrlina</a:t>
          </a:r>
          <a:endParaRPr lang="es-ES" sz="2000" b="1" kern="1200" dirty="0">
            <a:effectLst>
              <a:outerShdw blurRad="38100" dist="38100" dir="2700000" algn="tl">
                <a:srgbClr val="000000">
                  <a:alpha val="43137"/>
                </a:srgbClr>
              </a:outerShdw>
            </a:effectLst>
          </a:endParaRPr>
        </a:p>
      </dsp:txBody>
      <dsp:txXfrm>
        <a:off x="6146364" y="1854486"/>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Dugo trpi</a:t>
          </a:r>
          <a:endParaRPr lang="en" sz="2000" b="1" kern="1200" noProof="0" dirty="0">
            <a:effectLst>
              <a:outerShdw blurRad="38100" dist="38100" dir="2700000" algn="tl">
                <a:srgbClr val="000000">
                  <a:alpha val="43137"/>
                </a:srgbClr>
              </a:outerShdw>
            </a:effectLst>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makrothymeō</a:t>
          </a:r>
          <a:r>
            <a:rPr lang="en" sz="1800" b="1" kern="1200" noProof="0"/>
            <a:t>: </a:t>
          </a:r>
          <a:r>
            <a:rPr lang="hr-HR" sz="1800" b="1" kern="1200" noProof="0"/>
            <a:t>dugo trpeti, izdržati, biti strpljiv</a:t>
          </a:r>
          <a:endParaRPr lang="en" sz="1800" b="1" kern="1200" noProof="0" dirty="0"/>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Pokažite strpljenje i to- tlerišite tuđe pogreške.</a:t>
          </a:r>
          <a:endParaRPr lang="en" sz="1800" b="1" kern="1200" noProof="0" dirty="0"/>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Ljubazna je</a:t>
          </a:r>
          <a:endParaRPr lang="en" sz="2000" b="1" kern="1200" noProof="0" dirty="0">
            <a:effectLst>
              <a:outerShdw blurRad="38100" dist="38100" dir="2700000" algn="tl">
                <a:srgbClr val="000000">
                  <a:alpha val="43137"/>
                </a:srgbClr>
              </a:outerShdw>
            </a:effectLst>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 </a:t>
          </a:r>
          <a:r>
            <a:rPr lang="en" sz="1800" b="1" kern="1200" noProof="0"/>
            <a:t>: </a:t>
          </a:r>
          <a:r>
            <a:rPr lang="sr-Latn-RS" sz="1800" b="1" kern="1200" noProof="0"/>
            <a:t>d</a:t>
          </a:r>
          <a:r>
            <a:rPr lang="hr-HR" sz="1800" b="1" kern="1200" noProof="0"/>
            <a:t>elovati dobronamerno</a:t>
          </a:r>
          <a:endParaRPr lang="en" sz="1800" b="1" kern="1200" noProof="0" dirty="0"/>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sr-Latn-RS" sz="1800" b="1" kern="1200" noProof="0"/>
            <a:t>Budite</a:t>
          </a:r>
          <a:r>
            <a:rPr lang="fi-FI" sz="1800" b="1" kern="1200" noProof="0"/>
            <a:t> milostivi s</a:t>
          </a:r>
          <a:r>
            <a:rPr lang="sr-Latn-RS" sz="1800" b="1" kern="1200" noProof="0"/>
            <a:t>a</a:t>
          </a:r>
          <a:r>
            <a:rPr lang="fi-FI" sz="1800" b="1" kern="1200" noProof="0"/>
            <a:t>osećajn</a:t>
          </a:r>
          <a:r>
            <a:rPr lang="sr-Latn-RS" sz="1800" b="1" kern="1200" noProof="0"/>
            <a:t>i.</a:t>
          </a:r>
          <a:endParaRPr lang="en" sz="1800" b="1" kern="1200" noProof="0" dirty="0"/>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Raduje se istini</a:t>
          </a:r>
          <a:endParaRPr lang="en" sz="2000" b="1" kern="1200" noProof="0" dirty="0">
            <a:effectLst>
              <a:outerShdw blurRad="38100" dist="38100" dir="2700000" algn="tl">
                <a:srgbClr val="000000">
                  <a:alpha val="43137"/>
                </a:srgbClr>
              </a:outerShdw>
            </a:effectLst>
          </a:endParaRP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a:t>: </a:t>
          </a:r>
          <a:r>
            <a:rPr lang="sr-Latn-RS" sz="1800" b="1" kern="1200" noProof="0"/>
            <a:t>izražavat</a:t>
          </a:r>
          <a:r>
            <a:rPr lang="it-IT" sz="1800" b="1" kern="1200" noProof="0"/>
            <a:t>i s</a:t>
          </a:r>
          <a:r>
            <a:rPr lang="sr-Latn-RS" sz="1800" b="1" kern="1200" noProof="0"/>
            <a:t>aučešće</a:t>
          </a:r>
          <a:r>
            <a:rPr lang="it-IT" sz="1800" b="1" kern="1200" noProof="0"/>
            <a:t>, čestita</a:t>
          </a:r>
          <a:r>
            <a:rPr lang="sr-Latn-RS" sz="1800" b="1" kern="1200" noProof="0"/>
            <a:t>ti</a:t>
          </a:r>
          <a:endParaRPr lang="en" sz="1800" b="1" kern="1200" noProof="0" dirty="0"/>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Radujte se onima koji podržavaju istinu.</a:t>
          </a:r>
          <a:endParaRPr lang="en" sz="1800" b="1" kern="1200" noProof="0" dirty="0"/>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Podnosi sve</a:t>
          </a:r>
          <a:endParaRPr lang="en" sz="2000" b="1" kern="1200" noProof="0" dirty="0">
            <a:effectLst>
              <a:outerShdw blurRad="38100" dist="38100" dir="2700000" algn="tl">
                <a:srgbClr val="000000">
                  <a:alpha val="43137"/>
                </a:srgbClr>
              </a:outerShdw>
            </a:effectLst>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stegō</a:t>
          </a:r>
          <a:r>
            <a:rPr lang="en" sz="1800" b="1" kern="1200" noProof="0"/>
            <a:t>: </a:t>
          </a:r>
          <a:r>
            <a:rPr lang="hr-HR" sz="1800" b="1" kern="1200" noProof="0"/>
            <a:t>pokriti tišinom (strpljivo izdržati)</a:t>
          </a:r>
          <a:endParaRPr lang="en" sz="1800" b="1" kern="1200" noProof="0" dirty="0"/>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sr-Latn-RS" sz="1600" b="1" kern="1200" noProof="0"/>
            <a:t>Po</a:t>
          </a:r>
          <a:r>
            <a:rPr lang="it-IT" sz="1600" b="1" kern="1200" noProof="0"/>
            <a:t>krivaj i </a:t>
          </a:r>
          <a:r>
            <a:rPr lang="sr-Latn-RS" sz="1600" b="1" kern="1200" noProof="0"/>
            <a:t>ć</a:t>
          </a:r>
          <a:r>
            <a:rPr lang="it-IT" sz="1600" b="1" kern="1200" noProof="0"/>
            <a:t>uti o tuđim manama, </a:t>
          </a:r>
          <a:r>
            <a:rPr lang="sr-Latn-RS" sz="1600" b="1" kern="1200" noProof="0"/>
            <a:t>i</a:t>
          </a:r>
          <a:r>
            <a:rPr lang="it-IT" sz="1600" b="1" kern="1200" noProof="0"/>
            <a:t> ne otkri</a:t>
          </a:r>
          <a:r>
            <a:rPr lang="sr-Latn-RS" sz="1600" b="1" kern="1200" noProof="0"/>
            <a:t>va</a:t>
          </a:r>
          <a:r>
            <a:rPr lang="it-IT" sz="1600" b="1" kern="1200" noProof="0"/>
            <a:t>j</a:t>
          </a:r>
          <a:r>
            <a:rPr lang="sr-Latn-RS" sz="1600" b="1" kern="1200" noProof="0"/>
            <a:t> ih.</a:t>
          </a:r>
          <a:endParaRPr lang="en" sz="1600" b="1" kern="1200" noProof="0" dirty="0"/>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Veruje sve</a:t>
          </a:r>
          <a:endParaRPr lang="en" sz="2000" b="1" kern="1200" noProof="0" dirty="0">
            <a:effectLst>
              <a:outerShdw blurRad="38100" dist="38100" dir="2700000" algn="tl">
                <a:srgbClr val="000000">
                  <a:alpha val="43137"/>
                </a:srgbClr>
              </a:outerShdw>
            </a:effectLst>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pisteuō</a:t>
          </a:r>
          <a:r>
            <a:rPr lang="en" sz="1800" b="1" kern="1200" noProof="0"/>
            <a:t>: </a:t>
          </a:r>
          <a:r>
            <a:rPr lang="hr-HR" sz="1800" b="1" kern="1200" noProof="0"/>
            <a:t>imati veru, ceniti zasluge, verovati</a:t>
          </a:r>
          <a:endParaRPr lang="en" sz="1800" b="1" kern="1200" noProof="0" dirty="0"/>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Ne osuđujte, već prvo ispitajte sumnjom.</a:t>
          </a:r>
          <a:endParaRPr lang="en" sz="1800" b="1" kern="1200" noProof="0" dirty="0"/>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Svemu se nada</a:t>
          </a:r>
          <a:endParaRPr lang="en" sz="2000" b="1" kern="1200" noProof="0" dirty="0">
            <a:effectLst>
              <a:outerShdw blurRad="38100" dist="38100" dir="2700000" algn="tl">
                <a:srgbClr val="000000">
                  <a:alpha val="43137"/>
                </a:srgbClr>
              </a:outerShdw>
            </a:effectLst>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a:t>
          </a:r>
          <a:r>
            <a:rPr lang="en" sz="1800" b="0" i="1" kern="1200" noProof="0">
              <a:effectLst>
                <a:outerShdw blurRad="38100" dist="38100" dir="2700000" algn="tl">
                  <a:srgbClr val="000000">
                    <a:alpha val="43137"/>
                  </a:srgbClr>
                </a:outerShdw>
              </a:effectLst>
            </a:rPr>
            <a:t>:</a:t>
          </a:r>
          <a:r>
            <a:rPr lang="en" sz="1800" b="1" kern="1200" noProof="0"/>
            <a:t> </a:t>
          </a:r>
          <a:r>
            <a:rPr lang="hr-HR" sz="1800" b="1" kern="1200" noProof="0"/>
            <a:t>čekati ili verovati</a:t>
          </a:r>
          <a:endParaRPr lang="en" sz="1800" b="1" kern="1200" noProof="0" dirty="0"/>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Uvek očekuj da će se  dogoditi nešto dobro.</a:t>
          </a:r>
          <a:endParaRPr lang="en" sz="1800" b="1" kern="1200" noProof="0" dirty="0"/>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noProof="0">
              <a:effectLst>
                <a:outerShdw blurRad="38100" dist="38100" dir="2700000" algn="tl">
                  <a:srgbClr val="000000">
                    <a:alpha val="43137"/>
                  </a:srgbClr>
                </a:outerShdw>
              </a:effectLst>
            </a:rPr>
            <a:t>Sve podnosi </a:t>
          </a:r>
          <a:endParaRPr lang="en" sz="2000" b="1" kern="1200" noProof="0" dirty="0">
            <a:effectLst>
              <a:outerShdw blurRad="38100" dist="38100" dir="2700000" algn="tl">
                <a:srgbClr val="000000">
                  <a:alpha val="43137"/>
                </a:srgbClr>
              </a:outerShdw>
            </a:effectLst>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a:t>: </a:t>
          </a:r>
          <a:r>
            <a:rPr lang="hr-HR" sz="1800" b="1" kern="1200" noProof="0"/>
            <a:t>odupreti se, izdržati, imati snagu, ustrajati</a:t>
          </a:r>
          <a:endParaRPr lang="en" sz="1800" b="1" kern="1200" noProof="0" dirty="0"/>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r-HR" sz="1800" b="1" kern="1200" noProof="0"/>
            <a:t>Izdržite teškoće, kušnje i progon.</a:t>
          </a:r>
          <a:endParaRPr lang="en" sz="1800" b="1" kern="1200" noProof="0" dirty="0"/>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zavi</a:t>
          </a:r>
          <a:r>
            <a:rPr lang="hr-HR" sz="2000" b="1" kern="1200">
              <a:effectLst>
                <a:outerShdw blurRad="38100" dist="38100" dir="2700000" algn="tl">
                  <a:srgbClr val="000000">
                    <a:alpha val="43137"/>
                  </a:srgbClr>
                </a:outerShdw>
              </a:effectLst>
            </a:rPr>
            <a:t>d</a:t>
          </a:r>
          <a:r>
            <a:rPr lang="es-ES" sz="2000" b="1" kern="1200">
              <a:effectLst>
                <a:outerShdw blurRad="38100" dist="38100" dir="2700000" algn="tl">
                  <a:srgbClr val="000000">
                    <a:alpha val="43137"/>
                  </a:srgbClr>
                </a:outerShdw>
              </a:effectLst>
            </a:rPr>
            <a:t>i</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zeloō</a:t>
          </a:r>
          <a:r>
            <a:rPr lang="es-ES" sz="1800" b="1" kern="1200" dirty="0"/>
            <a:t>: tener un</a:t>
          </a:r>
          <a:br>
            <a:rPr lang="es-ES" sz="1800" b="1" kern="1200" dirty="0"/>
          </a:br>
          <a:r>
            <a:rPr lang="es-ES" sz="1800" b="1" kern="1200" dirty="0"/>
            <a:t>sentimiento ardiente</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it-IT" sz="1800" b="1" kern="1200"/>
            <a:t>Ne zavidi onima koji imaju druge darove ili vrline</a:t>
          </a:r>
          <a:r>
            <a:rPr lang="sr-Latn-RS" sz="1800" b="1" kern="1200"/>
            <a:t>.</a:t>
          </a:r>
          <a:endParaRPr lang="es-ES" sz="1800" b="1" kern="1200" dirty="0"/>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N</a:t>
          </a:r>
          <a:r>
            <a:rPr lang="es-ES" sz="2000" b="1" kern="1200">
              <a:effectLst>
                <a:outerShdw blurRad="38100" dist="38100" dir="2700000" algn="tl">
                  <a:srgbClr val="000000">
                    <a:alpha val="43137"/>
                  </a:srgbClr>
                </a:outerShdw>
              </a:effectLst>
            </a:rPr>
            <a:t>e hvali</a:t>
          </a:r>
          <a:r>
            <a:rPr lang="hr-HR" sz="2000" b="1" kern="1200">
              <a:effectLst>
                <a:outerShdw blurRad="38100" dist="38100" dir="2700000" algn="tl">
                  <a:srgbClr val="000000">
                    <a:alpha val="43137"/>
                  </a:srgbClr>
                </a:outerShdw>
              </a:effectLst>
            </a:rPr>
            <a:t> se.</a:t>
          </a:r>
          <a:endParaRPr lang="es-ES" sz="2000" b="1" kern="1200" dirty="0">
            <a:effectLst>
              <a:outerShdw blurRad="38100" dist="38100" dir="2700000" algn="tl">
                <a:srgbClr val="000000">
                  <a:alpha val="43137"/>
                </a:srgbClr>
              </a:outerShdw>
            </a:effectLst>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perpereuomai</a:t>
          </a:r>
          <a:r>
            <a:rPr lang="es-ES" sz="1800" b="1" kern="1200" dirty="0"/>
            <a:t>: jactarse, fanfarronear</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it-IT" sz="1800" b="1" kern="1200"/>
            <a:t>Ne želi da </a:t>
          </a:r>
          <a:r>
            <a:rPr lang="sr-Latn-RS" sz="1800" b="1" kern="1200"/>
            <a:t>je</a:t>
          </a:r>
          <a:r>
            <a:rPr lang="it-IT" sz="1800" b="1" kern="1200"/>
            <a:t> drugi hvale</a:t>
          </a:r>
          <a:r>
            <a:rPr lang="sr-Latn-RS" sz="1800" b="1" kern="1200"/>
            <a:t>.</a:t>
          </a:r>
          <a:endParaRPr lang="es-ES" sz="1800" b="1" kern="1200" dirty="0"/>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nad</a:t>
          </a:r>
          <a:r>
            <a:rPr lang="hr-HR" sz="2000" b="1" kern="1200">
              <a:effectLst>
                <a:outerShdw blurRad="38100" dist="38100" dir="2700000" algn="tl">
                  <a:srgbClr val="000000">
                    <a:alpha val="43137"/>
                  </a:srgbClr>
                </a:outerShdw>
              </a:effectLst>
            </a:rPr>
            <a:t>im</a:t>
          </a:r>
          <a:r>
            <a:rPr lang="es-ES" sz="2000" b="1" kern="1200">
              <a:effectLst>
                <a:outerShdw blurRad="38100" dist="38100" dir="2700000" algn="tl">
                  <a:srgbClr val="000000">
                    <a:alpha val="43137"/>
                  </a:srgbClr>
                </a:outerShdw>
              </a:effectLst>
            </a:rPr>
            <a:t>a se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fysioō</a:t>
          </a:r>
          <a:r>
            <a:rPr lang="es-ES" sz="1800" b="1" kern="1200" dirty="0"/>
            <a:t>: inflarse, enorgullecerse</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pt-BR" sz="1800" b="1" kern="1200"/>
            <a:t>Nema preteran</a:t>
          </a:r>
          <a:r>
            <a:rPr lang="sr-Latn-RS" sz="1800" b="1" kern="1200"/>
            <a:t>o</a:t>
          </a:r>
          <a:r>
            <a:rPr lang="pt-BR" sz="1800" b="1" kern="1200"/>
            <a:t> </a:t>
          </a:r>
          <a:r>
            <a:rPr lang="sr-Latn-RS" sz="1800" b="1" kern="1200"/>
            <a:t>mišljenje</a:t>
          </a:r>
          <a:r>
            <a:rPr lang="pt-BR" sz="1800" b="1" kern="1200"/>
            <a:t> o sebi</a:t>
          </a:r>
          <a:r>
            <a:rPr lang="sr-Latn-RS" sz="1800" b="1" kern="1200"/>
            <a:t>.</a:t>
          </a:r>
          <a:endParaRPr lang="es-ES" sz="1800" b="1" kern="1200" dirty="0"/>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čini ništa neprimereno</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err="1">
              <a:effectLst>
                <a:outerShdw blurRad="38100" dist="38100" dir="2700000" algn="tl">
                  <a:srgbClr val="000000">
                    <a:alpha val="43137"/>
                  </a:srgbClr>
                </a:outerShdw>
              </a:effectLst>
            </a:rPr>
            <a:t>asjēmoneō</a:t>
          </a:r>
          <a:r>
            <a:rPr lang="es-ES" sz="1800" b="1" kern="1200" dirty="0"/>
            <a:t>: actuar indebidamente</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Ne deluje protiv društvenih i moralnih normi</a:t>
          </a:r>
          <a:r>
            <a:rPr lang="sr-Latn-RS" sz="1800" b="1" kern="1200"/>
            <a:t>.</a:t>
          </a:r>
          <a:endParaRPr lang="es-ES" sz="1800" b="1" kern="1200" dirty="0"/>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 traži svoje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zēteō</a:t>
          </a:r>
          <a:r>
            <a:rPr lang="es-ES" sz="1800" b="1" kern="1200" dirty="0"/>
            <a:t>: buscar</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Odri</a:t>
          </a:r>
          <a:r>
            <a:rPr lang="sr-Latn-RS" sz="1800" b="1" kern="1200"/>
            <a:t>će se</a:t>
          </a:r>
          <a:r>
            <a:rPr lang="es-ES" sz="1800" b="1" kern="1200"/>
            <a:t> svojih prava zbog drugih</a:t>
          </a:r>
          <a:r>
            <a:rPr lang="sr-Latn-RS" sz="1800" b="1" kern="1200"/>
            <a:t>.</a:t>
          </a:r>
          <a:endParaRPr lang="es-ES" sz="1800" b="1" kern="1200" dirty="0"/>
        </a:p>
      </dsp:txBody>
      <dsp:txXfrm>
        <a:off x="5310403" y="3498330"/>
        <a:ext cx="2840428" cy="623204"/>
      </dsp:txXfrm>
    </dsp:sp>
    <dsp:sp modelId="{91924D95-6CEC-4FC5-BE12-C31DB7DC3964}">
      <dsp:nvSpPr>
        <dsp:cNvPr id="0" name=""/>
        <dsp:cNvSpPr/>
      </dsp:nvSpPr>
      <dsp:spPr>
        <a:xfrm>
          <a:off x="4486" y="4293050"/>
          <a:ext cx="1877123" cy="750849"/>
        </a:xfrm>
        <a:prstGeom prst="chevron">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940" tIns="13970" rIns="0" bIns="13970" numCol="1" spcCol="1270" anchor="ctr" anchorCtr="0">
          <a:noAutofit/>
        </a:bodyPr>
        <a:lstStyle/>
        <a:p>
          <a:pPr marL="0" lvl="0" indent="0" algn="ctr" defTabSz="977900">
            <a:lnSpc>
              <a:spcPct val="90000"/>
            </a:lnSpc>
            <a:spcBef>
              <a:spcPct val="0"/>
            </a:spcBef>
            <a:spcAft>
              <a:spcPct val="35000"/>
            </a:spcAft>
            <a:buNone/>
          </a:pPr>
          <a:r>
            <a:rPr lang="es-ES" sz="2200" b="1" kern="1200">
              <a:effectLst>
                <a:outerShdw blurRad="38100" dist="38100" dir="2700000" algn="tl">
                  <a:srgbClr val="000000">
                    <a:alpha val="43137"/>
                  </a:srgbClr>
                </a:outerShdw>
              </a:effectLst>
            </a:rPr>
            <a:t>N</a:t>
          </a:r>
          <a:r>
            <a:rPr lang="hr-HR" sz="2200" b="1" kern="1200">
              <a:effectLst>
                <a:outerShdw blurRad="38100" dist="38100" dir="2700000" algn="tl">
                  <a:srgbClr val="000000">
                    <a:alpha val="43137"/>
                  </a:srgbClr>
                </a:outerShdw>
              </a:effectLst>
            </a:rPr>
            <a:t>e </a:t>
          </a:r>
          <a:r>
            <a:rPr lang="es-ES" sz="2200" b="1" kern="1200">
              <a:effectLst>
                <a:outerShdw blurRad="38100" dist="38100" dir="2700000" algn="tl">
                  <a:srgbClr val="000000">
                    <a:alpha val="43137"/>
                  </a:srgbClr>
                </a:outerShdw>
              </a:effectLst>
            </a:rPr>
            <a:t>irit</a:t>
          </a:r>
          <a:r>
            <a:rPr lang="hr-HR" sz="2200" b="1" kern="1200">
              <a:effectLst>
                <a:outerShdw blurRad="38100" dist="38100" dir="2700000" algn="tl">
                  <a:srgbClr val="000000">
                    <a:alpha val="43137"/>
                  </a:srgbClr>
                </a:outerShdw>
              </a:effectLst>
            </a:rPr>
            <a:t>ir</a:t>
          </a:r>
          <a:r>
            <a:rPr lang="es-ES" sz="2200" b="1" kern="1200">
              <a:effectLst>
                <a:outerShdw blurRad="38100" dist="38100" dir="2700000" algn="tl">
                  <a:srgbClr val="000000">
                    <a:alpha val="43137"/>
                  </a:srgbClr>
                </a:outerShdw>
              </a:effectLst>
            </a:rPr>
            <a:t>a</a:t>
          </a:r>
          <a:r>
            <a:rPr lang="hr-HR" sz="2200" b="1" kern="1200">
              <a:effectLst>
                <a:outerShdw blurRad="38100" dist="38100" dir="2700000" algn="tl">
                  <a:srgbClr val="000000">
                    <a:alpha val="43137"/>
                  </a:srgbClr>
                </a:outerShdw>
              </a:effectLst>
            </a:rPr>
            <a:t> se.</a:t>
          </a:r>
          <a:endParaRPr lang="es-ES" sz="2200" b="1" kern="1200" dirty="0">
            <a:effectLst>
              <a:outerShdw blurRad="38100" dist="38100" dir="2700000" algn="tl">
                <a:srgbClr val="000000">
                  <a:alpha val="43137"/>
                </a:srgbClr>
              </a:outerShdw>
            </a:effectLst>
          </a:endParaRPr>
        </a:p>
      </dsp:txBody>
      <dsp:txXfrm>
        <a:off x="379911" y="4293050"/>
        <a:ext cx="1126274" cy="750849"/>
      </dsp:txXfrm>
    </dsp:sp>
    <dsp:sp modelId="{ED56B013-7A69-4BC3-AE95-16DB4F0CB600}">
      <dsp:nvSpPr>
        <dsp:cNvPr id="0" name=""/>
        <dsp:cNvSpPr/>
      </dsp:nvSpPr>
      <dsp:spPr>
        <a:xfrm>
          <a:off x="1637584"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Paroxynō: </a:t>
          </a:r>
          <a:r>
            <a:rPr lang="es-ES" sz="1800" b="0" i="0" kern="1200">
              <a:effectLst>
                <a:outerShdw blurRad="38100" dist="38100" dir="2700000" algn="tl">
                  <a:srgbClr val="000000">
                    <a:alpha val="43137"/>
                  </a:srgbClr>
                </a:outerShdw>
              </a:effectLst>
            </a:rPr>
            <a:t>Izvući</a:t>
          </a:r>
          <a:r>
            <a:rPr lang="sr-Latn-RS" sz="1800" b="0" i="0" kern="1200">
              <a:effectLst>
                <a:outerShdw blurRad="38100" dist="38100" dir="2700000" algn="tl">
                  <a:srgbClr val="000000">
                    <a:alpha val="43137"/>
                  </a:srgbClr>
                </a:outerShdw>
              </a:effectLst>
            </a:rPr>
            <a:t>. poentirati</a:t>
          </a:r>
          <a:r>
            <a:rPr lang="es-ES" sz="1800" b="0" i="0" kern="1200">
              <a:effectLst>
                <a:outerShdw blurRad="38100" dist="38100" dir="2700000" algn="tl">
                  <a:srgbClr val="000000">
                    <a:alpha val="43137"/>
                  </a:srgbClr>
                </a:outerShdw>
              </a:effectLst>
            </a:rPr>
            <a:t> na nešto što će živcirati, izazvati frustraciju</a:t>
          </a:r>
          <a:endParaRPr lang="es-ES" sz="1800" b="1" i="0" kern="1200" dirty="0"/>
        </a:p>
      </dsp:txBody>
      <dsp:txXfrm>
        <a:off x="2015583" y="4290476"/>
        <a:ext cx="2707635" cy="755997"/>
      </dsp:txXfrm>
    </dsp:sp>
    <dsp:sp modelId="{164C8E25-0F11-4535-8F6B-5D6C014D9107}">
      <dsp:nvSpPr>
        <dsp:cNvPr id="0" name=""/>
        <dsp:cNvSpPr/>
      </dsp:nvSpPr>
      <dsp:spPr>
        <a:xfrm>
          <a:off x="4883095"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Nije razdražljiv</a:t>
          </a:r>
          <a:r>
            <a:rPr lang="sr-Latn-RS" sz="1800" b="1" kern="1200"/>
            <a:t>a</a:t>
          </a:r>
          <a:r>
            <a:rPr lang="es-ES" sz="1800" b="1" kern="1200"/>
            <a:t> niti previše podložn</a:t>
          </a:r>
          <a:r>
            <a:rPr lang="sr-Latn-RS" sz="1800" b="1" kern="1200"/>
            <a:t>a.</a:t>
          </a:r>
          <a:endParaRPr lang="es-ES" sz="1800" b="1" kern="1200" dirty="0"/>
        </a:p>
      </dsp:txBody>
      <dsp:txXfrm>
        <a:off x="5261094"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 guarda rencor</a:t>
          </a:r>
          <a:endParaRPr lang="es-ES" sz="2000" b="1" kern="1200" dirty="0">
            <a:effectLst>
              <a:outerShdw blurRad="38100" dist="38100" dir="2700000" algn="tl">
                <a:srgbClr val="000000">
                  <a:alpha val="43137"/>
                </a:srgbClr>
              </a:outerShdw>
            </a:effectLst>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Logizomai: </a:t>
          </a:r>
          <a:r>
            <a:rPr lang="es-ES" sz="1800" b="0" i="0" kern="1200">
              <a:effectLst>
                <a:outerShdw blurRad="38100" dist="38100" dir="2700000" algn="tl">
                  <a:srgbClr val="000000">
                    <a:alpha val="43137"/>
                  </a:srgbClr>
                </a:outerShdw>
              </a:effectLst>
            </a:rPr>
            <a:t>Izum</a:t>
          </a:r>
          <a:endParaRPr lang="es-ES" sz="1800" b="1" i="0" kern="1200" dirty="0"/>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Oprašta i zanemaruje primljene uvrede</a:t>
          </a:r>
          <a:r>
            <a:rPr lang="hr-HR" sz="1800" b="1" kern="1200"/>
            <a:t>.</a:t>
          </a:r>
          <a:endParaRPr lang="es-ES" sz="1800" b="1" kern="1200" dirty="0"/>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Ne</a:t>
          </a:r>
          <a:r>
            <a:rPr lang="hr-HR" sz="2000" b="1" kern="1200">
              <a:effectLst>
                <a:outerShdw blurRad="38100" dist="38100" dir="2700000" algn="tl">
                  <a:srgbClr val="000000">
                    <a:alpha val="43137"/>
                  </a:srgbClr>
                </a:outerShdw>
              </a:effectLst>
            </a:rPr>
            <a:t> raduje se nepravdi.</a:t>
          </a:r>
          <a:endParaRPr lang="es-ES"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a:effectLst>
                <a:outerShdw blurRad="38100" dist="38100" dir="2700000" algn="tl">
                  <a:srgbClr val="000000">
                    <a:alpha val="43137"/>
                  </a:srgbClr>
                </a:outerShdw>
              </a:effectLst>
            </a:rPr>
            <a:t>jairō: </a:t>
          </a:r>
          <a:r>
            <a:rPr lang="es-ES" sz="1800" b="0" i="0" kern="1200">
              <a:effectLst>
                <a:outerShdw blurRad="38100" dist="38100" dir="2700000" algn="tl">
                  <a:srgbClr val="000000">
                    <a:alpha val="43137"/>
                  </a:srgbClr>
                </a:outerShdw>
              </a:effectLst>
            </a:rPr>
            <a:t>biti veseo, sre</a:t>
          </a:r>
          <a:r>
            <a:rPr lang="sr-Latn-RS" sz="1800" b="0" i="0" kern="1200">
              <a:effectLst>
                <a:outerShdw blurRad="38100" dist="38100" dir="2700000" algn="tl">
                  <a:srgbClr val="000000">
                    <a:alpha val="43137"/>
                  </a:srgbClr>
                </a:outerShdw>
              </a:effectLst>
            </a:rPr>
            <a:t>ć</a:t>
          </a:r>
          <a:r>
            <a:rPr lang="es-ES" sz="1800" b="0" i="0" kern="1200">
              <a:effectLst>
                <a:outerShdw blurRad="38100" dist="38100" dir="2700000" algn="tl">
                  <a:srgbClr val="000000">
                    <a:alpha val="43137"/>
                  </a:srgbClr>
                </a:outerShdw>
              </a:effectLst>
            </a:rPr>
            <a:t>an ili se osećati dobro</a:t>
          </a:r>
          <a:endParaRPr lang="es-ES" sz="1800" b="1" i="0" kern="1200" dirty="0"/>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a:t>Ne raduje se pogreškama, već ih nastoji ispraviti</a:t>
          </a:r>
          <a:r>
            <a:rPr lang="hr-HR" sz="1800" b="1" kern="1200"/>
            <a:t>.</a:t>
          </a:r>
          <a:endParaRPr lang="es-ES" sz="1800" b="1" kern="1200" dirty="0"/>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Podnosio je bičevanje, uvrede  i prezir.</a:t>
          </a:r>
          <a:br>
            <a:rPr lang="pl-PL" sz="2000" b="1" kern="1200"/>
          </a:br>
          <a:r>
            <a:rPr lang="pl-PL" sz="2000" b="1" kern="1200"/>
            <a:t>(Matej 27,27-31)</a:t>
          </a:r>
          <a:endParaRPr lang="es-ES" sz="2000" b="1" kern="1200" dirty="0"/>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P</a:t>
          </a:r>
          <a:r>
            <a:rPr lang="es-ES" sz="2000" b="1" kern="1200">
              <a:effectLst>
                <a:outerShdw blurRad="38100" dist="38100" dir="2700000" algn="tl">
                  <a:srgbClr val="000000">
                    <a:alpha val="43137"/>
                  </a:srgbClr>
                </a:outerShdw>
              </a:effectLst>
            </a:rPr>
            <a:t>ati</a:t>
          </a:r>
          <a:r>
            <a:rPr lang="hr-HR" sz="2000" b="1" kern="1200">
              <a:effectLst>
                <a:outerShdw blurRad="38100" dist="38100" dir="2700000" algn="tl">
                  <a:srgbClr val="000000">
                    <a:alpha val="43137"/>
                  </a:srgbClr>
                </a:outerShdw>
              </a:effectLst>
            </a:rPr>
            <a:t>o je!</a:t>
          </a:r>
          <a:endParaRPr lang="es-ES" sz="2000" b="1" kern="1200" dirty="0">
            <a:effectLst>
              <a:outerShdw blurRad="38100" dist="38100" dir="2700000" algn="tl">
                <a:srgbClr val="000000">
                  <a:alpha val="43137"/>
                </a:srgbClr>
              </a:outerShdw>
            </a:effectLst>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Bio je zainteresiran za svakoga tko pati.</a:t>
          </a:r>
          <a:endParaRPr lang="es-ES" sz="2000" b="1" kern="1200" dirty="0"/>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sr-Latn-RS" sz="2000" b="1" kern="1200">
              <a:effectLst>
                <a:outerShdw blurRad="38100" dist="38100" dir="2700000" algn="tl">
                  <a:srgbClr val="000000">
                    <a:alpha val="43137"/>
                  </a:srgbClr>
                </a:outerShdw>
              </a:effectLst>
            </a:rPr>
            <a:t>Bio je zdrav.</a:t>
          </a:r>
          <a:endParaRPr lang="es-ES" sz="2000" b="1" kern="1200" dirty="0">
            <a:effectLst>
              <a:outerShdw blurRad="38100" dist="38100" dir="2700000" algn="tl">
                <a:srgbClr val="000000">
                  <a:alpha val="43137"/>
                </a:srgbClr>
              </a:outerShdw>
            </a:effectLst>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Poučavao je istinu s jasnoćom i uvjerenjem</a:t>
          </a:r>
          <a:r>
            <a:rPr lang="hr-HR" sz="2000" b="1" kern="1200"/>
            <a:t>.</a:t>
          </a:r>
          <a:endParaRPr lang="es-ES" sz="2000" b="1" kern="120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effectLst>
                <a:outerShdw blurRad="38100" dist="38100" dir="2700000" algn="tl">
                  <a:srgbClr val="000000">
                    <a:alpha val="43137"/>
                  </a:srgbClr>
                </a:outerShdw>
              </a:effectLst>
            </a:rPr>
            <a:t>Radovao se</a:t>
          </a:r>
          <a:r>
            <a:rPr lang="es-ES" sz="2000" b="1" kern="1200">
              <a:effectLst>
                <a:outerShdw blurRad="38100" dist="38100" dir="2700000" algn="tl">
                  <a:srgbClr val="000000">
                    <a:alpha val="43137"/>
                  </a:srgbClr>
                </a:outerShdw>
              </a:effectLst>
            </a:rPr>
            <a:t> istini</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Nije sudio grešnoj ženi i dao joj je oprost </a:t>
          </a:r>
          <a:r>
            <a:rPr lang="hr-HR" sz="2000" b="1" kern="1200"/>
            <a:t>                </a:t>
          </a:r>
          <a:r>
            <a:rPr lang="es-ES" sz="2000" b="1" kern="1200"/>
            <a:t>(Ivan 8</a:t>
          </a:r>
          <a:r>
            <a:rPr lang="hr-HR" sz="2000" b="1" kern="1200"/>
            <a:t>,</a:t>
          </a:r>
          <a:r>
            <a:rPr lang="es-ES" sz="2000" b="1" kern="1200"/>
            <a:t>10-11)</a:t>
          </a:r>
          <a:r>
            <a:rPr lang="hr-HR" sz="2000" b="1" kern="1200"/>
            <a:t>.</a:t>
          </a:r>
          <a:endParaRPr lang="es-ES" sz="2000" b="1" kern="1200" dirty="0"/>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On trpi sve</a:t>
          </a:r>
          <a:r>
            <a:rPr lang="hr-HR" sz="2000" b="1" kern="1200">
              <a:effectLst>
                <a:outerShdw blurRad="38100" dist="38100" dir="2700000" algn="tl">
                  <a:srgbClr val="000000">
                    <a:alpha val="43137"/>
                  </a:srgbClr>
                </a:outerShdw>
              </a:effectLst>
            </a:rPr>
            <a:t>.</a:t>
          </a:r>
          <a:endParaRPr lang="es-ES" sz="2000" b="1" kern="120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Vjerovao je u Zakejevu iskrenost</a:t>
          </a:r>
          <a:br>
            <a:rPr lang="pl-PL" sz="2000" b="1" kern="1200"/>
          </a:br>
          <a:r>
            <a:rPr lang="pl-PL" sz="2000" b="1" kern="1200"/>
            <a:t>(Luka 19,8.9).</a:t>
          </a:r>
          <a:endParaRPr lang="es-ES" sz="2000" b="1" kern="1200" dirty="0"/>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Vjeruje u sve</a:t>
          </a:r>
          <a:endParaRPr lang="es-ES" sz="2000" b="1" kern="1200" dirty="0">
            <a:effectLst>
              <a:outerShdw blurRad="38100" dist="38100" dir="2700000" algn="tl">
                <a:srgbClr val="000000">
                  <a:alpha val="43137"/>
                </a:srgbClr>
              </a:outerShdw>
            </a:effectLst>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t>Pripremio je 12 ljudi za </a:t>
          </a:r>
          <a:r>
            <a:rPr lang="hr-HR" sz="2000" b="1" kern="1200"/>
            <a:t> </a:t>
          </a:r>
          <a:r>
            <a:rPr lang="es-ES" sz="2000" b="1" kern="1200"/>
            <a:t>"nemoguću" misiju</a:t>
          </a:r>
          <a:r>
            <a:rPr lang="hr-HR" sz="2000" b="1" kern="1200"/>
            <a:t>.</a:t>
          </a:r>
          <a:endParaRPr lang="es-ES" sz="2000" b="1" kern="1200" dirty="0"/>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Sve nas čeka</a:t>
          </a:r>
          <a:endParaRPr lang="es-ES" sz="2000" b="1" kern="120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299973" y="2861453"/>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t>Podnio je glad, odbacivanje, bol i progon.</a:t>
          </a:r>
          <a:endParaRPr lang="es-ES" sz="2000" b="1" kern="1200" dirty="0"/>
        </a:p>
      </dsp:txBody>
      <dsp:txXfrm>
        <a:off x="7340065" y="2901545"/>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Podržava sve</a:t>
          </a:r>
          <a:endParaRPr lang="es-ES" sz="2000" b="1" kern="120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Nije tražio počasti i pridružio se skromnima</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ije</a:t>
          </a:r>
          <a:r>
            <a:rPr lang="es-ES" sz="2000" b="1" kern="1200">
              <a:solidFill>
                <a:schemeClr val="tx1"/>
              </a:solidFill>
            </a:rPr>
            <a:t> zavi</a:t>
          </a:r>
          <a:r>
            <a:rPr lang="hr-HR" sz="2000" b="1" kern="1200">
              <a:solidFill>
                <a:schemeClr val="tx1"/>
              </a:solidFill>
            </a:rPr>
            <a:t>dio.</a:t>
          </a:r>
          <a:endParaRPr lang="es-ES" sz="2000" b="1" kern="1200" dirty="0">
            <a:solidFill>
              <a:schemeClr val="tx1"/>
            </a:solidFill>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Iako je bio Kralj svemira, nije se time hvalio</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ije se</a:t>
          </a:r>
          <a:r>
            <a:rPr lang="es-ES" sz="1800" b="1" kern="1200">
              <a:solidFill>
                <a:schemeClr val="tx1"/>
              </a:solidFill>
            </a:rPr>
            <a:t> </a:t>
          </a:r>
          <a:r>
            <a:rPr lang="hr-HR" sz="1800" b="1" kern="1200">
              <a:solidFill>
                <a:schemeClr val="tx1"/>
              </a:solidFill>
            </a:rPr>
            <a:t>hvalio.</a:t>
          </a:r>
          <a:endParaRPr lang="es-ES" sz="1800" b="1" kern="1200" dirty="0">
            <a:solidFill>
              <a:schemeClr val="tx1"/>
            </a:solidFill>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Bio je spreman raditi i najskromnije poslove.</a:t>
          </a:r>
          <a:endParaRPr lang="es-ES" sz="2000" b="1" kern="120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hr-HR" sz="2000" b="1" kern="1200">
              <a:solidFill>
                <a:schemeClr val="tx1"/>
              </a:solidFill>
            </a:rPr>
            <a:t>Nije se nadimao.</a:t>
          </a:r>
          <a:r>
            <a:rPr lang="es-ES" sz="2000" b="1" kern="1200">
              <a:solidFill>
                <a:schemeClr val="tx1"/>
              </a:solidFill>
            </a:rPr>
            <a:t> </a:t>
          </a:r>
          <a:endParaRPr lang="es-ES" sz="2000" b="1" kern="1200" dirty="0">
            <a:solidFill>
              <a:schemeClr val="tx1"/>
            </a:solidFill>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Postupao je pristojno i ispravno prema svima</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ij</a:t>
          </a:r>
          <a:r>
            <a:rPr lang="es-ES" sz="1800" b="1" kern="1200">
              <a:solidFill>
                <a:schemeClr val="tx1"/>
              </a:solidFill>
            </a:rPr>
            <a:t>e čini</a:t>
          </a:r>
          <a:r>
            <a:rPr lang="hr-HR" sz="1800" b="1" kern="1200">
              <a:solidFill>
                <a:schemeClr val="tx1"/>
              </a:solidFill>
            </a:rPr>
            <a:t>o</a:t>
          </a:r>
          <a:r>
            <a:rPr lang="es-ES" sz="1800" b="1" kern="1200">
              <a:solidFill>
                <a:schemeClr val="tx1"/>
              </a:solidFill>
            </a:rPr>
            <a:t> ništa neprimjereno</a:t>
          </a:r>
          <a:r>
            <a:rPr lang="hr-HR" sz="1800" b="1" kern="1200">
              <a:solidFill>
                <a:schemeClr val="tx1"/>
              </a:solidFill>
            </a:rPr>
            <a:t>.</a:t>
          </a:r>
          <a:endParaRPr lang="es-ES" sz="1800" b="1" kern="1200" dirty="0">
            <a:solidFill>
              <a:schemeClr val="tx1"/>
            </a:solidFill>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s-ES" sz="2000" b="1" kern="1200">
              <a:solidFill>
                <a:schemeClr val="bg1"/>
              </a:solidFill>
              <a:effectLst>
                <a:outerShdw blurRad="38100" dist="38100" dir="2700000" algn="tl">
                  <a:srgbClr val="000000">
                    <a:alpha val="43137"/>
                  </a:srgbClr>
                </a:outerShdw>
              </a:effectLst>
            </a:rPr>
            <a:t>Uvijek je izvršavao </a:t>
          </a:r>
          <a:r>
            <a:rPr lang="hr-HR" sz="2000" b="1" kern="1200">
              <a:solidFill>
                <a:schemeClr val="bg1"/>
              </a:solidFill>
              <a:effectLst>
                <a:outerShdw blurRad="38100" dist="38100" dir="2700000" algn="tl">
                  <a:srgbClr val="000000">
                    <a:alpha val="43137"/>
                  </a:srgbClr>
                </a:outerShdw>
              </a:effectLst>
            </a:rPr>
            <a:t>O</a:t>
          </a:r>
          <a:r>
            <a:rPr lang="es-ES" sz="2000" b="1" kern="1200">
              <a:solidFill>
                <a:schemeClr val="bg1"/>
              </a:solidFill>
              <a:effectLst>
                <a:outerShdw blurRad="38100" dist="38100" dir="2700000" algn="tl">
                  <a:srgbClr val="000000">
                    <a:alpha val="43137"/>
                  </a:srgbClr>
                </a:outerShdw>
              </a:effectLst>
            </a:rPr>
            <a:t>čevu volju</a:t>
          </a:r>
          <a:r>
            <a:rPr lang="hr-HR" sz="2000" b="1" kern="1200">
              <a:solidFill>
                <a:schemeClr val="bg1"/>
              </a:solidFill>
              <a:effectLst>
                <a:outerShdw blurRad="38100" dist="38100" dir="2700000" algn="tl">
                  <a:srgbClr val="000000">
                    <a:alpha val="43137"/>
                  </a:srgbClr>
                </a:outerShdw>
              </a:effectLst>
            </a:rPr>
            <a:t>          </a:t>
          </a:r>
          <a:r>
            <a:rPr lang="es-ES" sz="2000" b="1" kern="1200">
              <a:solidFill>
                <a:schemeClr val="bg1"/>
              </a:solidFill>
              <a:effectLst>
                <a:outerShdw blurRad="38100" dist="38100" dir="2700000" algn="tl">
                  <a:srgbClr val="000000">
                    <a:alpha val="43137"/>
                  </a:srgbClr>
                </a:outerShdw>
              </a:effectLst>
            </a:rPr>
            <a:t> (Iv</a:t>
          </a:r>
          <a:r>
            <a:rPr lang="hr-HR" sz="2000" b="1" kern="1200">
              <a:solidFill>
                <a:schemeClr val="bg1"/>
              </a:solidFill>
              <a:effectLst>
                <a:outerShdw blurRad="38100" dist="38100" dir="2700000" algn="tl">
                  <a:srgbClr val="000000">
                    <a:alpha val="43137"/>
                  </a:srgbClr>
                </a:outerShdw>
              </a:effectLst>
            </a:rPr>
            <a:t>an</a:t>
          </a:r>
          <a:r>
            <a:rPr lang="es-ES" sz="2000" b="1" kern="1200">
              <a:solidFill>
                <a:schemeClr val="bg1"/>
              </a:solidFill>
              <a:effectLst>
                <a:outerShdw blurRad="38100" dist="38100" dir="2700000" algn="tl">
                  <a:srgbClr val="000000">
                    <a:alpha val="43137"/>
                  </a:srgbClr>
                </a:outerShdw>
              </a:effectLst>
            </a:rPr>
            <a:t> 6</a:t>
          </a:r>
          <a:r>
            <a:rPr lang="hr-HR" sz="2000" b="1" kern="1200">
              <a:solidFill>
                <a:schemeClr val="bg1"/>
              </a:solidFill>
              <a:effectLst>
                <a:outerShdw blurRad="38100" dist="38100" dir="2700000" algn="tl">
                  <a:srgbClr val="000000">
                    <a:alpha val="43137"/>
                  </a:srgbClr>
                </a:outerShdw>
              </a:effectLst>
            </a:rPr>
            <a:t>,</a:t>
          </a:r>
          <a:r>
            <a:rPr lang="es-ES" sz="2000" b="1" kern="1200">
              <a:solidFill>
                <a:schemeClr val="bg1"/>
              </a:solidFill>
              <a:effectLst>
                <a:outerShdw blurRad="38100" dist="38100" dir="2700000" algn="tl">
                  <a:srgbClr val="000000">
                    <a:alpha val="43137"/>
                  </a:srgbClr>
                </a:outerShdw>
              </a:effectLst>
            </a:rPr>
            <a:t>38)</a:t>
          </a:r>
          <a:r>
            <a:rPr lang="hr-HR" sz="2000" b="1" kern="1200">
              <a:solidFill>
                <a:schemeClr val="bg1"/>
              </a:solidFill>
              <a:effectLst>
                <a:outerShdw blurRad="38100" dist="38100" dir="2700000" algn="tl">
                  <a:srgbClr val="000000">
                    <a:alpha val="43137"/>
                  </a:srgbClr>
                </a:outerShdw>
              </a:effectLst>
            </a:rPr>
            <a:t>.</a:t>
          </a:r>
          <a:endParaRPr lang="es-ES" sz="2000" b="1" kern="1200" dirty="0">
            <a:solidFill>
              <a:schemeClr val="bg1"/>
            </a:solidFill>
            <a:effectLst>
              <a:outerShdw blurRad="38100" dist="38100" dir="2700000" algn="tl">
                <a:srgbClr val="000000">
                  <a:alpha val="43137"/>
                </a:srgbClr>
              </a:outerShdw>
            </a:effectLst>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ij</a:t>
          </a:r>
          <a:r>
            <a:rPr lang="es-ES" sz="2000" b="1" kern="1200">
              <a:solidFill>
                <a:schemeClr val="tx1"/>
              </a:solidFill>
            </a:rPr>
            <a:t>e traži</a:t>
          </a:r>
          <a:r>
            <a:rPr lang="hr-HR" sz="2000" b="1" kern="1200">
              <a:solidFill>
                <a:schemeClr val="tx1"/>
              </a:solidFill>
            </a:rPr>
            <a:t>o</a:t>
          </a:r>
          <a:r>
            <a:rPr lang="es-ES" sz="2000" b="1" kern="1200">
              <a:solidFill>
                <a:schemeClr val="tx1"/>
              </a:solidFill>
            </a:rPr>
            <a:t> svoje</a:t>
          </a:r>
          <a:r>
            <a:rPr lang="hr-HR" sz="2000" b="1" kern="1200">
              <a:solidFill>
                <a:schemeClr val="tx1"/>
              </a:solidFill>
            </a:rPr>
            <a:t>.</a:t>
          </a:r>
          <a:r>
            <a:rPr lang="es-ES" sz="2000" b="1" kern="1200">
              <a:solidFill>
                <a:schemeClr val="tx1"/>
              </a:solidFill>
            </a:rPr>
            <a:t> </a:t>
          </a:r>
          <a:endParaRPr lang="es-ES" sz="2000" b="1" kern="1200" dirty="0">
            <a:solidFill>
              <a:schemeClr val="tx1"/>
            </a:solidFill>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0657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Čak i kad je bio pretučen, odgovarao je pristojno</a:t>
          </a:r>
          <a:br>
            <a:rPr lang="pl-PL" sz="2000" b="1" kern="1200">
              <a:solidFill>
                <a:schemeClr val="bg1"/>
              </a:solidFill>
              <a:effectLst>
                <a:outerShdw blurRad="38100" dist="38100" dir="2700000" algn="tl">
                  <a:srgbClr val="000000">
                    <a:alpha val="43137"/>
                  </a:srgbClr>
                </a:outerShdw>
              </a:effectLst>
            </a:rPr>
          </a:br>
          <a:r>
            <a:rPr lang="pl-PL" sz="2000" b="1" kern="1200">
              <a:solidFill>
                <a:schemeClr val="bg1"/>
              </a:solidFill>
              <a:effectLst>
                <a:outerShdw blurRad="38100" dist="38100" dir="2700000" algn="tl">
                  <a:srgbClr val="000000">
                    <a:alpha val="43137"/>
                  </a:srgbClr>
                </a:outerShdw>
              </a:effectLst>
            </a:rPr>
            <a:t>(Ivan 18,22.23)</a:t>
          </a:r>
          <a:endParaRPr lang="es-ES" sz="2000" b="1" kern="1200" dirty="0">
            <a:solidFill>
              <a:schemeClr val="bg1"/>
            </a:solidFill>
            <a:effectLst>
              <a:outerShdw blurRad="38100" dist="38100" dir="2700000" algn="tl">
                <a:srgbClr val="000000">
                  <a:alpha val="43137"/>
                </a:srgbClr>
              </a:outerShdw>
            </a:effectLst>
          </a:endParaRPr>
        </a:p>
      </dsp:txBody>
      <dsp:txXfrm>
        <a:off x="3198014" y="304668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hr-HR" sz="2000" b="1" kern="1200">
              <a:solidFill>
                <a:schemeClr val="tx1"/>
              </a:solidFill>
            </a:rPr>
            <a:t>e</a:t>
          </a:r>
          <a:r>
            <a:rPr lang="es-ES" sz="2000" b="1" kern="1200">
              <a:solidFill>
                <a:schemeClr val="tx1"/>
              </a:solidFill>
            </a:rPr>
            <a:t> irit</a:t>
          </a:r>
          <a:r>
            <a:rPr lang="hr-HR" sz="2000" b="1" kern="1200">
              <a:solidFill>
                <a:schemeClr val="tx1"/>
              </a:solidFill>
            </a:rPr>
            <a:t>ir</a:t>
          </a:r>
          <a:r>
            <a:rPr lang="es-ES" sz="2000" b="1" kern="1200">
              <a:solidFill>
                <a:schemeClr val="tx1"/>
              </a:solidFill>
            </a:rPr>
            <a:t>a</a:t>
          </a:r>
          <a:r>
            <a:rPr lang="hr-HR" sz="2000" b="1" kern="1200">
              <a:solidFill>
                <a:schemeClr val="tx1"/>
              </a:solidFill>
            </a:rPr>
            <a:t> se.</a:t>
          </a:r>
          <a:endParaRPr lang="es-ES" sz="2000" b="1" kern="1200" dirty="0">
            <a:solidFill>
              <a:schemeClr val="tx1"/>
            </a:solidFill>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l-PL" sz="2000" b="1" kern="1200">
              <a:solidFill>
                <a:schemeClr val="bg1"/>
              </a:solidFill>
              <a:effectLst>
                <a:outerShdw blurRad="38100" dist="38100" dir="2700000" algn="tl">
                  <a:srgbClr val="000000">
                    <a:alpha val="43137"/>
                  </a:srgbClr>
                </a:outerShdw>
              </a:effectLst>
            </a:rPr>
            <a:t>Molio je za oprost za one koji su ga razapeli</a:t>
          </a:r>
          <a:br>
            <a:rPr lang="pl-PL" sz="2000" b="1" kern="1200">
              <a:solidFill>
                <a:schemeClr val="bg1"/>
              </a:solidFill>
              <a:effectLst>
                <a:outerShdw blurRad="38100" dist="38100" dir="2700000" algn="tl">
                  <a:srgbClr val="000000">
                    <a:alpha val="43137"/>
                  </a:srgbClr>
                </a:outerShdw>
              </a:effectLst>
            </a:rPr>
          </a:br>
          <a:r>
            <a:rPr lang="pl-PL" sz="2000" b="1" kern="1200">
              <a:solidFill>
                <a:schemeClr val="bg1"/>
              </a:solidFill>
              <a:effectLst>
                <a:outerShdw blurRad="38100" dist="38100" dir="2700000" algn="tl">
                  <a:srgbClr val="000000">
                    <a:alpha val="43137"/>
                  </a:srgbClr>
                </a:outerShdw>
              </a:effectLst>
            </a:rPr>
            <a:t>(Luka 23,34)</a:t>
          </a:r>
          <a:endParaRPr lang="es-ES" sz="2000" b="1" kern="1200" dirty="0">
            <a:solidFill>
              <a:schemeClr val="bg1"/>
            </a:solidFill>
            <a:effectLst>
              <a:outerShdw blurRad="38100" dist="38100" dir="2700000" algn="tl">
                <a:srgbClr val="000000">
                  <a:alpha val="43137"/>
                </a:srgbClr>
              </a:outerShdw>
            </a:effectLst>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s-ES" sz="2000" b="1" kern="1200">
              <a:solidFill>
                <a:schemeClr val="tx1"/>
              </a:solidFill>
            </a:rPr>
            <a:t>N</a:t>
          </a:r>
          <a:r>
            <a:rPr lang="sr-Latn-RS" sz="2000" b="1" kern="1200">
              <a:solidFill>
                <a:schemeClr val="tx1"/>
              </a:solidFill>
            </a:rPr>
            <a:t>e misli zlo.</a:t>
          </a:r>
          <a:endParaRPr lang="es-ES" sz="2000" b="1" kern="1200" dirty="0">
            <a:solidFill>
              <a:schemeClr val="tx1"/>
            </a:solidFill>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pt-BR" sz="2000" b="1" kern="1200">
              <a:solidFill>
                <a:schemeClr val="bg1"/>
              </a:solidFill>
              <a:effectLst>
                <a:outerShdw blurRad="38100" dist="38100" dir="2700000" algn="tl">
                  <a:srgbClr val="000000">
                    <a:alpha val="43137"/>
                  </a:srgbClr>
                </a:outerShdw>
              </a:effectLst>
            </a:rPr>
            <a:t>Oštro je govorio nepravednim farizejima</a:t>
          </a:r>
          <a:br>
            <a:rPr lang="pt-BR" sz="2000" b="1" kern="1200">
              <a:solidFill>
                <a:schemeClr val="bg1"/>
              </a:solidFill>
              <a:effectLst>
                <a:outerShdw blurRad="38100" dist="38100" dir="2700000" algn="tl">
                  <a:srgbClr val="000000">
                    <a:alpha val="43137"/>
                  </a:srgbClr>
                </a:outerShdw>
              </a:effectLst>
            </a:rPr>
          </a:br>
          <a:r>
            <a:rPr lang="pt-BR" sz="2000" b="1" kern="1200">
              <a:solidFill>
                <a:schemeClr val="bg1"/>
              </a:solidFill>
              <a:effectLst>
                <a:outerShdw blurRad="38100" dist="38100" dir="2700000" algn="tl">
                  <a:srgbClr val="000000">
                    <a:alpha val="43137"/>
                  </a:srgbClr>
                </a:outerShdw>
              </a:effectLst>
            </a:rPr>
            <a:t>(M</a:t>
          </a:r>
          <a:r>
            <a:rPr lang="hr-HR" sz="2000" b="1" kern="1200">
              <a:solidFill>
                <a:schemeClr val="bg1"/>
              </a:solidFill>
              <a:effectLst>
                <a:outerShdw blurRad="38100" dist="38100" dir="2700000" algn="tl">
                  <a:srgbClr val="000000">
                    <a:alpha val="43137"/>
                  </a:srgbClr>
                </a:outerShdw>
              </a:effectLst>
            </a:rPr>
            <a:t>a</a:t>
          </a:r>
          <a:r>
            <a:rPr lang="pt-BR" sz="2000" b="1" kern="1200">
              <a:solidFill>
                <a:schemeClr val="bg1"/>
              </a:solidFill>
              <a:effectLst>
                <a:outerShdw blurRad="38100" dist="38100" dir="2700000" algn="tl">
                  <a:srgbClr val="000000">
                    <a:alpha val="43137"/>
                  </a:srgbClr>
                </a:outerShdw>
              </a:effectLst>
            </a:rPr>
            <a:t>t</a:t>
          </a:r>
          <a:r>
            <a:rPr lang="hr-HR" sz="2000" b="1" kern="1200">
              <a:solidFill>
                <a:schemeClr val="bg1"/>
              </a:solidFill>
              <a:effectLst>
                <a:outerShdw blurRad="38100" dist="38100" dir="2700000" algn="tl">
                  <a:srgbClr val="000000">
                    <a:alpha val="43137"/>
                  </a:srgbClr>
                </a:outerShdw>
              </a:effectLst>
            </a:rPr>
            <a:t>ej</a:t>
          </a:r>
          <a:r>
            <a:rPr lang="pt-BR" sz="2000" b="1" kern="1200">
              <a:solidFill>
                <a:schemeClr val="bg1"/>
              </a:solidFill>
              <a:effectLst>
                <a:outerShdw blurRad="38100" dist="38100" dir="2700000" algn="tl">
                  <a:srgbClr val="000000">
                    <a:alpha val="43137"/>
                  </a:srgbClr>
                </a:outerShdw>
              </a:effectLst>
            </a:rPr>
            <a:t> 23</a:t>
          </a:r>
          <a:r>
            <a:rPr lang="hr-HR" sz="2000" b="1" kern="1200">
              <a:solidFill>
                <a:schemeClr val="bg1"/>
              </a:solidFill>
              <a:effectLst>
                <a:outerShdw blurRad="38100" dist="38100" dir="2700000" algn="tl">
                  <a:srgbClr val="000000">
                    <a:alpha val="43137"/>
                  </a:srgbClr>
                </a:outerShdw>
              </a:effectLst>
            </a:rPr>
            <a:t>,</a:t>
          </a:r>
          <a:r>
            <a:rPr lang="pt-BR" sz="2000" b="1" kern="1200">
              <a:solidFill>
                <a:schemeClr val="bg1"/>
              </a:solidFill>
              <a:effectLst>
                <a:outerShdw blurRad="38100" dist="38100" dir="2700000" algn="tl">
                  <a:srgbClr val="000000">
                    <a:alpha val="43137"/>
                  </a:srgbClr>
                </a:outerShdw>
              </a:effectLst>
            </a:rPr>
            <a:t>27</a:t>
          </a:r>
          <a:r>
            <a:rPr lang="hr-HR" sz="2000" b="1" kern="1200">
              <a:solidFill>
                <a:schemeClr val="bg1"/>
              </a:solidFill>
              <a:effectLst>
                <a:outerShdw blurRad="38100" dist="38100" dir="2700000" algn="tl">
                  <a:srgbClr val="000000">
                    <a:alpha val="43137"/>
                  </a:srgbClr>
                </a:outerShdw>
              </a:effectLst>
            </a:rPr>
            <a:t>.</a:t>
          </a:r>
          <a:r>
            <a:rPr lang="pt-BR" sz="2000" b="1" kern="1200">
              <a:solidFill>
                <a:schemeClr val="bg1"/>
              </a:solidFill>
              <a:effectLst>
                <a:outerShdw blurRad="38100" dist="38100" dir="2700000" algn="tl">
                  <a:srgbClr val="000000">
                    <a:alpha val="43137"/>
                  </a:srgbClr>
                </a:outerShdw>
              </a:effectLst>
            </a:rPr>
            <a:t>28)</a:t>
          </a:r>
          <a:endParaRPr lang="es-ES" sz="2000" b="1" kern="1200" dirty="0">
            <a:solidFill>
              <a:schemeClr val="bg1"/>
            </a:solidFill>
            <a:effectLst>
              <a:outerShdw blurRad="38100" dist="38100" dir="2700000" algn="tl">
                <a:srgbClr val="000000">
                  <a:alpha val="43137"/>
                </a:srgbClr>
              </a:outerShdw>
            </a:effectLst>
          </a:endParaRP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 sz="1800" b="1" kern="1200">
              <a:solidFill>
                <a:schemeClr val="tx1"/>
              </a:solidFill>
            </a:rPr>
            <a:t>N</a:t>
          </a:r>
          <a:r>
            <a:rPr lang="hr-HR" sz="1800" b="1" kern="1200">
              <a:solidFill>
                <a:schemeClr val="tx1"/>
              </a:solidFill>
            </a:rPr>
            <a:t>e</a:t>
          </a:r>
          <a:r>
            <a:rPr lang="es-ES" sz="1800" b="1" kern="1200">
              <a:solidFill>
                <a:schemeClr val="tx1"/>
              </a:solidFill>
            </a:rPr>
            <a:t> </a:t>
          </a:r>
          <a:r>
            <a:rPr lang="hr-HR" sz="1800" b="1" kern="1200">
              <a:solidFill>
                <a:schemeClr val="tx1"/>
              </a:solidFill>
            </a:rPr>
            <a:t>raduje se nepravdi.</a:t>
          </a:r>
          <a:endParaRPr lang="es-ES" sz="1800" b="1" kern="1200" dirty="0">
            <a:solidFill>
              <a:schemeClr val="tx1"/>
            </a:solidFill>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13/08/2026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BAEF6-E745-CC32-C0B6-79474846D64E}"/>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A2E9018-06DC-42E1-10BF-34BB89ADBD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11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EFD4-C381-C66C-2897-F7FDA42580B7}"/>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B5373F54-BA32-F83F-8059-4461B34D80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27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7070-CEA5-8628-B450-FEBCBBA39CB0}"/>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733E290D-5B27-9DF1-15C8-3DC34AE037F4}"/>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E925FF6-22C7-4322-ACD3-DD0AC5CF51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771" name="Rectangle 2">
            <a:extLst>
              <a:ext uri="{FF2B5EF4-FFF2-40B4-BE49-F238E27FC236}">
                <a16:creationId xmlns:a16="http://schemas.microsoft.com/office/drawing/2014/main" id="{E16B7624-8158-4715-D79F-692B8A7BE430}"/>
              </a:ext>
            </a:extLst>
          </p:cNvPr>
          <p:cNvSpPr>
            <a:spLocks noGrp="1" noRot="1" noChangeAspect="1" noChangeArrowheads="1" noTextEdit="1"/>
          </p:cNvSpPr>
          <p:nvPr>
            <p:ph type="sldImg"/>
          </p:nvPr>
        </p:nvSpPr>
        <p:spPr>
          <a:ln/>
        </p:spPr>
        <p:txBody>
          <a:bodyPr/>
          <a:lstStyle/>
          <a:p>
            <a:endParaRPr lang="en-US"/>
          </a:p>
        </p:txBody>
      </p:sp>
      <p:sp>
        <p:nvSpPr>
          <p:cNvPr id="32772" name="Rectangle 3">
            <a:extLst>
              <a:ext uri="{FF2B5EF4-FFF2-40B4-BE49-F238E27FC236}">
                <a16:creationId xmlns:a16="http://schemas.microsoft.com/office/drawing/2014/main" id="{EDBB2C9F-DA24-F01B-B1F0-77A374AEF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115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96DF-36A2-D24B-0EAD-F994CAD82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0782B-A1EC-47D0-2B35-4DA45BDF1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4DB1B-A818-BB06-1488-A03E617716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F0F0D3-14B4-C567-65D6-EC1EAE4F1F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0F7FA-8030-4EC2-BE41-E9347173BAD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21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C553-4E0B-6299-678E-4BAFFD8CC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DF492-28C9-C17E-1F0D-3C8ED3988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12D85C-AE5F-1F19-1A79-14A8708515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45665B-2C7D-4CD1-A2BB-D8783E4BDE16}"/>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597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5"/>
          </p:nvPr>
        </p:nvSpPr>
        <p:spPr/>
        <p:txBody>
          <a:bodyPr/>
          <a:lstStyle/>
          <a:p>
            <a:fld id="{0D11F258-01A8-425D-A525-E4ED58968BCD}" type="slidenum">
              <a:rPr lang="es-ES" smtClean="0"/>
              <a:t>5</a:t>
            </a:fld>
            <a:endParaRPr lang="es-ES"/>
          </a:p>
        </p:txBody>
      </p:sp>
    </p:spTree>
    <p:extLst>
      <p:ext uri="{BB962C8B-B14F-4D97-AF65-F5344CB8AC3E}">
        <p14:creationId xmlns:p14="http://schemas.microsoft.com/office/powerpoint/2010/main" val="3132602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11F258-01A8-425D-A525-E4ED58968BCD}"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3236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10</a:t>
            </a:fld>
            <a:endParaRPr lang="es-ES"/>
          </a:p>
        </p:txBody>
      </p:sp>
    </p:spTree>
    <p:extLst>
      <p:ext uri="{BB962C8B-B14F-4D97-AF65-F5344CB8AC3E}">
        <p14:creationId xmlns:p14="http://schemas.microsoft.com/office/powerpoint/2010/main" val="2440772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9876-4484-60FA-18AB-F80C5C059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A71AD-2615-6850-ADED-5A75BB77E9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537C9-845B-4CC3-936F-6715C5542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2AC57E-E8A2-5544-67D3-7EC4E1AE53E1}"/>
              </a:ext>
            </a:extLst>
          </p:cNvPr>
          <p:cNvSpPr>
            <a:spLocks noGrp="1"/>
          </p:cNvSpPr>
          <p:nvPr>
            <p:ph type="sldNum" sz="quarter" idx="10"/>
          </p:nvPr>
        </p:nvSpPr>
        <p:spPr/>
        <p:txBody>
          <a:bodyPr/>
          <a:lstStyle/>
          <a:p>
            <a:pPr marL="0" marR="0" lvl="0" indent="0" algn="r" defTabSz="471145" rtl="0" eaLnBrk="1" fontAlgn="auto" latinLnBrk="0" hangingPunct="1">
              <a:lnSpc>
                <a:spcPct val="100000"/>
              </a:lnSpc>
              <a:spcBef>
                <a:spcPts val="0"/>
              </a:spcBef>
              <a:spcAft>
                <a:spcPts val="0"/>
              </a:spcAft>
              <a:buClrTx/>
              <a:buSzTx/>
              <a:buFontTx/>
              <a:buNone/>
              <a:tabLst/>
              <a:defRPr/>
            </a:pPr>
            <a:fld id="{E8CE834C-7734-4704-8BA5-4110D759F9C9}"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71145"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5745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8F29C-919C-592B-D3A9-51F7D164CF9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0B7A85C7-50B5-D3DC-F3F6-A15ACFFCF6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8033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587556735"/>
      </p:ext>
    </p:extLst>
  </p:cSld>
  <p:clrMapOvr>
    <a:masterClrMapping/>
  </p:clrMapOvr>
  <p:transition spd="med">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270546051"/>
      </p:ext>
    </p:extLst>
  </p:cSld>
  <p:clrMapOvr>
    <a:masterClrMapping/>
  </p:clrMapOvr>
  <p:transition spd="med">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64715054"/>
      </p:ext>
    </p:extLst>
  </p:cSld>
  <p:clrMapOvr>
    <a:masterClrMapping/>
  </p:clrMapOvr>
  <p:transition spd="med">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25123761"/>
      </p:ext>
    </p:extLst>
  </p:cSld>
  <p:clrMapOvr>
    <a:masterClrMapping/>
  </p:clrMapOvr>
  <p:transition spd="med">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57182485"/>
      </p:ext>
    </p:extLst>
  </p:cSld>
  <p:clrMapOvr>
    <a:masterClrMapping/>
  </p:clrMapOvr>
  <p:transition spd="med">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58863469"/>
      </p:ext>
    </p:extLst>
  </p:cSld>
  <p:clrMapOvr>
    <a:masterClrMapping/>
  </p:clrMapOvr>
  <p:transition spd="med">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044481894"/>
      </p:ext>
    </p:extLst>
  </p:cSld>
  <p:clrMapOvr>
    <a:masterClrMapping/>
  </p:clrMapOvr>
  <p:transition spd="med">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35020341"/>
      </p:ext>
    </p:extLst>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090893851"/>
      </p:ext>
    </p:extLst>
  </p:cSld>
  <p:clrMapOvr>
    <a:masterClrMapping/>
  </p:clrMapOvr>
  <p:transition spd="med">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10591734"/>
      </p:ext>
    </p:extLst>
  </p:cSld>
  <p:clrMapOvr>
    <a:masterClrMapping/>
  </p:clrMapOvr>
  <p:transition spd="med">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89212654"/>
      </p:ext>
    </p:extLst>
  </p:cSld>
  <p:clrMapOvr>
    <a:masterClrMapping/>
  </p:clrMapOvr>
  <p:transition spd="med">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12052758"/>
      </p:ext>
    </p:extLst>
  </p:cSld>
  <p:clrMapOvr>
    <a:masterClrMapping/>
  </p:clrMapOvr>
  <p:transition spd="med">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573054073"/>
      </p:ext>
    </p:extLst>
  </p:cSld>
  <p:clrMapOvr>
    <a:masterClrMapping/>
  </p:clrMapOvr>
  <p:transition spd="med">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872823125"/>
      </p:ext>
    </p:extLst>
  </p:cSld>
  <p:clrMapOvr>
    <a:masterClrMapping/>
  </p:clrMapOvr>
  <p:transition spd="med">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53996853"/>
      </p:ext>
    </p:extLst>
  </p:cSld>
  <p:clrMapOvr>
    <a:masterClrMapping/>
  </p:clrMapOvr>
  <p:transition spd="med">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26295929"/>
      </p:ext>
    </p:extLst>
  </p:cSld>
  <p:clrMapOvr>
    <a:masterClrMapping/>
  </p:clrMapOvr>
  <p:transition spd="med">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68204282"/>
      </p:ext>
    </p:extLst>
  </p:cSld>
  <p:clrMapOvr>
    <a:masterClrMapping/>
  </p:clrMapOvr>
  <p:transition spd="med">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78483618"/>
      </p:ext>
    </p:extLst>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763565289"/>
      </p:ext>
    </p:extLst>
  </p:cSld>
  <p:clrMapOvr>
    <a:masterClrMapping/>
  </p:clrMapOvr>
  <p:transition spd="med">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006061520"/>
      </p:ext>
    </p:extLst>
  </p:cSld>
  <p:clrMapOvr>
    <a:masterClrMapping/>
  </p:clrMapOvr>
  <p:transition spd="med">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703502859"/>
      </p:ext>
    </p:extLst>
  </p:cSld>
  <p:clrMapOvr>
    <a:masterClrMapping/>
  </p:clrMapOvr>
  <p:transition spd="med">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970096924"/>
      </p:ext>
    </p:extLst>
  </p:cSld>
  <p:clrMapOvr>
    <a:masterClrMapping/>
  </p:clrMapOvr>
  <p:transition spd="med">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33204797"/>
      </p:ext>
    </p:extLst>
  </p:cSld>
  <p:clrMapOvr>
    <a:masterClrMapping/>
  </p:clrMapOvr>
  <p:transition spd="med">
    <p:zo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600089984"/>
      </p:ext>
    </p:extLst>
  </p:cSld>
  <p:clrMapOvr>
    <a:masterClrMapping/>
  </p:clrMapOvr>
  <p:transition spd="med">
    <p:zo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917452059"/>
      </p:ext>
    </p:extLst>
  </p:cSld>
  <p:clrMapOvr>
    <a:masterClrMapping/>
  </p:clrMapOvr>
  <p:transition spd="med">
    <p:zo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391182877"/>
      </p:ext>
    </p:extLst>
  </p:cSld>
  <p:clrMapOvr>
    <a:masterClrMapping/>
  </p:clrMapOvr>
  <p:transition spd="med">
    <p:zo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A9639-3834-4C3A-8D1B-959BF466B1F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1389526"/>
      </p:ext>
    </p:extLst>
  </p:cSld>
  <p:clrMapOvr>
    <a:masterClrMapping/>
  </p:clrMapOvr>
  <p:transition spd="med">
    <p:zo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8E1E05D-E0FC-43F9-9021-17CA213D343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247424475"/>
      </p:ext>
    </p:extLst>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0173BFF-D8D6-4E1B-B0E6-736C12A7CBD8}"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88243436"/>
      </p:ext>
    </p:extLst>
  </p:cSld>
  <p:clrMapOvr>
    <a:masterClrMapping/>
  </p:clrMapOvr>
  <p:transition spd="med">
    <p:zo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FE529E-601A-4D2B-8260-EC6098BAA415}"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834355121"/>
      </p:ext>
    </p:extLst>
  </p:cSld>
  <p:clrMapOvr>
    <a:masterClrMapping/>
  </p:clrMapOvr>
  <p:transition spd="med">
    <p:zo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C7DCEFF3-7773-4B59-B8A5-BC093BF57AE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918272208"/>
      </p:ext>
    </p:extLst>
  </p:cSld>
  <p:clrMapOvr>
    <a:masterClrMapping/>
  </p:clrMapOvr>
  <p:transition spd="med">
    <p:zo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9BA8B5A-202A-4527-84CB-E8CD5156745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449301989"/>
      </p:ext>
    </p:extLst>
  </p:cSld>
  <p:clrMapOvr>
    <a:masterClrMapping/>
  </p:clrMapOvr>
  <p:transition spd="med">
    <p:zo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AA6BC92-A606-4D58-9A0E-B3C8B2DFAD26}"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811344781"/>
      </p:ext>
    </p:extLst>
  </p:cSld>
  <p:clrMapOvr>
    <a:masterClrMapping/>
  </p:clrMapOvr>
  <p:transition spd="med">
    <p:zo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7650F-D2AA-47FF-A0D8-2894FFB02357}"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2637943747"/>
      </p:ext>
    </p:extLst>
  </p:cSld>
  <p:clrMapOvr>
    <a:masterClrMapping/>
  </p:clrMapOvr>
  <p:transition spd="med">
    <p:zo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2953DF-3EF6-47A7-8DC2-670A1A214250}"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56897920"/>
      </p:ext>
    </p:extLst>
  </p:cSld>
  <p:clrMapOvr>
    <a:masterClrMapping/>
  </p:clrMapOvr>
  <p:transition spd="med">
    <p:zo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C2E6F2-A874-4998-B343-8BDA7D43E87C}"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673070063"/>
      </p:ext>
    </p:extLst>
  </p:cSld>
  <p:clrMapOvr>
    <a:masterClrMapping/>
  </p:clrMapOvr>
  <p:transition spd="med">
    <p:zo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DB1711-09C2-4E15-B4D9-22C52323F301}"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244246299"/>
      </p:ext>
    </p:extLst>
  </p:cSld>
  <p:clrMapOvr>
    <a:masterClrMapping/>
  </p:clrMapOvr>
  <p:transition spd="med">
    <p:zo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442725E-556A-485C-AE83-3527DD91D183}"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96545377"/>
      </p:ext>
    </p:extLst>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FC906D9-E395-42B8-ADF7-A48518F8A31A}" type="slidenum">
              <a:rPr lang="en-US">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1093254946"/>
      </p:ext>
    </p:extLst>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13/08/2026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13/08/2026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2505632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defTabSz="914377" fontAlgn="base">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defTabSz="914377" fontAlgn="base">
              <a:spcBef>
                <a:spcPct val="0"/>
              </a:spcBef>
              <a:spcAft>
                <a:spcPct val="0"/>
              </a:spcAft>
              <a:defRPr/>
            </a:pPr>
            <a:fld id="{9B4A480E-7100-4ACB-B397-32B634C39ACF}" type="slidenum">
              <a:rPr lang="en-US" smtClean="0">
                <a:solidFill>
                  <a:srgbClr val="000000"/>
                </a:solidFill>
              </a:rPr>
              <a:pPr defTabSz="914377"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userDrawn="1"/>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userDrawn="1"/>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377"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userDrawn="1"/>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377" fontAlgn="base">
              <a:spcBef>
                <a:spcPct val="0"/>
              </a:spcBef>
              <a:spcAft>
                <a:spcPct val="0"/>
              </a:spcAft>
            </a:pPr>
            <a:endParaRPr lang="en-US" sz="1800" dirty="0">
              <a:solidFill>
                <a:srgbClr val="000000"/>
              </a:solidFill>
              <a:cs typeface="Arial" charset="0"/>
            </a:endParaRPr>
          </a:p>
        </p:txBody>
      </p:sp>
    </p:spTree>
    <p:extLst>
      <p:ext uri="{BB962C8B-B14F-4D97-AF65-F5344CB8AC3E}">
        <p14:creationId xmlns:p14="http://schemas.microsoft.com/office/powerpoint/2010/main" val="395320516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189" algn="ctr" rtl="0" fontAlgn="base">
        <a:spcBef>
          <a:spcPct val="0"/>
        </a:spcBef>
        <a:spcAft>
          <a:spcPct val="0"/>
        </a:spcAft>
        <a:defRPr sz="4400" b="1">
          <a:solidFill>
            <a:schemeClr val="bg1"/>
          </a:solidFill>
          <a:latin typeface="Arial" charset="0"/>
        </a:defRPr>
      </a:lvl6pPr>
      <a:lvl7pPr marL="914377" algn="ctr" rtl="0" fontAlgn="base">
        <a:spcBef>
          <a:spcPct val="0"/>
        </a:spcBef>
        <a:spcAft>
          <a:spcPct val="0"/>
        </a:spcAft>
        <a:defRPr sz="4400" b="1">
          <a:solidFill>
            <a:schemeClr val="bg1"/>
          </a:solidFill>
          <a:latin typeface="Arial" charset="0"/>
        </a:defRPr>
      </a:lvl7pPr>
      <a:lvl8pPr marL="1371566" algn="ctr" rtl="0" fontAlgn="base">
        <a:spcBef>
          <a:spcPct val="0"/>
        </a:spcBef>
        <a:spcAft>
          <a:spcPct val="0"/>
        </a:spcAft>
        <a:defRPr sz="4400" b="1">
          <a:solidFill>
            <a:schemeClr val="bg1"/>
          </a:solidFill>
          <a:latin typeface="Arial" charset="0"/>
        </a:defRPr>
      </a:lvl8pPr>
      <a:lvl9pPr marL="1828754" algn="ctr" rtl="0" fontAlgn="base">
        <a:spcBef>
          <a:spcPct val="0"/>
        </a:spcBef>
        <a:spcAft>
          <a:spcPct val="0"/>
        </a:spcAft>
        <a:defRPr sz="4400" b="1">
          <a:solidFill>
            <a:schemeClr val="bg1"/>
          </a:solidFill>
          <a:latin typeface="Arial" charset="0"/>
        </a:defRPr>
      </a:lvl9pPr>
    </p:titleStyle>
    <p:bodyStyle>
      <a:lvl1pPr marL="342891" indent="-342891" algn="l" rtl="0" eaLnBrk="0" fontAlgn="base" hangingPunct="0">
        <a:spcBef>
          <a:spcPct val="20000"/>
        </a:spcBef>
        <a:spcAft>
          <a:spcPct val="0"/>
        </a:spcAft>
        <a:buChar char="•"/>
        <a:defRPr sz="3200" b="1">
          <a:solidFill>
            <a:schemeClr val="bg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defRPr/>
            </a:pPr>
            <a:fld id="{9B4A480E-7100-4ACB-B397-32B634C39ACF}" type="slidenum">
              <a:rPr lang="en-US" smtClean="0">
                <a:solidFill>
                  <a:srgbClr val="000000"/>
                </a:solidFill>
              </a:rPr>
              <a:pPr fontAlgn="base">
                <a:spcBef>
                  <a:spcPct val="0"/>
                </a:spcBef>
                <a:spcAft>
                  <a:spcPct val="0"/>
                </a:spcAft>
                <a:defRPr/>
              </a:pPr>
              <a:t>‹Nº›</a:t>
            </a:fld>
            <a:endParaRPr lang="en-US" dirty="0">
              <a:solidFill>
                <a:srgbClr val="000000"/>
              </a:solidFill>
            </a:endParaRPr>
          </a:p>
        </p:txBody>
      </p:sp>
      <p:sp>
        <p:nvSpPr>
          <p:cNvPr id="1031" name="Rectangle 7"/>
          <p:cNvSpPr>
            <a:spLocks noChangeArrowheads="1"/>
          </p:cNvSpPr>
          <p:nvPr/>
        </p:nvSpPr>
        <p:spPr bwMode="auto">
          <a:xfrm>
            <a:off x="0" y="6248400"/>
            <a:ext cx="12192000" cy="6096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2" name="Rectangle 8"/>
          <p:cNvSpPr>
            <a:spLocks noChangeArrowheads="1"/>
          </p:cNvSpPr>
          <p:nvPr/>
        </p:nvSpPr>
        <p:spPr bwMode="auto">
          <a:xfrm>
            <a:off x="0" y="0"/>
            <a:ext cx="12293600" cy="1295400"/>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defTabSz="914400" fontAlgn="base">
              <a:spcBef>
                <a:spcPct val="0"/>
              </a:spcBef>
              <a:spcAft>
                <a:spcPct val="0"/>
              </a:spcAft>
              <a:defRPr/>
            </a:pPr>
            <a:endParaRPr lang="en-US" sz="1800" dirty="0">
              <a:solidFill>
                <a:srgbClr val="000000"/>
              </a:solidFill>
              <a:cs typeface="Arial" charset="0"/>
            </a:endParaRPr>
          </a:p>
        </p:txBody>
      </p:sp>
      <p:sp>
        <p:nvSpPr>
          <p:cNvPr id="1033" name="Rectangle 9"/>
          <p:cNvSpPr>
            <a:spLocks noChangeArrowheads="1"/>
          </p:cNvSpPr>
          <p:nvPr/>
        </p:nvSpPr>
        <p:spPr bwMode="auto">
          <a:xfrm>
            <a:off x="0" y="1371600"/>
            <a:ext cx="12192000" cy="4876800"/>
          </a:xfrm>
          <a:prstGeom prst="rect">
            <a:avLst/>
          </a:prstGeom>
          <a:solidFill>
            <a:schemeClr val="tx1"/>
          </a:solidFill>
          <a:ln w="9525">
            <a:solidFill>
              <a:schemeClr val="tx1"/>
            </a:solidFill>
            <a:miter lim="800000"/>
            <a:headEnd/>
            <a:tailEnd/>
          </a:ln>
        </p:spPr>
        <p:txBody>
          <a:bodyPr wrap="none" anchor="ctr"/>
          <a:lstStyle/>
          <a:p>
            <a:pPr defTabSz="914400" fontAlgn="base">
              <a:spcBef>
                <a:spcPct val="0"/>
              </a:spcBef>
              <a:spcAft>
                <a:spcPct val="0"/>
              </a:spcAft>
            </a:pPr>
            <a:endParaRPr lang="en-US" sz="1800">
              <a:solidFill>
                <a:srgbClr val="000000"/>
              </a:solidFill>
              <a:cs typeface="Arial" charset="0"/>
            </a:endParaRPr>
          </a:p>
        </p:txBody>
      </p:sp>
    </p:spTree>
    <p:extLst>
      <p:ext uri="{BB962C8B-B14F-4D97-AF65-F5344CB8AC3E}">
        <p14:creationId xmlns:p14="http://schemas.microsoft.com/office/powerpoint/2010/main" val="297978343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ransition spd="med">
    <p:zoom/>
  </p:transition>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charset="0"/>
        </a:defRPr>
      </a:lvl2pPr>
      <a:lvl3pPr algn="ctr" rtl="0" eaLnBrk="0" fontAlgn="base" hangingPunct="0">
        <a:spcBef>
          <a:spcPct val="0"/>
        </a:spcBef>
        <a:spcAft>
          <a:spcPct val="0"/>
        </a:spcAft>
        <a:defRPr sz="4400" b="1">
          <a:solidFill>
            <a:schemeClr val="bg1"/>
          </a:solidFill>
          <a:latin typeface="Arial" charset="0"/>
        </a:defRPr>
      </a:lvl3pPr>
      <a:lvl4pPr algn="ctr" rtl="0" eaLnBrk="0" fontAlgn="base" hangingPunct="0">
        <a:spcBef>
          <a:spcPct val="0"/>
        </a:spcBef>
        <a:spcAft>
          <a:spcPct val="0"/>
        </a:spcAft>
        <a:defRPr sz="4400" b="1">
          <a:solidFill>
            <a:schemeClr val="bg1"/>
          </a:solidFill>
          <a:latin typeface="Arial" charset="0"/>
        </a:defRPr>
      </a:lvl4pPr>
      <a:lvl5pPr algn="ctr" rtl="0" eaLnBrk="0" fontAlgn="base" hangingPunct="0">
        <a:spcBef>
          <a:spcPct val="0"/>
        </a:spcBef>
        <a:spcAft>
          <a:spcPct val="0"/>
        </a:spcAft>
        <a:defRPr sz="4400" b="1">
          <a:solidFill>
            <a:schemeClr val="bg1"/>
          </a:solidFill>
          <a:latin typeface="Arial" charset="0"/>
        </a:defRPr>
      </a:lvl5pPr>
      <a:lvl6pPr marL="457200" algn="ctr" rtl="0" fontAlgn="base">
        <a:spcBef>
          <a:spcPct val="0"/>
        </a:spcBef>
        <a:spcAft>
          <a:spcPct val="0"/>
        </a:spcAft>
        <a:defRPr sz="4400" b="1">
          <a:solidFill>
            <a:schemeClr val="bg1"/>
          </a:solidFill>
          <a:latin typeface="Arial" charset="0"/>
        </a:defRPr>
      </a:lvl6pPr>
      <a:lvl7pPr marL="914400" algn="ctr" rtl="0" fontAlgn="base">
        <a:spcBef>
          <a:spcPct val="0"/>
        </a:spcBef>
        <a:spcAft>
          <a:spcPct val="0"/>
        </a:spcAft>
        <a:defRPr sz="4400" b="1">
          <a:solidFill>
            <a:schemeClr val="bg1"/>
          </a:solidFill>
          <a:latin typeface="Arial" charset="0"/>
        </a:defRPr>
      </a:lvl7pPr>
      <a:lvl8pPr marL="1371600" algn="ctr" rtl="0" fontAlgn="base">
        <a:spcBef>
          <a:spcPct val="0"/>
        </a:spcBef>
        <a:spcAft>
          <a:spcPct val="0"/>
        </a:spcAft>
        <a:defRPr sz="4400" b="1">
          <a:solidFill>
            <a:schemeClr val="bg1"/>
          </a:solidFill>
          <a:latin typeface="Arial" charset="0"/>
        </a:defRPr>
      </a:lvl8pPr>
      <a:lvl9pPr marL="1828800" algn="ctr" rtl="0" fontAlgn="base">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2.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1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1.xml"/><Relationship Id="rId5" Type="http://schemas.openxmlformats.org/officeDocument/2006/relationships/image" Target="../media/image6.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1.jpeg"/><Relationship Id="rId4" Type="http://schemas.openxmlformats.org/officeDocument/2006/relationships/diagramData" Target="../diagrams/data1.xml"/><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0.jpg"/><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1.jpe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8F498-7797-2B11-04A6-546B50325007}"/>
            </a:ext>
          </a:extLst>
        </p:cNvPr>
        <p:cNvGrpSpPr/>
        <p:nvPr/>
      </p:nvGrpSpPr>
      <p:grpSpPr>
        <a:xfrm>
          <a:off x="0" y="0"/>
          <a:ext cx="0" cy="0"/>
          <a:chOff x="0" y="0"/>
          <a:chExt cx="0" cy="0"/>
        </a:xfrm>
      </p:grpSpPr>
      <p:sp>
        <p:nvSpPr>
          <p:cNvPr id="3074" name="Text Box 4">
            <a:extLst>
              <a:ext uri="{FF2B5EF4-FFF2-40B4-BE49-F238E27FC236}">
                <a16:creationId xmlns:a16="http://schemas.microsoft.com/office/drawing/2014/main" id="{35C4B9AA-7D3A-E34D-931F-76B32A99300D}"/>
              </a:ext>
            </a:extLst>
          </p:cNvPr>
          <p:cNvSpPr txBox="1">
            <a:spLocks noChangeArrowheads="1"/>
          </p:cNvSpPr>
          <p:nvPr/>
        </p:nvSpPr>
        <p:spPr bwMode="auto">
          <a:xfrm>
            <a:off x="1" y="-76200"/>
            <a:ext cx="1239172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POUKA SUB</a:t>
            </a:r>
            <a:r>
              <a:rPr kumimoji="0" lang="sr-Latn-R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Š</a:t>
            </a:r>
            <a:r>
              <a:rPr kumimoji="0" lang="en-US" sz="66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KOLE </a:t>
            </a:r>
            <a:r>
              <a:rPr kumimoji="0" lang="en-US"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 </a:t>
            </a:r>
            <a:r>
              <a:rPr kumimoji="0" lang="hr-HR" sz="6600" b="1" i="0" u="none" strike="noStrike" kern="1200" cap="none" spc="0" normalizeH="0" baseline="0" noProof="0">
                <a:ln>
                  <a:noFill/>
                </a:ln>
                <a:solidFill>
                  <a:srgbClr val="FF9900"/>
                </a:solidFill>
                <a:effectLst>
                  <a:outerShdw blurRad="38100" dist="38100" dir="2700000" algn="tl">
                    <a:srgbClr val="000000">
                      <a:alpha val="43137"/>
                    </a:srgbClr>
                  </a:outerShdw>
                </a:effectLst>
                <a:uLnTx/>
                <a:uFillTx/>
                <a:latin typeface="Gill Sans MT Ext Condensed Bold" panose="020B0902020104020203" pitchFamily="34" charset="0"/>
                <a:ea typeface="+mn-ea"/>
                <a:cs typeface="Arial" charset="0"/>
              </a:rPr>
              <a:t>PRVA I DRUGA POSLANICA KORINĆANIMA</a:t>
            </a:r>
            <a:endParaRPr kumimoji="0" lang="en-US" sz="3200" b="1" i="0" u="none" strike="noStrike" kern="1200" cap="none" spc="0" normalizeH="0" baseline="0" noProof="0" dirty="0">
              <a:ln>
                <a:noFill/>
              </a:ln>
              <a:solidFill>
                <a:srgbClr val="DDDDDD"/>
              </a:solidFill>
              <a:effectLst/>
              <a:uLnTx/>
              <a:uFillTx/>
              <a:latin typeface="Times New Roman" pitchFamily="18" charset="0"/>
              <a:ea typeface="+mn-ea"/>
              <a:cs typeface="Arial" charset="0"/>
            </a:endParaRPr>
          </a:p>
        </p:txBody>
      </p:sp>
      <p:sp>
        <p:nvSpPr>
          <p:cNvPr id="6149" name="Rectangle 5">
            <a:extLst>
              <a:ext uri="{FF2B5EF4-FFF2-40B4-BE49-F238E27FC236}">
                <a16:creationId xmlns:a16="http://schemas.microsoft.com/office/drawing/2014/main" id="{904C1301-BBEF-AB2C-67F7-B32409812D36}"/>
              </a:ext>
            </a:extLst>
          </p:cNvPr>
          <p:cNvSpPr>
            <a:spLocks noChangeArrowheads="1"/>
          </p:cNvSpPr>
          <p:nvPr/>
        </p:nvSpPr>
        <p:spPr bwMode="auto">
          <a:xfrm>
            <a:off x="1524000" y="6150114"/>
            <a:ext cx="9245600" cy="707887"/>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solidFill>
              <a:schemeClr val="tx1"/>
            </a:solidFill>
            <a:miter lim="800000"/>
            <a:headEnd/>
            <a:tailEnd/>
          </a:ln>
          <a:effectLst/>
        </p:spPr>
        <p:txBody>
          <a:bodyPr wrap="none" anchor="ct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077" name="Text Box 7">
            <a:extLst>
              <a:ext uri="{FF2B5EF4-FFF2-40B4-BE49-F238E27FC236}">
                <a16:creationId xmlns:a16="http://schemas.microsoft.com/office/drawing/2014/main" id="{859882A5-99FC-9E8B-8502-70CA4F943B99}"/>
              </a:ext>
            </a:extLst>
          </p:cNvPr>
          <p:cNvSpPr txBox="1">
            <a:spLocks noChangeArrowheads="1"/>
          </p:cNvSpPr>
          <p:nvPr/>
        </p:nvSpPr>
        <p:spPr bwMode="auto">
          <a:xfrm>
            <a:off x="122663" y="6255834"/>
            <a:ext cx="12069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50000"/>
              </a:spcBef>
              <a:spcAft>
                <a:spcPct val="0"/>
              </a:spcAft>
              <a:buClrTx/>
              <a:buSzTx/>
              <a:buFontTx/>
              <a:buNone/>
              <a:tabLst/>
              <a:defRPr/>
            </a:pPr>
            <a:r>
              <a:rPr kumimoji="0" lang="sr-Latn-R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3</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 tromesečje </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2026</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a:t>
            </a:r>
            <a:r>
              <a:rPr kumimoji="0" lang="en-US"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charset="0"/>
                <a:ea typeface="+mn-ea"/>
                <a:cs typeface="Arial" charset="0"/>
              </a:rPr>
              <a:t>             </a:t>
            </a:r>
            <a:r>
              <a:rPr kumimoji="0" lang="en-U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a:t>
            </a:r>
            <a:r>
              <a:rPr kumimoji="0" lang="hr-HR" sz="2000" b="1" i="0" u="none" strike="noStrike" kern="1200" cap="none" spc="0" normalizeH="0" baseline="0" noProof="0" dirty="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rezentacija biblijske </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pouke                      </a:t>
            </a:r>
            <a:r>
              <a:rPr lang="sr-Latn-RS" sz="2000" b="1">
                <a:solidFill>
                  <a:srgbClr val="DDDDDD"/>
                </a:solidFill>
                <a:effectLst>
                  <a:outerShdw blurRad="38100" dist="38100" dir="2700000" algn="tl">
                    <a:srgbClr val="000000">
                      <a:alpha val="43137"/>
                    </a:srgbClr>
                  </a:outerShdw>
                </a:effectLst>
              </a:rPr>
              <a:t>15</a:t>
            </a:r>
            <a:r>
              <a:rPr kumimoji="0" lang="sr-Latn-RS"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lang="hr-HR" sz="2000" b="1">
                <a:solidFill>
                  <a:srgbClr val="DDDDDD"/>
                </a:solidFill>
                <a:effectLst>
                  <a:outerShdw blurRad="38100" dist="38100" dir="2700000" algn="tl">
                    <a:srgbClr val="000000">
                      <a:alpha val="43137"/>
                    </a:srgbClr>
                  </a:outerShdw>
                </a:effectLst>
              </a:rPr>
              <a:t>avgust</a:t>
            </a:r>
            <a:r>
              <a:rPr kumimoji="0" lang="hr-HR" sz="2000" b="1" i="0" u="none" strike="noStrike" kern="1200" cap="none" spc="0" normalizeH="0" baseline="0" noProof="0">
                <a:ln>
                  <a:noFill/>
                </a:ln>
                <a:solidFill>
                  <a:srgbClr val="DDDDDD"/>
                </a:solidFill>
                <a:effectLst>
                  <a:outerShdw blurRad="38100" dist="38100" dir="2700000" algn="tl">
                    <a:srgbClr val="000000">
                      <a:alpha val="43137"/>
                    </a:srgbClr>
                  </a:outerShdw>
                </a:effectLst>
                <a:uLnTx/>
                <a:uFillTx/>
                <a:latin typeface="Arial" charset="0"/>
                <a:ea typeface="+mn-ea"/>
                <a:cs typeface="Arial" charset="0"/>
              </a:rPr>
              <a:t> </a:t>
            </a:r>
            <a:r>
              <a:rPr kumimoji="0" lang="hr-HR" sz="2000" b="1" i="0" u="none" strike="noStrike" kern="1200" cap="none" spc="0" normalizeH="0" baseline="0" noProof="0">
                <a:ln>
                  <a:noFill/>
                </a:ln>
                <a:solidFill>
                  <a:srgbClr val="DDDDDD"/>
                </a:solidFill>
                <a:effectLst/>
                <a:uLnTx/>
                <a:uFillTx/>
                <a:latin typeface="Arial Narrow" panose="020B0606020202030204" pitchFamily="34" charset="0"/>
                <a:ea typeface="+mn-ea"/>
                <a:cs typeface="Arial" charset="0"/>
              </a:rPr>
              <a:t>2026</a:t>
            </a:r>
            <a:r>
              <a:rPr kumimoji="0" lang="en-US"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a:t>
            </a:r>
            <a:r>
              <a:rPr kumimoji="0" lang="hr-HR" sz="2000" b="1" i="0" u="none" strike="noStrike" kern="1200" cap="none" spc="0" normalizeH="0" baseline="0" noProof="0" dirty="0">
                <a:ln>
                  <a:noFill/>
                </a:ln>
                <a:solidFill>
                  <a:srgbClr val="DDDDDD"/>
                </a:solidFill>
                <a:effectLst/>
                <a:uLnTx/>
                <a:uFillTx/>
                <a:latin typeface="Arial Narrow" panose="020B0606020202030204" pitchFamily="34" charset="0"/>
                <a:ea typeface="+mn-ea"/>
                <a:cs typeface="Arial" charset="0"/>
              </a:rPr>
              <a:t> </a:t>
            </a:r>
            <a:endParaRPr kumimoji="0" lang="en-US" sz="2000" b="1" i="0" u="none" strike="noStrike" kern="1200" cap="none" spc="0" normalizeH="0" baseline="0" noProof="0" dirty="0">
              <a:ln>
                <a:noFill/>
              </a:ln>
              <a:solidFill>
                <a:srgbClr val="DDDDDD"/>
              </a:solidFill>
              <a:effectLst/>
              <a:uLnTx/>
              <a:uFillTx/>
              <a:latin typeface="Arial" charset="0"/>
              <a:ea typeface="+mn-ea"/>
              <a:cs typeface="Arial" charset="0"/>
            </a:endParaRPr>
          </a:p>
        </p:txBody>
      </p:sp>
      <p:sp>
        <p:nvSpPr>
          <p:cNvPr id="2" name="AutoShape 2" descr="data:image/jpeg;base64,/9j/4AAQSkZJRgABAQAAAQABAAD/2wCEAAkGBxQTEhUUExQVFRQWGBgVFRQVFBcUHBgWFhUWGhUXFxUYHSggGBolHBQVITEhJSkrLi4uFx8zODMsNygtLiwBCgoKDg0OGhAQGywkHyQsLCwsLCwsLCwsLCwsLCwsLCwsLCwsLCwsLCwsLCwsLCwsLCwsLCwsLCwsLCwsLCwsLP/AABEIAQUAwQMBIgACEQEDEQH/xAAcAAEAAgMBAQEAAAAAAAAAAAAABQYDBAcCAQj/xABCEAABAwIDBAYHBAgGAwAAAAABAAIDBBEFITESQVFhBhMicYGRBzKhscHR8EJSYnIUI4KSssLh8RUkM0NTomNzo//EABkBAQADAQEAAAAAAAAAAAAAAAABAgMEBf/EACQRAQEAAgICAgICAwAAAAAAAAABAhEDIRIxBEEiYRNxFEJR/9oADAMBAAIRAxEAPwDuKIiAiIgIiICIiAiwVdYyMbT3Bo5/JQOJ9NKeJgcLuvblkdCeSi2RMlqyoud13pNY0lrWNuDbNwz7gM7rSj9Ikr7gWaNAdjO53A3N/IKPKJ8K6iiouGdKZLtL3AtJz2gB5OGm7W/zuFHXNkFwfLMHuO9TMpS42NpERSqIiICIiAiIgIiICIiAiIgIiICIue9Oem/V/qad2Zyc8Hz2fDeot0mTa3Yzj0NM0l7hfcwEXJ4cvFc4xr0gTOPZdsNubNZ5W2tde7wVIxDE3SOJJOWTRe9idfH4qNlkyA7lS21pJInZsee92Z2tnO5zuc/Zew7r8Vp1lSXtDSctTw8VoxC2W9JX7h9f0UaTtmi2SS0cbg79DfPyWxTQk56CwOWVjfUd614LNH4it4O2Wi2vyUUiTwysPWsYTk5zbnxNzyyuVcOiFS9sjWAnZO2Rflnbu08yqb0bw4zSB2jGg9r5d9z5ldK6M4aGuBvcgn9luyGgd5OfhZRLN6Xyl8drkEXwL6t3MIiICIiAiIgIiICIiAiIgIiIKl6ROkH6NTlrfXeCLclw2WpLnF7jc21O9zj/AHPirN6QMUM1TJnk1xAHJps35qmk7vE/X1qs/bT0yhwFvq53lGkXv5fXFYw3yXpp8gpRt9c/PP8Av9fW9e2nesTj9cF82v7fXmhttwuANys7Q6Q2G/K44cvHJRAffVW3o1TbLmuduzA58VTkvjNteLG53UX3BaBsULWgWyF++y2mVZjcHM1GduI3haD8Ua1he45Kovx+SoqWMh7MYOZ3kb1xayvcd3449V2jAsXZVQiWO4aSW2PFpse/MKQUV0bijjgZHHazRppmTcnxJUqvRxu5t5eU1bBERWVEREBERAREQEREBERAWOeTZa53AE+QWRa+Ij9VJ+R38JQfm3EpLyPPFx9ijGAjPit/FRZzhwJB81oMzIVIvl7ZxuCON9NN3M8Vj2vcssbbAef15hBilH9UtfTl7VmczsnyHxK87OvcD5GybNMMcdpBfTX68VbKd5FlWib58CfgrHRXc0Eb1hzd6dXxrq14rZHSki9mN3nIX4nkvnRmhcJ3WBAsC0OFi4EDtkbr3yClafBustc9ne3ce9WHC8LDHAhoH1xWFz61HT4fl5WsDMSlgcCHe1X/AADGhO0Xyd7/AOq5jVRsdLJ1hOyz32upv0dwPnf1o7ELHZAuu5x/KPVHMqeG5TL8UfIxwuO8nS0RF6DyhERAREQEREBERAREQFo45Js08p/AR55fFbyjOkp/ysvJt/IhRfSZ7fm/F33keeJv8lqHJbWIDtDu+JWm43KrE32yRuzH1p/ZbBfc8tfkPcsDWWWVgy96Jj283HAfXuzXlxyPO1vyjRY3Tg5f1PksPXEuDT2bnZu7Kx5qE/0ydbZWHC5rMCgpsPc2+hN81J0Elxbgs+TVnTfg3jl2teH4hZTsGJXVNpDZTMNQA0lcmTvk20seexpLjq76ClfRJNK+qcG36pjCXndcnsN773PgqNX1TpZbZ5m3FdN9FeJxNfLTNBYSGuaD9pw2uscTxILcuS6uLHx1txc2dzls9R0lQeL4+2MyNaRtRt2iTmL67PfZeulGNtpoxc2e+4YeFhmfC4XP6VgqZHgudsfa2XWLnOF3XJB4jPmp5uXXUU4OHynlfToWFY6yWnZMTk/aAy12XEaeCkaera/Q+BFlQ3vDDFBD2Y42hjBe9r5uJJ1O/NTPXbA2i42HNZz5Fl/S+Xxprf2tDZATYEXGouvSq1CTcEa2z5f1U7BiDSO12e9a8fNMvfTDk4bj67biL4Cvq3YiIiAiIgLRxtoMEgOhaR5iy3lW+nWLtgp3X1cCAPrQa5qL6TPbgeMvu/S2bsuGa0YhnyWxVSbbi7ise1lYb9e5Vi19smxffvsPLVY6t9hZq+00oub8MkcL5ofTWpiA4bQJF87HPvB+CudBE2QAAskbaxDmtvbgbqpyR7/orPDms+THbbhz8ekvjsIY8C4uRci+nD65KOwyYB/Io6mzuFpSMLTY+fkq4Y9aW5M75eWlsjeNy8y1NmkKDpalwGvDy0XyWsJyKp/F22/yOmSllAl2jwPmtqmxN8VQ2djrOab+W4+0KIdMvsslwOPHl9WW3j3ty+fWnVvSHigmpKOcC22XG3ezMeYUR0UrGMhu49o3d+8bj2W8lqY9C9mH4eyQEFzZngHK20WbN/A+1aFLsilLye0ABbaA0AFtnUm91lyzbfgup+u07T1skt5IhfZLnE5ZZ8+QHksjsZfI5rL8C62fdl5ZdyreGVkkURYLWdc8xfXTVSOD1Bgc5/rFw13g56eawyx06cctyLhh+NtYw7RsBrfX+91sUFSZjtbr5X0A+J7lz2uqXvlaXDshwcWg2vnnc8SMuSslPjILm9Wwi2VgD53KrcdRM1bdOnYdINnZ3hbagejkjrDa9Z2ZHAKeXocWW8Y8vlx8c7BERaMxERBp4riDYIzI82A05lcR6b446okO0TsjdmBna7beHjZdJ6cB8lo4xtOPqi9rcSeG7yVepOgEIPWVbzI7cxps3uFlnbutZOnLKSkfM/ZiY57joGjQcSRorRSejeqfbaLWDzXWcIpGRt2YYmsbwaLX7zvW3sy/ct4hDUclrfRnOxm0wteRu9U+HHuyVQq6Z8Li2RpYdCCLDzXdarEZoyRJGQ05bQzA53Gir2LOiqAWyNBvlf3d6r5SLfx2uTia2uh1IOS13SbLgfrgpfpBgogN4ydk3uw7sr3HEe5QcQ2iOCt1Ypqy6WKmzCzT0YcLWWGk3KTj0XNlbK7sJLO1cmoHN0zW5gfRepqgXMaA0O2C5zg0BxF7cTlbzCk5mXy3rpPR/BnQ0LmEbMjrzW4GwsDzs0LTDO1hy8WOKo4R6JZXG807G2Ni1oLjla2ZtqFc8H9GtHC5r3B0rmm/bts347IG5TeD1e2A778bJPEix9ymGm+YW87c2U0ovpeotqjZIB/oyNJ/K8Fh9pZ5Ll1PEHWXdOmFH1tFUs1JieR+Zo2m+0BcOw7QLHm67dHx7vptsjzW0zMrA3VZIcly13YxnbDtO96sWBPBIjYy7ibKIpG3Ft5XQOh+CCJnWu9dw7PJp3959yYY3PLSOXOceG6m6CiEbeLt5+A5LaRF6Mkk1Hk223dERFKBeXlelhnOSVMR0zQCSBmd61G04vtON+W7+q91hKipqghZWtpFggqW6e5bYN1WKOa5VjpXZK0u1cppiqI3bs+RVaxvB2PFwDFJxt2T3jd3q5L4+MHIi45pcdoxzscqgj2X9XPGDfLMe0FVjpn0V/RHieLOnkNjb/bedx4NO7nlwXZ8SwmNzbEWG7keIO5QGIBsbTDO3bikGybi4cDuPAqmtNdzNyOB6kYpclp4/hDqOUMuXQvzhk4t+6T94b/ArVZWdtjNznNB7i4ArPLDbTHPx9r90Jo29YyeVoc0khgOdiPtEeOXcSukye7LwVSloNh8rGjJzWzMAyzF9oDv7fsVhwqsEsTXbxkfgfJaYTXTPkvl21+jRsGj7rC392aQD2BWOn0CpeD1nak/O5o/ecT/ABK0OqrNaANp7vVbe3eSdwCvjVM52xdLavqqOofwjcB3uGyPa4LiNEywXVfSdKRh7gdXPjabfnBP8K5tRQ9lY89bfFnt8aF7aMivT2LbhZaFx3mzR+0bLlrunSb6B4M6od1rxaBhtnrI4bh+Ebz4cbdOVb6AkfoxaPsvI/6tPxVkXbw4yY7n28z5GeWWdl+hERbMBERAWKVZVhn0UVMQ9cVA1UZup2rIuomWotoLlZVviUFO66sFNIG6uCrTXSO32HkpGj2BvLiplMosUbgdDdZFrQRi2llsBaMaPYCLHQqKqqMEGKQbTHaX919x4FS68TRBwsUsJdOe4zgTXROpJj2T2oJd7XDQ94vYjfdcimp3wz9XILPY9oPg4WI5HI3X6HxnD+ujdG7Jwza7g7c7u3Fcm6a0BkgE9rTU52ZRvLGuzJ/Kc+4lZ6013ubXz9PzpnnU7TD37O17muWLB6jqpZ4TkG3c38urfeR+yoGvqv8AKRSDVj43j3H2OKx4riXa2xq+NzPG3Z95ULSM/Rucu2OL3F/7zifdZXykftNdIPtdhh4MBtcd+Z8lzuin6mMv0sAxneRYeWvgrz0VxFj4GMdq0WUwy9Ir0s1FqeGP70oNuTWn5hU6iGSmfSzU7U9MwaBr3eZaPgobDjdYc/tt8fqNqODNesQbssYPxj3FbdOxYMadYM/P8Cuae3TauXo/f2Zm8HNPm238qtqpHQGb9dMzcWMd5Ej+ZXdehwX8I875E1yUREWrAREQFhnGSzLHIoqYg6umJKj52tYOJUvXzW0ULUMAzd5LOto1XFz8ybN+vNbdBVsaQG5neVWsUxIk7IyC94C47VyVXbTXTpVM+4Wwo/DTcBSC2jmy9iBEUqsNVDtDLUafJUDpfTDN4HZkBilHMtIBPeMvALoqgOkmGB7HfdcLO5H7LvA2VMo0wvbnNJnQBrtRstPe02PtCio7yOiZqQ8jwaD/AEUs0FsLmHUPNxzBz9qjcMlDJKiY6RgBg4yPAsPOypG1b1cNqQRj1Y9ebt/yVx6NPDRYNuVTKGKwucyczzvvVmwrHmRZFt+5QmzrpWPSNW7ddb/jjY3xN3H+ILFhYyWDpRRVL6uaodTzNje64cY3W2Q0AXNstN694W/ILLlacKyUqjuko7DbbnA+/wCa36Y5LSx8/qvFvvC58fboqb6DyWqm/jie3xBa7+Uroy5N0Xn2ammN/tFv7zXD4rrK7Pj38dOL5c/Pf6ERF0OUREQFin0WVYZ3WCipiIq8s1WsVqScgpXGanVV5h2issq6MYh5I881JYabFeqmm3rUEuwVVfboeDS5KYComB4yLgXVomxuCNt3yNaOZWuNc+WKTRQlN0rpn2LJAQdCMx5hSEWIxu0ePNW3FfGtoleXWIIOhyKbQK8kIOY9NaAwS5eq8XB5j42t5Kl1b7RxN/5JHSu7h2GewErtXSrCv0mncwf6g7UZ/EBp3HTxXFa4XkDfuBrLfl19t1TWmsu4tFOOxfl8FN9D8ID39e8dkH9WDvI1f3Ddz7loYHQGbZYNNXHgPmr9DS7DQBuFu4DQKuM3WmeWppvMKiMW6MQzXcGiOT77Ra5/E3Q9+q3GyELZY/JXsl6rGW43cc9noXwv2HixG/cRxB4KJ6Qm0TvD3hdOxjD2yx2OTvsu4H5Fcr6UXEbgciCAQdx2hdceXH45O3Dl88b/ANecFqLSQHTZljN+W0AfYV2tcFwh/wCsi/8AYz+MLvS34Ptz/K70IiLocoiIgLSrjkt1a1S26irYqfi7DdRNH61irLilOq7PGWuB3LG+3RL0zVxDQq3WOLjYKZxR+1ayiqhoYOZRDVbOWaZncAsJo31LiwEut653Xv6g5DfxK+TOcBZtzI/h9hvHvO7zVm6LwNp4jJJkB7TuAG8qxpEHokIWGWR/Vtbq65B5AWzJ5KDl6TVDXWhv1Y0Mg2i7mbaeatdaHVT+snNmD/TiByaPi7mtSowgSHZhZ+0chb4qNpka+G+kKVlhJHfmx38p+avdD0q/ViSVkkbTvewgLX6N9CYoLSSDbk1udB3Dct/EAx5tJ6o0ap9KdVJYfjMMwuyRjvyuB9ioPTjo64VQlhY57ZsyGNLtl49a9tAbg371eKPCWFovG1jPu2G07vO4ctVKsaGgBoDQNABYDwVvau5L0qfR7E4KeEBzrOuQSdXFuRNtzQbgd3NTf+OQXa1zwwu9USAx7X5doAO8FEdIMIpnzxyTNBa8GMg+qXixYXDu2h5LLVU0oaWyxsmgORYALhu6zeSj0tdXtPPjTRRGBM6toZHIZIHf6RcbmMj/AG3b7d+YUnBPtg7nA2cOBUyq2Mde+8L+IaSO8Z/Bc39Izf1TJh/uENd+dpGfiB7FfsUm2YpD+E+1VPpZTdZhjraxujk/7gH2OKplNtMOopuD324hvMjP4gu/LhPR2C88A/8AIz3hd2VeD7T8n/UREXQ5RERAWKQLKvLgiYia2NV+sgBFlZ6pqgMRFgSVnk2xqsVkoaM92SgqqbV50vYDidwUjWMLyb5NFySdw3lRtBTmolFh2Bk0cuPedfJVi6e6I019p8gHFznZAAa9wUPj2OddJ2DaJhswaX4uI5+5b/SuvEbBSRHOwMzh5hnuJ8OaqStIi1MQ4iTqpnDsWLXAlVGN6sOCsDnAHRReidulUWPQvaAXWNtF6h6lp2m9o7ic7dyiaShYACAFJQgAJLftWyT0ySYg7uC8txK+QzK0qm5K+0zLJumppsV1F1sWy7UODvEf3W1RnZaGOORyaTuNtL+Bsvsci84wz/LyEes1vWN/NH22+1oVkfpEYnG+AmWIXOr2ffA/n4FSFPWskDJ4zdkgse/mNxFiD3LJVSBwDtzgCO4qs4PJ1VVPTf7creujHB/2gO+1/A8VX1VvcSfSyW0VvvOA+PwWq1m3RTt3uif7G3HuWLpJJtCJvIk+4fFSmBQjYLTq5pHmLKPdT6xUvoJB1lZCLXDQ55/Zbl7SF19UX0YYG6KN08os942Gt+6wG5vzJAy5BXpTxY+OKnPn5ZCIi1YiIiAvhX1fCg1ahiruLRk5K0ShVrpHU9Uwkeucm8jxVMmuCidJZ8/0dnEGUj2N+J8FuYbMKaGSW2UbC63EgZDxNgoqClJcScyTck6k8Vv4vEf0OVv3tgf/AEb8lRrVTw6oM209xu8kl3ecyt11MoaFhhftDuI4hW2m2ZGBzVa1TSGNOpXDn7JC8ywr7CLFRatIuGDPc94CszoLBRfQ6AFpf5KensNVOM6Ut7R3UL2yILTr8SazfoomDpBd1go3ItMbVrZAsr2bTHt4tcPMFa9PVbTbrzRT3LgrbUsqIp5700fJoHlkoySHaqaeQa5tP15rYoM49nhcLdipwOrd93ad5BZ+2vpF4mdqa33QB8fip/BWj5KtgEuLt5JVkwimOROmqY+zP0mMLZZluDnD/sVtrBS/aHB3vAPxWdbxzX2IiIgREQEREHh6qmOU+27Pfp4D681a5AoipoZH5ghpvx0GuVuOV+7eq5RphdKpFh2ay4jQXYGc9oj3D2qxNwpwzOZ/rw0G8+Sxf4bJvLcze3Dxtn5Kml/Jzqswa+5a9HTOhdkOydR9b10ebCCdw9/wC1JcEvrn4WUaq/lFaNOHjabmFpT0xCtMeEOYbt36t3H5FbX+FBw08FGqSxBdHOkZguwi4PvUvVY7tjJYZcAHBY5MLI3JbU6x2hMTqHOWphwIddTrsOJ3IMOI3Kq/Tfw6vIFlK4c/tnuUFT05BU9h8atiyyRdA2znD8R96mZGdgAanLwOq0o4bSHvU3BFp3K2MRlUdFQBuZWxTzOvkMlvyQXWWKABW0pcnqn387H2W+Czry0L0rs6IiIgREQEREBfLL6iD5ZeS1e0QYzGvJiCzIo0nbWdTBBTBbFksmjyYDThYZKILdslk0nyRn+HjgvD8OClrL5ZR4p86iGYXmtqOkst6yWTxLlUd+hZkrbjjss1ksp0i5PgavtkX1SqIiICIiAiIgIiICIiAiIgIiIC+IiD6iIgIiICIiAiIgIiICIiAiIgIiIP/9k=">
            <a:extLst>
              <a:ext uri="{FF2B5EF4-FFF2-40B4-BE49-F238E27FC236}">
                <a16:creationId xmlns:a16="http://schemas.microsoft.com/office/drawing/2014/main" id="{2AEF997D-FFF2-20D9-AAA7-53FE7716D732}"/>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3" name="Rectangle 2">
            <a:extLst>
              <a:ext uri="{FF2B5EF4-FFF2-40B4-BE49-F238E27FC236}">
                <a16:creationId xmlns:a16="http://schemas.microsoft.com/office/drawing/2014/main" id="{CEF5D79D-DD08-BF6D-CDFB-B57E4719294E}"/>
              </a:ext>
            </a:extLst>
          </p:cNvPr>
          <p:cNvSpPr/>
          <p:nvPr/>
        </p:nvSpPr>
        <p:spPr>
          <a:xfrm>
            <a:off x="1524002" y="-76200"/>
            <a:ext cx="9143999" cy="1107996"/>
          </a:xfrm>
          <a:prstGeom prst="rect">
            <a:avLst/>
          </a:prstGeom>
          <a:noFill/>
        </p:spPr>
        <p:txBody>
          <a:bodyPr wrap="square" lIns="91440" tIns="45720" rIns="91440" bIns="4572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ritannic Bold" panose="020B0903060703020204" pitchFamily="34" charset="0"/>
                <a:ea typeface="+mn-ea"/>
                <a:cs typeface="Arial" charset="0"/>
              </a:rPr>
              <a:t> </a:t>
            </a:r>
            <a:r>
              <a:rPr kumimoji="0" lang="hr-HR" sz="66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rPr>
              <a:t> </a:t>
            </a:r>
            <a:endParaRPr kumimoji="0" lang="en-US" sz="5400" b="1" i="0" u="none" strike="noStrike" kern="1200" cap="none" spc="0" normalizeH="0" baseline="0" noProof="0" dirty="0">
              <a:ln w="9525">
                <a:solidFill>
                  <a:srgbClr val="FFFFFF"/>
                </a:solidFill>
                <a:prstDash val="solid"/>
              </a:ln>
              <a:solidFill>
                <a:srgbClr val="FFC000"/>
              </a:solidFill>
              <a:effectLst>
                <a:outerShdw blurRad="12700" dist="38100" dir="2700000" algn="tl" rotWithShape="0">
                  <a:srgbClr val="FFFFFF">
                    <a:lumMod val="50000"/>
                  </a:srgbClr>
                </a:outerShdw>
              </a:effectLst>
              <a:uLnTx/>
              <a:uFillTx/>
              <a:latin typeface="Bodoni MT Poster Compressed" panose="02070706080601050204" pitchFamily="18" charset="0"/>
              <a:ea typeface="+mn-ea"/>
              <a:cs typeface="Biome" panose="020B0502040204020203" pitchFamily="34" charset="0"/>
            </a:endParaRPr>
          </a:p>
        </p:txBody>
      </p:sp>
      <p:pic>
        <p:nvPicPr>
          <p:cNvPr id="10" name="Picture 9">
            <a:extLst>
              <a:ext uri="{FF2B5EF4-FFF2-40B4-BE49-F238E27FC236}">
                <a16:creationId xmlns:a16="http://schemas.microsoft.com/office/drawing/2014/main" id="{9E38129D-43D9-63E0-8CE2-57074642D424}"/>
              </a:ext>
            </a:extLst>
          </p:cNvPr>
          <p:cNvPicPr>
            <a:picLocks noChangeAspect="1"/>
          </p:cNvPicPr>
          <p:nvPr/>
        </p:nvPicPr>
        <p:blipFill>
          <a:blip r:embed="rId3"/>
          <a:stretch>
            <a:fillRect/>
          </a:stretch>
        </p:blipFill>
        <p:spPr>
          <a:xfrm>
            <a:off x="0" y="872836"/>
            <a:ext cx="12269585" cy="5303519"/>
          </a:xfrm>
          <a:prstGeom prst="rect">
            <a:avLst/>
          </a:prstGeom>
        </p:spPr>
      </p:pic>
    </p:spTree>
    <p:extLst>
      <p:ext uri="{BB962C8B-B14F-4D97-AF65-F5344CB8AC3E}">
        <p14:creationId xmlns:p14="http://schemas.microsoft.com/office/powerpoint/2010/main" val="1319525456"/>
      </p:ext>
    </p:extLst>
  </p:cSld>
  <p:clrMapOvr>
    <a:masterClrMapping/>
  </p:clrMapOvr>
  <p:transition spd="med">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200329"/>
          </a:xfrm>
          <a:prstGeom prst="rect">
            <a:avLst/>
          </a:prstGeom>
          <a:noFill/>
        </p:spPr>
        <p:txBody>
          <a:bodyPr wrap="square">
            <a:spAutoFit/>
          </a:bodyPr>
          <a:lstStyle/>
          <a:p>
            <a:pPr algn="ctr"/>
            <a:r>
              <a:rPr lang="es-ES" sz="3600" b="1">
                <a:ln w="13462">
                  <a:solidFill>
                    <a:schemeClr val="bg1"/>
                  </a:solidFill>
                  <a:prstDash val="solid"/>
                </a:ln>
                <a:solidFill>
                  <a:schemeClr val="accent5"/>
                </a:solidFill>
                <a:effectLst>
                  <a:outerShdw dist="38100" dir="2700000" algn="bl" rotWithShape="0">
                    <a:schemeClr val="accent3">
                      <a:lumMod val="75000"/>
                    </a:schemeClr>
                  </a:outerShdw>
                </a:effectLst>
              </a:rPr>
              <a:t>ŠT</a:t>
            </a:r>
            <a:r>
              <a:rPr lang="sr-Latn-RS" sz="3600" b="1">
                <a:ln w="13462">
                  <a:solidFill>
                    <a:schemeClr val="bg1"/>
                  </a:solidFill>
                  <a:prstDash val="solid"/>
                </a:ln>
                <a:solidFill>
                  <a:schemeClr val="accent5"/>
                </a:solidFill>
                <a:effectLst>
                  <a:outerShdw dist="38100" dir="2700000" algn="bl" rotWithShape="0">
                    <a:schemeClr val="accent3">
                      <a:lumMod val="75000"/>
                    </a:schemeClr>
                  </a:outerShdw>
                </a:effectLst>
              </a:rPr>
              <a:t>A</a:t>
            </a:r>
            <a:r>
              <a:rPr lang="es-ES" sz="3600" b="1">
                <a:ln w="13462">
                  <a:solidFill>
                    <a:schemeClr val="bg1"/>
                  </a:solidFill>
                  <a:prstDash val="solid"/>
                </a:ln>
                <a:solidFill>
                  <a:schemeClr val="accent5"/>
                </a:solidFill>
                <a:effectLst>
                  <a:outerShdw dist="38100" dir="2700000" algn="bl" rotWithShape="0">
                    <a:schemeClr val="accent3">
                      <a:lumMod val="75000"/>
                    </a:schemeClr>
                  </a:outerShdw>
                </a:effectLst>
              </a:rPr>
              <a:t> LJUBAV NE RADI</a:t>
            </a:r>
            <a:endPar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355156"/>
            <a:ext cx="3581399" cy="1754326"/>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chemeClr val="accent3">
                    <a:lumMod val="75000"/>
                  </a:schemeClr>
                </a:solidFill>
                <a:latin typeface="Comic Sans MS" panose="030F0702030302020204" pitchFamily="66" charset="0"/>
              </a:rPr>
              <a:t>“[…] ljubav ne zavi</a:t>
            </a:r>
            <a:r>
              <a:rPr lang="sr-Latn-RS" b="1">
                <a:solidFill>
                  <a:schemeClr val="accent3">
                    <a:lumMod val="75000"/>
                  </a:schemeClr>
                </a:solidFill>
                <a:latin typeface="Comic Sans MS" panose="030F0702030302020204" pitchFamily="66" charset="0"/>
              </a:rPr>
              <a:t>s</a:t>
            </a:r>
            <a:r>
              <a:rPr lang="hr-HR" b="1">
                <a:solidFill>
                  <a:schemeClr val="accent3">
                    <a:lumMod val="75000"/>
                  </a:schemeClr>
                </a:solidFill>
                <a:latin typeface="Comic Sans MS" panose="030F0702030302020204" pitchFamily="66" charset="0"/>
              </a:rPr>
              <a:t>i</a:t>
            </a:r>
            <a:r>
              <a:rPr lang="es-ES" b="1">
                <a:solidFill>
                  <a:schemeClr val="accent3">
                    <a:lumMod val="75000"/>
                  </a:schemeClr>
                </a:solidFill>
                <a:latin typeface="Comic Sans MS" panose="030F0702030302020204" pitchFamily="66" charset="0"/>
              </a:rPr>
              <a:t>, ljubav ne hvalisa, nije napuhana</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 ne čini ništa neprikladno, ne traži svoje, ne ljuti se, ne </a:t>
            </a:r>
            <a:r>
              <a:rPr lang="hr-HR" b="1">
                <a:solidFill>
                  <a:schemeClr val="accent3">
                    <a:lumMod val="75000"/>
                  </a:schemeClr>
                </a:solidFill>
                <a:latin typeface="Comic Sans MS" panose="030F0702030302020204" pitchFamily="66" charset="0"/>
              </a:rPr>
              <a:t>zamjra,</a:t>
            </a:r>
            <a:r>
              <a:rPr lang="es-ES" b="1">
                <a:solidFill>
                  <a:schemeClr val="accent3">
                    <a:lumMod val="75000"/>
                  </a:schemeClr>
                </a:solidFill>
                <a:latin typeface="Comic Sans MS" panose="030F0702030302020204" pitchFamily="66" charset="0"/>
              </a:rPr>
              <a:t> ne uživa</a:t>
            </a:r>
            <a:r>
              <a:rPr lang="hr-HR" b="1">
                <a:solidFill>
                  <a:schemeClr val="accent3">
                    <a:lumMod val="75000"/>
                  </a:schemeClr>
                </a:solidFill>
                <a:latin typeface="Comic Sans MS" panose="030F0702030302020204" pitchFamily="66" charset="0"/>
              </a:rPr>
              <a:t> u nepravdi</a:t>
            </a:r>
            <a:r>
              <a:rPr lang="es-ES" b="1">
                <a:solidFill>
                  <a:schemeClr val="accent3">
                    <a:lumMod val="75000"/>
                  </a:schemeClr>
                </a:solidFill>
                <a:latin typeface="Comic Sans MS" panose="030F0702030302020204" pitchFamily="66" charset="0"/>
              </a:rPr>
              <a:t> [...]" </a:t>
            </a:r>
            <a:r>
              <a:rPr lang="hr-HR" b="1">
                <a:solidFill>
                  <a:schemeClr val="accent3">
                    <a:lumMod val="75000"/>
                  </a:schemeClr>
                </a:solidFill>
                <a:latin typeface="Comic Sans MS" panose="030F0702030302020204" pitchFamily="66" charset="0"/>
              </a:rPr>
              <a:t>  </a:t>
            </a:r>
            <a:r>
              <a:rPr lang="es-ES" b="1">
                <a:solidFill>
                  <a:schemeClr val="accent3">
                    <a:lumMod val="75000"/>
                  </a:schemeClr>
                </a:solidFill>
                <a:latin typeface="Comic Sans MS" panose="030F0702030302020204" pitchFamily="66" charset="0"/>
              </a:rPr>
              <a:t>(1. Kor</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 13</a:t>
            </a:r>
            <a:r>
              <a:rPr lang="hr-HR" b="1">
                <a:solidFill>
                  <a:schemeClr val="accent3">
                    <a:lumMod val="75000"/>
                  </a:schemeClr>
                </a:solidFill>
                <a:latin typeface="Comic Sans MS" panose="030F0702030302020204" pitchFamily="66" charset="0"/>
              </a:rPr>
              <a:t>,</a:t>
            </a:r>
            <a:r>
              <a:rPr lang="es-ES" b="1">
                <a:solidFill>
                  <a:schemeClr val="accent3">
                    <a:lumMod val="75000"/>
                  </a:schemeClr>
                </a:solidFill>
                <a:latin typeface="Comic Sans MS" panose="030F0702030302020204" pitchFamily="66" charset="0"/>
              </a:rPr>
              <a:t>4-7)</a:t>
            </a:r>
            <a:endParaRPr lang="es-ES" sz="1400" b="1" dirty="0">
              <a:solidFill>
                <a:schemeClr val="accent3">
                  <a:lumMod val="75000"/>
                </a:schemeClr>
              </a:solidFill>
              <a:latin typeface="Comic Sans MS" panose="030F0702030302020204" pitchFamily="66" charset="0"/>
            </a:endParaRP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1964944161"/>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ISUSA</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s-ES" b="1">
                <a:solidFill>
                  <a:schemeClr val="bg1"/>
                </a:solidFill>
                <a:effectLst>
                  <a:outerShdw blurRad="38100" dist="38100" dir="2700000" algn="tl">
                    <a:srgbClr val="000000">
                      <a:alpha val="43137"/>
                    </a:srgbClr>
                  </a:outerShdw>
                </a:effectLst>
                <a:latin typeface="Comic Sans MS" panose="030F0702030302020204" pitchFamily="66" charset="0"/>
              </a:rPr>
              <a:t>“Ovo je moja zapovijed: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Ljubite jedan drugoga</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 kao što sam ja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io vas” </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(Ivan 15</a:t>
            </a:r>
            <a:r>
              <a:rPr lang="hr-HR" sz="1400" b="1">
                <a:solidFill>
                  <a:schemeClr val="bg1"/>
                </a:solidFill>
                <a:effectLst>
                  <a:outerShdw blurRad="38100" dist="38100" dir="2700000" algn="tl">
                    <a:srgbClr val="000000">
                      <a:alpha val="43137"/>
                    </a:srgbClr>
                  </a:outerShdw>
                </a:effectLst>
                <a:latin typeface="Comic Sans MS" panose="030F0702030302020204" pitchFamily="66" charset="0"/>
              </a:rPr>
              <a:t>,</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12)</a:t>
            </a:r>
            <a:endPar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1760084141"/>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2483727230"/>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PORTRET ISUSA</a:t>
            </a:r>
            <a:r>
              <a:rPr lang="hr-HR" sz="4400" b="1" spc="60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 (2)</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s-ES" b="1">
                <a:solidFill>
                  <a:schemeClr val="bg1"/>
                </a:solidFill>
                <a:effectLst>
                  <a:outerShdw blurRad="38100" dist="38100" dir="2700000" algn="tl">
                    <a:srgbClr val="000000">
                      <a:alpha val="43137"/>
                    </a:srgbClr>
                  </a:outerShdw>
                </a:effectLst>
                <a:latin typeface="Comic Sans MS" panose="030F0702030302020204" pitchFamily="66" charset="0"/>
              </a:rPr>
              <a:t>“Ovo je moja zapovijed: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Ljubite jedan drugoga</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 kao što sam ja </a:t>
            </a:r>
            <a:r>
              <a:rPr lang="hr-HR" b="1">
                <a:solidFill>
                  <a:schemeClr val="bg1"/>
                </a:solidFill>
                <a:effectLst>
                  <a:outerShdw blurRad="38100" dist="38100" dir="2700000" algn="tl">
                    <a:srgbClr val="000000">
                      <a:alpha val="43137"/>
                    </a:srgbClr>
                  </a:outerShdw>
                </a:effectLst>
                <a:latin typeface="Comic Sans MS" panose="030F0702030302020204" pitchFamily="66" charset="0"/>
              </a:rPr>
              <a:t>ljub</a:t>
            </a:r>
            <a:r>
              <a:rPr lang="es-ES" b="1">
                <a:solidFill>
                  <a:schemeClr val="bg1"/>
                </a:solidFill>
                <a:effectLst>
                  <a:outerShdw blurRad="38100" dist="38100" dir="2700000" algn="tl">
                    <a:srgbClr val="000000">
                      <a:alpha val="43137"/>
                    </a:srgbClr>
                  </a:outerShdw>
                </a:effectLst>
                <a:latin typeface="Comic Sans MS" panose="030F0702030302020204" pitchFamily="66" charset="0"/>
              </a:rPr>
              <a:t>io vas” </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(Ivan 15</a:t>
            </a:r>
            <a:r>
              <a:rPr lang="hr-HR" sz="1400" b="1">
                <a:solidFill>
                  <a:schemeClr val="bg1"/>
                </a:solidFill>
                <a:effectLst>
                  <a:outerShdw blurRad="38100" dist="38100" dir="2700000" algn="tl">
                    <a:srgbClr val="000000">
                      <a:alpha val="43137"/>
                    </a:srgbClr>
                  </a:outerShdw>
                </a:effectLst>
                <a:latin typeface="Comic Sans MS" panose="030F0702030302020204" pitchFamily="66" charset="0"/>
              </a:rPr>
              <a:t>,</a:t>
            </a:r>
            <a:r>
              <a:rPr lang="es-ES" sz="1400" b="1">
                <a:solidFill>
                  <a:schemeClr val="bg1"/>
                </a:solidFill>
                <a:effectLst>
                  <a:outerShdw blurRad="38100" dist="38100" dir="2700000" algn="tl">
                    <a:srgbClr val="000000">
                      <a:alpha val="43137"/>
                    </a:srgbClr>
                  </a:outerShdw>
                </a:effectLst>
                <a:latin typeface="Comic Sans MS" panose="030F0702030302020204" pitchFamily="66" charset="0"/>
              </a:rPr>
              <a:t>12)</a:t>
            </a:r>
            <a:endPar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593748" y="1946445"/>
            <a:ext cx="6440130"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s-ES" sz="6000" b="1">
                <a:ln/>
                <a:solidFill>
                  <a:srgbClr val="F1CD7E"/>
                </a:solidFill>
                <a:effectLst>
                  <a:outerShdw blurRad="50800" dist="50800" dir="3000000" algn="ctr" rotWithShape="0">
                    <a:schemeClr val="accent5">
                      <a:lumMod val="50000"/>
                    </a:schemeClr>
                  </a:outerShdw>
                </a:effectLst>
              </a:rPr>
              <a:t>USTRAJNOST
LJUBAV</a:t>
            </a:r>
            <a:r>
              <a:rPr lang="hr-HR" sz="6000" b="1">
                <a:ln/>
                <a:solidFill>
                  <a:srgbClr val="F1CD7E"/>
                </a:solidFill>
                <a:effectLst>
                  <a:outerShdw blurRad="50800" dist="50800" dir="3000000" algn="ctr" rotWithShape="0">
                    <a:schemeClr val="accent5">
                      <a:lumMod val="50000"/>
                    </a:schemeClr>
                  </a:outerShdw>
                </a:effectLst>
              </a:rPr>
              <a:t>I</a:t>
            </a:r>
            <a:endParaRPr lang="es-ES" sz="6000" b="1" dirty="0">
              <a:ln/>
              <a:solidFill>
                <a:srgbClr val="F1CD7E"/>
              </a:solidFill>
              <a:effectLst>
                <a:outerShdw blurRad="50800" dist="50800" dir="3000000" algn="ctr" rotWithShape="0">
                  <a:schemeClr val="accent5">
                    <a:lumMod val="50000"/>
                  </a:schemeClr>
                </a:outerShdw>
              </a:effectLst>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s-ES" sz="4400" b="1" spc="300">
                <a:ln w="10160">
                  <a:solidFill>
                    <a:schemeClr val="accent5"/>
                  </a:solidFill>
                  <a:prstDash val="solid"/>
                </a:ln>
                <a:solidFill>
                  <a:srgbClr val="FFFFFF"/>
                </a:solidFill>
                <a:effectLst>
                  <a:outerShdw blurRad="38100" dist="22860" dir="5400000" algn="tl" rotWithShape="0">
                    <a:srgbClr val="000000">
                      <a:alpha val="79000"/>
                    </a:srgbClr>
                  </a:outerShdw>
                </a:effectLst>
              </a:rPr>
              <a:t>NAJVEĆA VRLINA</a:t>
            </a:r>
            <a:endPar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369332"/>
          </a:xfrm>
          <a:prstGeom prst="rect">
            <a:avLst/>
          </a:prstGeom>
          <a:noFill/>
        </p:spPr>
        <p:txBody>
          <a:bodyPr wrap="square">
            <a:spAutoFit/>
            <a:scene3d>
              <a:camera prst="orthographicFront"/>
              <a:lightRig rig="threePt" dir="t"/>
            </a:scene3d>
            <a:sp3d extrusionH="57150">
              <a:bevelT w="38100" h="38100"/>
            </a:sp3d>
          </a:bodyPr>
          <a:lstStyle/>
          <a:p>
            <a:pPr algn="ctr"/>
            <a:r>
              <a:rPr lang="es-ES" b="1">
                <a:solidFill>
                  <a:schemeClr val="accent1">
                    <a:lumMod val="75000"/>
                  </a:schemeClr>
                </a:solidFill>
                <a:latin typeface="Comic Sans MS" panose="030F0702030302020204" pitchFamily="66" charset="0"/>
              </a:rPr>
              <a:t>“A sada ostaju vjera, nada i ljubav, ova tr</a:t>
            </a:r>
            <a:r>
              <a:rPr lang="hr-HR" b="1">
                <a:solidFill>
                  <a:schemeClr val="accent1">
                    <a:lumMod val="75000"/>
                  </a:schemeClr>
                </a:solidFill>
                <a:latin typeface="Comic Sans MS" panose="030F0702030302020204" pitchFamily="66" charset="0"/>
              </a:rPr>
              <a:t>oj</a:t>
            </a:r>
            <a:r>
              <a:rPr lang="es-ES" b="1">
                <a:solidFill>
                  <a:schemeClr val="accent1">
                    <a:lumMod val="75000"/>
                  </a:schemeClr>
                </a:solidFill>
                <a:latin typeface="Comic Sans MS" panose="030F0702030302020204" pitchFamily="66" charset="0"/>
              </a:rPr>
              <a:t>; ali je ljubav</a:t>
            </a:r>
            <a:r>
              <a:rPr lang="hr-HR" b="1">
                <a:solidFill>
                  <a:schemeClr val="accent1">
                    <a:lumMod val="75000"/>
                  </a:schemeClr>
                </a:solidFill>
                <a:latin typeface="Comic Sans MS" panose="030F0702030302020204" pitchFamily="66" charset="0"/>
              </a:rPr>
              <a:t> najveća od svih.”  </a:t>
            </a:r>
            <a:r>
              <a:rPr lang="es-ES" sz="1400" b="1">
                <a:solidFill>
                  <a:schemeClr val="accent1">
                    <a:lumMod val="75000"/>
                  </a:schemeClr>
                </a:solidFill>
                <a:latin typeface="Comic Sans MS" panose="030F0702030302020204" pitchFamily="66" charset="0"/>
              </a:rPr>
              <a:t>(1. Korinćanima 13</a:t>
            </a:r>
            <a:r>
              <a:rPr lang="hr-HR" sz="1400" b="1">
                <a:solidFill>
                  <a:schemeClr val="accent1">
                    <a:lumMod val="75000"/>
                  </a:schemeClr>
                </a:solidFill>
                <a:latin typeface="Comic Sans MS" panose="030F0702030302020204" pitchFamily="66" charset="0"/>
              </a:rPr>
              <a:t>,</a:t>
            </a:r>
            <a:r>
              <a:rPr lang="es-ES" sz="1400" b="1">
                <a:solidFill>
                  <a:schemeClr val="accent1">
                    <a:lumMod val="75000"/>
                  </a:schemeClr>
                </a:solidFill>
                <a:latin typeface="Comic Sans MS" panose="030F0702030302020204" pitchFamily="66" charset="0"/>
              </a:rPr>
              <a:t>13)</a:t>
            </a:r>
            <a:endParaRPr lang="es-ES"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3" y="1341477"/>
            <a:ext cx="6547786" cy="1323439"/>
          </a:xfrm>
          <a:prstGeom prst="rect">
            <a:avLst/>
          </a:prstGeom>
          <a:noFill/>
        </p:spPr>
        <p:txBody>
          <a:bodyPr wrap="square" rtlCol="0">
            <a:spAutoFit/>
          </a:bodyPr>
          <a:lstStyle/>
          <a:p>
            <a:pPr>
              <a:spcBef>
                <a:spcPts val="600"/>
              </a:spcBef>
            </a:pPr>
            <a:r>
              <a:rPr lang="es-ES" sz="2000" b="1"/>
              <a:t>Korinćani su svojim stavom pokazivali što ljubav ne čini: bili su zavidni; hvalisav</a:t>
            </a:r>
            <a:r>
              <a:rPr lang="hr-HR" sz="2000" b="1"/>
              <a:t>i</a:t>
            </a:r>
            <a:r>
              <a:rPr lang="es-ES" sz="2000" b="1"/>
              <a:t>; tašt</a:t>
            </a:r>
            <a:r>
              <a:rPr lang="hr-HR" sz="2000" b="1"/>
              <a:t>i</a:t>
            </a:r>
            <a:r>
              <a:rPr lang="es-ES" sz="2000" b="1"/>
              <a:t>; ponaša</a:t>
            </a:r>
            <a:r>
              <a:rPr lang="hr-HR" sz="2000" b="1"/>
              <a:t>li</a:t>
            </a:r>
            <a:r>
              <a:rPr lang="es-ES" sz="2000" b="1"/>
              <a:t> </a:t>
            </a:r>
            <a:r>
              <a:rPr lang="hr-HR" sz="2000" b="1"/>
              <a:t>su </a:t>
            </a:r>
            <a:r>
              <a:rPr lang="es-ES" sz="2000" b="1"/>
              <a:t>se neprimjereno; bili su sebični; bili su iritirani; bili su zlobni; i tolerira</a:t>
            </a:r>
            <a:r>
              <a:rPr lang="hr-HR" sz="2000" b="1"/>
              <a:t>li su</a:t>
            </a:r>
            <a:r>
              <a:rPr lang="es-ES" sz="2000" b="1"/>
              <a:t> grijeh.</a:t>
            </a:r>
            <a:endParaRPr lang="es-ES" sz="2000" b="1" dirty="0"/>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631216"/>
          </a:xfrm>
          <a:prstGeom prst="rect">
            <a:avLst/>
          </a:prstGeom>
          <a:noFill/>
        </p:spPr>
        <p:txBody>
          <a:bodyPr wrap="square">
            <a:spAutoFit/>
          </a:bodyPr>
          <a:lstStyle/>
          <a:p>
            <a:pPr>
              <a:spcBef>
                <a:spcPts val="600"/>
              </a:spcBef>
            </a:pPr>
            <a:r>
              <a:rPr lang="es-ES" sz="2000" b="1"/>
              <a:t>Kad Isus dođe, grijeh će prestati postojati i uživat ćemo u vječnom životu s Njim. Tada proročanstva, jezici i drugi darovi, zajedno s vjerom i nadom, više neće biti potrebni. Ali ljubav će trajati vječno (1. Kor</a:t>
            </a:r>
            <a:r>
              <a:rPr lang="hr-HR" sz="2000" b="1"/>
              <a:t>.</a:t>
            </a:r>
            <a:r>
              <a:rPr lang="es-ES" sz="2000" b="1"/>
              <a:t> 13</a:t>
            </a:r>
            <a:r>
              <a:rPr lang="hr-HR" sz="2000" b="1"/>
              <a:t>,</a:t>
            </a:r>
            <a:r>
              <a:rPr lang="es-ES" sz="2000" b="1"/>
              <a:t>8).</a:t>
            </a:r>
            <a:endParaRPr lang="es-ES" sz="2000" b="1" dirty="0"/>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655391"/>
            <a:ext cx="6547786" cy="1323439"/>
          </a:xfrm>
          <a:prstGeom prst="rect">
            <a:avLst/>
          </a:prstGeom>
          <a:noFill/>
        </p:spPr>
        <p:txBody>
          <a:bodyPr wrap="square">
            <a:spAutoFit/>
          </a:bodyPr>
          <a:lstStyle/>
          <a:p>
            <a:pPr>
              <a:spcBef>
                <a:spcPts val="600"/>
              </a:spcBef>
            </a:pPr>
            <a:r>
              <a:rPr lang="hr-HR" sz="2000" b="1"/>
              <a:t>Baš k</a:t>
            </a:r>
            <a:r>
              <a:rPr lang="es-ES" sz="2000" b="1"/>
              <a:t>ao i oni, </a:t>
            </a:r>
            <a:r>
              <a:rPr lang="hr-HR" sz="2000" b="1"/>
              <a:t>i mi </a:t>
            </a:r>
            <a:r>
              <a:rPr lang="es-ES" sz="2000" b="1"/>
              <a:t>moramo odbaciti te mane i obilovati vrlinama ljubavi, kako nas Pavao uči, kako bismo ispravno koristili duhovne darove. Osim toga, poziva nas da ostanemo u još dvije vrline: vjeri i nadi.</a:t>
            </a:r>
            <a:endParaRPr lang="es-ES" sz="2000" b="1" dirty="0"/>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677767"/>
            <a:ext cx="8522314" cy="5170646"/>
          </a:xfrm>
          <a:prstGeom prst="rect">
            <a:avLst/>
          </a:prstGeom>
          <a:noFill/>
        </p:spPr>
        <p:txBody>
          <a:bodyPr wrap="square">
            <a:spAutoFit/>
          </a:bodyPr>
          <a:lstStyle/>
          <a:p>
            <a:pPr algn="just">
              <a:spcBef>
                <a:spcPts val="600"/>
              </a:spcBef>
            </a:pPr>
            <a:r>
              <a:rPr lang="es-ES" sz="3000" b="1">
                <a:latin typeface="Constantia" panose="02030602050306030303" pitchFamily="18" charset="0"/>
              </a:rPr>
              <a:t>“Bog je ljubav. Ljubav Oca i Sina osobina je svakog vjernika. Božja Riječ je kanal kroz koji božanska ljubav dopire do čovjeka. Božja istina je sredstvo kojim se postiže ljudski intelekt. Duh Sveti dan je ljudskom instrumentu koji djeluje u suradnji s božanskim instrumentima. </a:t>
            </a:r>
            <a:r>
              <a:rPr lang="hr-HR" sz="3000" b="1">
                <a:latin typeface="Constantia" panose="02030602050306030303" pitchFamily="18" charset="0"/>
              </a:rPr>
              <a:t>Istina</a:t>
            </a:r>
            <a:r>
              <a:rPr lang="es-ES" sz="3000" b="1">
                <a:latin typeface="Constantia" panose="02030602050306030303" pitchFamily="18" charset="0"/>
              </a:rPr>
              <a:t> mijenja um i karakter, omogućujući čovjeku da ugleda Onoga koji je nevidljiv. Savršena ljubav može se uživati samo kroz prihvaćanje istine i primanje Duha Svetoga</a:t>
            </a:r>
            <a:r>
              <a:rPr lang="hr-HR" sz="3000" b="1">
                <a:latin typeface="Constantia" panose="02030602050306030303" pitchFamily="18" charset="0"/>
              </a:rPr>
              <a:t>.</a:t>
            </a:r>
            <a:r>
              <a:rPr lang="es-ES" sz="3000" b="1">
                <a:latin typeface="Constantia" panose="02030602050306030303" pitchFamily="18" charset="0"/>
              </a:rPr>
              <a:t>”</a:t>
            </a:r>
            <a:endParaRPr lang="es-ES" sz="3000" b="1" dirty="0">
              <a:latin typeface="Constantia" panose="02030602050306030303" pitchFamily="18" charset="0"/>
            </a:endParaRPr>
          </a:p>
        </p:txBody>
      </p:sp>
      <p:sp>
        <p:nvSpPr>
          <p:cNvPr id="4" name="CuadroTexto 3">
            <a:extLst>
              <a:ext uri="{FF2B5EF4-FFF2-40B4-BE49-F238E27FC236}">
                <a16:creationId xmlns:a16="http://schemas.microsoft.com/office/drawing/2014/main" id="{42FAA5A7-282D-BB77-5170-CE6912DF4502}"/>
              </a:ext>
            </a:extLst>
          </p:cNvPr>
          <p:cNvSpPr txBox="1"/>
          <p:nvPr/>
        </p:nvSpPr>
        <p:spPr>
          <a:xfrm>
            <a:off x="5852161" y="5982381"/>
            <a:ext cx="5252720" cy="338554"/>
          </a:xfrm>
          <a:prstGeom prst="rect">
            <a:avLst/>
          </a:prstGeom>
          <a:noFill/>
        </p:spPr>
        <p:txBody>
          <a:bodyPr wrap="square" rtlCol="0">
            <a:spAutoFit/>
          </a:bodyPr>
          <a:lstStyle/>
          <a:p>
            <a:pPr algn="r"/>
            <a:r>
              <a:rPr lang="es-ES" sz="1600" b="1"/>
              <a:t>E</a:t>
            </a:r>
            <a:r>
              <a:rPr lang="hr-HR" sz="1600" b="1"/>
              <a:t>llen G. White, </a:t>
            </a:r>
            <a:r>
              <a:rPr lang="da-DK" sz="1600" i="1"/>
              <a:t>Bog se brine za nas,</a:t>
            </a:r>
            <a:r>
              <a:rPr lang="hr-HR" sz="1600" i="1"/>
              <a:t> </a:t>
            </a:r>
            <a:r>
              <a:rPr lang="es-ES" sz="1600" b="1"/>
              <a:t>9</a:t>
            </a:r>
            <a:r>
              <a:rPr lang="hr-HR" sz="1600" b="1"/>
              <a:t>. listopada.</a:t>
            </a:r>
            <a:endParaRPr lang="es-ES" sz="1600" b="1" dirty="0"/>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B2DB-CF06-D366-9040-8461F59C0BA3}"/>
            </a:ext>
          </a:extLst>
        </p:cNvPr>
        <p:cNvGrpSpPr/>
        <p:nvPr/>
      </p:nvGrpSpPr>
      <p:grpSpPr>
        <a:xfrm>
          <a:off x="0" y="0"/>
          <a:ext cx="0" cy="0"/>
          <a:chOff x="0" y="0"/>
          <a:chExt cx="0" cy="0"/>
        </a:xfrm>
      </p:grpSpPr>
      <p:sp>
        <p:nvSpPr>
          <p:cNvPr id="2060" name="Rectangle 12">
            <a:extLst>
              <a:ext uri="{FF2B5EF4-FFF2-40B4-BE49-F238E27FC236}">
                <a16:creationId xmlns:a16="http://schemas.microsoft.com/office/drawing/2014/main" id="{11EEEC3C-3937-0B70-0C60-65A8CD0E928F}"/>
              </a:ext>
            </a:extLst>
          </p:cNvPr>
          <p:cNvSpPr>
            <a:spLocks noChangeArrowheads="1"/>
          </p:cNvSpPr>
          <p:nvPr/>
        </p:nvSpPr>
        <p:spPr bwMode="auto">
          <a:xfrm>
            <a:off x="193040" y="3810000"/>
            <a:ext cx="11900066" cy="2834213"/>
          </a:xfrm>
          <a:prstGeom prst="rect">
            <a:avLst/>
          </a:prstGeom>
          <a:gradFill rotWithShape="1">
            <a:gsLst>
              <a:gs pos="0">
                <a:schemeClr val="accent2">
                  <a:gamma/>
                  <a:shade val="46275"/>
                  <a:invGamma/>
                </a:schemeClr>
              </a:gs>
              <a:gs pos="50000">
                <a:schemeClr val="accent2"/>
              </a:gs>
              <a:gs pos="100000">
                <a:schemeClr val="accent2">
                  <a:gamma/>
                  <a:shade val="46275"/>
                  <a:invGamma/>
                </a:schemeClr>
              </a:gs>
            </a:gsLst>
            <a:lin ang="0" scaled="1"/>
          </a:gradFill>
          <a:ln w="9525">
            <a:noFill/>
            <a:miter lim="800000"/>
            <a:headEnd/>
            <a:tailEnd/>
          </a:ln>
          <a:effectLst>
            <a:prstShdw prst="shdw17" dist="115003" dir="5780412">
              <a:schemeClr val="accent2">
                <a:gamma/>
                <a:shade val="60000"/>
                <a:invGamma/>
              </a:schemeClr>
            </a:prstShdw>
          </a:effectLst>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0" name="TextBox 9">
            <a:extLst>
              <a:ext uri="{FF2B5EF4-FFF2-40B4-BE49-F238E27FC236}">
                <a16:creationId xmlns:a16="http://schemas.microsoft.com/office/drawing/2014/main" id="{ADA855D1-6E2D-0D12-C722-282D1E337A91}"/>
              </a:ext>
            </a:extLst>
          </p:cNvPr>
          <p:cNvSpPr txBox="1">
            <a:spLocks noChangeArrowheads="1"/>
          </p:cNvSpPr>
          <p:nvPr/>
        </p:nvSpPr>
        <p:spPr bwMode="auto">
          <a:xfrm>
            <a:off x="1524000" y="382252"/>
            <a:ext cx="918106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1597025" algn="l"/>
              </a:tabLst>
              <a:defRPr>
                <a:solidFill>
                  <a:schemeClr val="tx1"/>
                </a:solidFill>
                <a:latin typeface="Arial" charset="0"/>
                <a:cs typeface="Arial" charset="0"/>
              </a:defRPr>
            </a:lvl1pPr>
            <a:lvl2pPr marL="742950" indent="-285750" eaLnBrk="0" hangingPunct="0">
              <a:tabLst>
                <a:tab pos="1597025" algn="l"/>
              </a:tabLst>
              <a:defRPr>
                <a:solidFill>
                  <a:schemeClr val="tx1"/>
                </a:solidFill>
                <a:latin typeface="Arial" charset="0"/>
                <a:cs typeface="Arial" charset="0"/>
              </a:defRPr>
            </a:lvl2pPr>
            <a:lvl3pPr marL="1143000" indent="-228600" eaLnBrk="0" hangingPunct="0">
              <a:tabLst>
                <a:tab pos="1597025" algn="l"/>
              </a:tabLst>
              <a:defRPr>
                <a:solidFill>
                  <a:schemeClr val="tx1"/>
                </a:solidFill>
                <a:latin typeface="Arial" charset="0"/>
                <a:cs typeface="Arial" charset="0"/>
              </a:defRPr>
            </a:lvl3pPr>
            <a:lvl4pPr marL="1600200" indent="-228600" eaLnBrk="0" hangingPunct="0">
              <a:tabLst>
                <a:tab pos="1597025" algn="l"/>
              </a:tabLst>
              <a:defRPr>
                <a:solidFill>
                  <a:schemeClr val="tx1"/>
                </a:solidFill>
                <a:latin typeface="Arial" charset="0"/>
                <a:cs typeface="Arial" charset="0"/>
              </a:defRPr>
            </a:lvl4pPr>
            <a:lvl5pPr marL="2057400" indent="-228600" eaLnBrk="0" hangingPunct="0">
              <a:tabLst>
                <a:tab pos="15970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5970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5970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5970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597025" algn="l"/>
              </a:tabLst>
              <a:defRPr>
                <a:solidFill>
                  <a:schemeClr val="tx1"/>
                </a:solidFill>
                <a:latin typeface="Arial" charset="0"/>
                <a:cs typeface="Arial" charset="0"/>
              </a:defRPr>
            </a:lvl9pPr>
          </a:lstStyle>
          <a:p>
            <a:pPr marL="0" marR="0" lvl="0" indent="0" algn="ctr" defTabSz="914377" rtl="0" eaLnBrk="1" fontAlgn="base" latinLnBrk="0" hangingPunct="1">
              <a:lnSpc>
                <a:spcPct val="100000"/>
              </a:lnSpc>
              <a:spcBef>
                <a:spcPct val="0"/>
              </a:spcBef>
              <a:spcAft>
                <a:spcPct val="0"/>
              </a:spcAft>
              <a:buClrTx/>
              <a:buSzTx/>
              <a:buFontTx/>
              <a:buNone/>
              <a:tabLst>
                <a:tab pos="1596985" algn="l"/>
              </a:tabLst>
              <a:defRPr/>
            </a:pPr>
            <a:r>
              <a:rPr kumimoji="0" lang="hr-HR"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rPr>
              <a:t>ZAKLJUČAK</a:t>
            </a:r>
            <a:endParaRPr kumimoji="0" lang="en-US" sz="4400" b="0"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Impact" pitchFamily="34" charset="0"/>
              <a:ea typeface="+mn-ea"/>
              <a:cs typeface="Arial" charset="0"/>
            </a:endParaRPr>
          </a:p>
        </p:txBody>
      </p:sp>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6800A3C2-5944-7DDA-86E7-09733928F544}"/>
              </a:ext>
            </a:extLst>
          </p:cNvPr>
          <p:cNvSpPr>
            <a:spLocks noChangeAspect="1" noChangeArrowheads="1"/>
          </p:cNvSpPr>
          <p:nvPr/>
        </p:nvSpPr>
        <p:spPr bwMode="auto">
          <a:xfrm>
            <a:off x="1679575"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DFF19521-A0EC-5AB3-243E-23E7CCB3953C}"/>
              </a:ext>
            </a:extLst>
          </p:cNvPr>
          <p:cNvSpPr>
            <a:spLocks noChangeAspect="1" noChangeArrowheads="1"/>
          </p:cNvSpPr>
          <p:nvPr/>
        </p:nvSpPr>
        <p:spPr bwMode="auto">
          <a:xfrm>
            <a:off x="1660202"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9E4B1E55-8224-D91E-349E-99348044F967}"/>
              </a:ext>
            </a:extLst>
          </p:cNvPr>
          <p:cNvSpPr>
            <a:spLocks noChangeAspect="1" noChangeArrowheads="1"/>
          </p:cNvSpPr>
          <p:nvPr/>
        </p:nvSpPr>
        <p:spPr bwMode="auto">
          <a:xfrm>
            <a:off x="1679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AD1EA645-6BEB-5801-F140-2963B2231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F04630A8-D598-E2DD-46E2-58BEA3E4034A}"/>
              </a:ext>
            </a:extLst>
          </p:cNvPr>
          <p:cNvSpPr>
            <a:spLocks noChangeAspect="1" noChangeArrowheads="1"/>
          </p:cNvSpPr>
          <p:nvPr/>
        </p:nvSpPr>
        <p:spPr bwMode="auto">
          <a:xfrm>
            <a:off x="1679575" y="-144462"/>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5F8F6AD2-C07C-0026-7D43-6D89491D1B0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0" y="1384411"/>
            <a:ext cx="4068695" cy="2089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4B037949-3C1D-6BA5-5E22-F0C27FDE3417}"/>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5" y="1384412"/>
            <a:ext cx="4584527" cy="20899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9BD24A0-E91E-ED74-B265-AD53C8E2B753}"/>
              </a:ext>
            </a:extLst>
          </p:cNvPr>
          <p:cNvSpPr txBox="1"/>
          <p:nvPr/>
        </p:nvSpPr>
        <p:spPr>
          <a:xfrm>
            <a:off x="0" y="3448877"/>
            <a:ext cx="12066104" cy="3046988"/>
          </a:xfrm>
          <a:prstGeom prst="rect">
            <a:avLst/>
          </a:prstGeom>
          <a:noFill/>
        </p:spPr>
        <p:txBody>
          <a:bodyPr wrap="square" rtlCol="0">
            <a:spAutoFit/>
          </a:bodyP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sr-Latn-RS" sz="2400" b="1" i="0" u="none" strike="noStrike" kern="1200" cap="none" spc="0" normalizeH="0" baseline="0" noProof="0">
              <a:ln>
                <a:noFill/>
              </a:ln>
              <a:solidFill>
                <a:srgbClr val="FFFFFF"/>
              </a:solidFill>
              <a:effectLst/>
              <a:uLnTx/>
              <a:uFillTx/>
              <a:latin typeface="Arial"/>
              <a:ea typeface="+mn-ea"/>
              <a:cs typeface="Arial" charset="0"/>
            </a:endParaRPr>
          </a:p>
          <a:p>
            <a:pPr lvl="0" algn="ctr" defTabSz="914377" fontAlgn="base">
              <a:spcBef>
                <a:spcPct val="0"/>
              </a:spcBef>
              <a:spcAft>
                <a:spcPct val="0"/>
              </a:spcAft>
              <a:defRPr/>
            </a:pPr>
            <a:r>
              <a:rPr lang="en-US" sz="2800" b="1">
                <a:solidFill>
                  <a:srgbClr val="FFFFFF"/>
                </a:solidFill>
                <a:cs typeface="Arial" charset="0"/>
              </a:rPr>
              <a:t>Prošl</a:t>
            </a:r>
            <a:r>
              <a:rPr lang="sr-Latn-RS" sz="2800" b="1">
                <a:solidFill>
                  <a:srgbClr val="FFFFFF"/>
                </a:solidFill>
                <a:cs typeface="Arial" charset="0"/>
              </a:rPr>
              <a:t>e sedmice</a:t>
            </a:r>
            <a:r>
              <a:rPr lang="en-US" sz="2800" b="1">
                <a:solidFill>
                  <a:srgbClr val="FFFFFF"/>
                </a:solidFill>
                <a:cs typeface="Arial" charset="0"/>
              </a:rPr>
              <a:t> smo videli da bez ljubavi sve stvari, čak i duhovni darovi, nemaju vrednost. Ov</a:t>
            </a:r>
            <a:r>
              <a:rPr lang="sr-Latn-RS" sz="2800" b="1">
                <a:solidFill>
                  <a:srgbClr val="FFFFFF"/>
                </a:solidFill>
                <a:cs typeface="Arial" charset="0"/>
              </a:rPr>
              <a:t>e</a:t>
            </a:r>
            <a:r>
              <a:rPr lang="en-US" sz="2800" b="1">
                <a:solidFill>
                  <a:srgbClr val="FFFFFF"/>
                </a:solidFill>
                <a:cs typeface="Arial" charset="0"/>
              </a:rPr>
              <a:t> </a:t>
            </a:r>
            <a:r>
              <a:rPr lang="sr-Latn-RS" sz="2800" b="1">
                <a:solidFill>
                  <a:srgbClr val="FFFFFF"/>
                </a:solidFill>
                <a:cs typeface="Arial" charset="0"/>
              </a:rPr>
              <a:t>s</a:t>
            </a:r>
            <a:r>
              <a:rPr lang="en-US" sz="2800" b="1">
                <a:solidFill>
                  <a:srgbClr val="FFFFFF"/>
                </a:solidFill>
                <a:cs typeface="Arial" charset="0"/>
              </a:rPr>
              <a:t>ed</a:t>
            </a:r>
            <a:r>
              <a:rPr lang="sr-Latn-RS" sz="2800" b="1">
                <a:solidFill>
                  <a:srgbClr val="FFFFFF"/>
                </a:solidFill>
                <a:cs typeface="Arial" charset="0"/>
              </a:rPr>
              <a:t>mice</a:t>
            </a:r>
            <a:r>
              <a:rPr lang="en-US" sz="2800" b="1">
                <a:solidFill>
                  <a:srgbClr val="FFFFFF"/>
                </a:solidFill>
                <a:cs typeface="Arial" charset="0"/>
              </a:rPr>
              <a:t> detaljnije ćemo istražiti </a:t>
            </a:r>
            <a:r>
              <a:rPr lang="sr-Latn-RS" sz="2800" b="1">
                <a:solidFill>
                  <a:srgbClr val="FFFFFF"/>
                </a:solidFill>
                <a:cs typeface="Arial" charset="0"/>
              </a:rPr>
              <a:t>           </a:t>
            </a:r>
            <a:r>
              <a:rPr lang="en-US" sz="2800" b="1">
                <a:solidFill>
                  <a:srgbClr val="FFFFFF"/>
                </a:solidFill>
                <a:cs typeface="Arial" charset="0"/>
              </a:rPr>
              <a:t>1. Korinćanima 13 i njen veličanstveni portret ljubavi. Kao što ćemo videti, ljubav nije toliko emocija koliko stav, stav koji se mora izraziti u životu, delima i rečima</a:t>
            </a:r>
            <a:r>
              <a:rPr lang="sr-Latn-RS" sz="2800" b="1">
                <a:solidFill>
                  <a:srgbClr val="FFFFFF"/>
                </a:solidFill>
                <a:cs typeface="Arial" charset="0"/>
              </a:rPr>
              <a:t>,i</a:t>
            </a:r>
            <a:r>
              <a:rPr lang="en-US" sz="2800" b="1">
                <a:solidFill>
                  <a:srgbClr val="FFFFFF"/>
                </a:solidFill>
                <a:cs typeface="Arial" charset="0"/>
              </a:rPr>
              <a:t>nače, to ne znači ništa. Št</a:t>
            </a:r>
            <a:r>
              <a:rPr lang="sr-Latn-RS" sz="2800" b="1">
                <a:solidFill>
                  <a:srgbClr val="FFFFFF"/>
                </a:solidFill>
                <a:cs typeface="Arial" charset="0"/>
              </a:rPr>
              <a:t>a</a:t>
            </a:r>
            <a:r>
              <a:rPr lang="en-US" sz="2800" b="1">
                <a:solidFill>
                  <a:srgbClr val="FFFFFF"/>
                </a:solidFill>
                <a:cs typeface="Arial" charset="0"/>
              </a:rPr>
              <a:t> ljubav </a:t>
            </a:r>
            <a:r>
              <a:rPr lang="sr-Latn-RS" sz="2800" b="1">
                <a:solidFill>
                  <a:srgbClr val="FFFFFF"/>
                </a:solidFill>
                <a:cs typeface="Arial" charset="0"/>
              </a:rPr>
              <a:t>za</a:t>
            </a:r>
            <a:r>
              <a:rPr lang="en-US" sz="2800" b="1">
                <a:solidFill>
                  <a:srgbClr val="FFFFFF"/>
                </a:solidFill>
                <a:cs typeface="Arial" charset="0"/>
              </a:rPr>
              <a:t>ista jest</a:t>
            </a:r>
            <a:r>
              <a:rPr lang="sr-Latn-RS" sz="2800" b="1">
                <a:solidFill>
                  <a:srgbClr val="FFFFFF"/>
                </a:solidFill>
                <a:cs typeface="Arial" charset="0"/>
              </a:rPr>
              <a:t>e </a:t>
            </a:r>
            <a:r>
              <a:rPr lang="en-US" sz="2800" b="1">
                <a:solidFill>
                  <a:srgbClr val="FFFFFF"/>
                </a:solidFill>
                <a:cs typeface="Arial" charset="0"/>
              </a:rPr>
              <a:t> i št</a:t>
            </a:r>
            <a:r>
              <a:rPr lang="sr-Latn-RS" sz="2800" b="1">
                <a:solidFill>
                  <a:srgbClr val="FFFFFF"/>
                </a:solidFill>
                <a:cs typeface="Arial" charset="0"/>
              </a:rPr>
              <a:t>a</a:t>
            </a:r>
            <a:r>
              <a:rPr lang="en-US" sz="2800" b="1">
                <a:solidFill>
                  <a:srgbClr val="FFFFFF"/>
                </a:solidFill>
                <a:cs typeface="Arial" charset="0"/>
              </a:rPr>
              <a:t> čini, potpuno je otkriveno u Isusov</a:t>
            </a:r>
            <a:r>
              <a:rPr lang="sr-Latn-RS" sz="2800" b="1">
                <a:solidFill>
                  <a:srgbClr val="FFFFFF"/>
                </a:solidFill>
                <a:cs typeface="Arial" charset="0"/>
              </a:rPr>
              <a:t>om</a:t>
            </a:r>
            <a:r>
              <a:rPr lang="en-US" sz="2800" b="1">
                <a:solidFill>
                  <a:srgbClr val="FFFFFF"/>
                </a:solidFill>
                <a:cs typeface="Arial" charset="0"/>
              </a:rPr>
              <a:t> životu.</a:t>
            </a:r>
            <a:endParaRPr kumimoji="0" lang="en-US" sz="2800" b="1" i="0" u="none" strike="noStrike" kern="1200" cap="none" spc="0" normalizeH="0" baseline="0" noProof="0" dirty="0">
              <a:ln>
                <a:noFill/>
              </a:ln>
              <a:solidFill>
                <a:srgbClr val="FFFFFF"/>
              </a:solidFill>
              <a:effectLst/>
              <a:uLnTx/>
              <a:uFillTx/>
              <a:latin typeface="Arial"/>
              <a:ea typeface="+mn-ea"/>
              <a:cs typeface="Arial" charset="0"/>
            </a:endParaRPr>
          </a:p>
        </p:txBody>
      </p:sp>
    </p:spTree>
    <p:extLst>
      <p:ext uri="{BB962C8B-B14F-4D97-AF65-F5344CB8AC3E}">
        <p14:creationId xmlns:p14="http://schemas.microsoft.com/office/powerpoint/2010/main" val="4064770895"/>
      </p:ext>
    </p:extLst>
  </p:cSld>
  <p:clrMapOvr>
    <a:masterClrMapping/>
  </p:clrMapOvr>
  <p:transition spd="med">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667000" y="76200"/>
            <a:ext cx="6553200" cy="1143000"/>
          </a:xfrm>
        </p:spPr>
        <p:txBody>
          <a:bodyPr/>
          <a:lstStyle/>
          <a:p>
            <a:pPr eaLnBrk="1" hangingPunct="1"/>
            <a:r>
              <a:rPr lang="hr-HR" dirty="0"/>
              <a:t>PRIMENA</a:t>
            </a:r>
            <a:endParaRPr lang="en-US" dirty="0"/>
          </a:p>
        </p:txBody>
      </p:sp>
      <p:sp>
        <p:nvSpPr>
          <p:cNvPr id="16387" name="Rectangle 3"/>
          <p:cNvSpPr>
            <a:spLocks noGrp="1" noChangeArrowheads="1"/>
          </p:cNvSpPr>
          <p:nvPr>
            <p:ph type="body" idx="1"/>
          </p:nvPr>
        </p:nvSpPr>
        <p:spPr>
          <a:xfrm>
            <a:off x="2667000" y="1676402"/>
            <a:ext cx="8767354" cy="863263"/>
          </a:xfrm>
        </p:spPr>
        <p:txBody>
          <a:bodyPr/>
          <a:lstStyle/>
          <a:p>
            <a:pPr marL="0" indent="0" eaLnBrk="1" hangingPunct="1">
              <a:lnSpc>
                <a:spcPct val="90000"/>
              </a:lnSpc>
              <a:buNone/>
            </a:pPr>
            <a:r>
              <a:rPr lang="hr-HR" sz="2800" dirty="0">
                <a:solidFill>
                  <a:srgbClr val="FFFF99"/>
                </a:solidFill>
              </a:rPr>
              <a:t>Kako mi znanj</a:t>
            </a:r>
            <a:r>
              <a:rPr lang="en-US" sz="2800" dirty="0">
                <a:solidFill>
                  <a:srgbClr val="FFFF99"/>
                </a:solidFill>
              </a:rPr>
              <a:t>e </a:t>
            </a:r>
            <a:r>
              <a:rPr lang="hr-HR" sz="2800" dirty="0">
                <a:solidFill>
                  <a:srgbClr val="FFFF99"/>
                </a:solidFill>
              </a:rPr>
              <a:t>iz pouke</a:t>
            </a:r>
            <a:r>
              <a:rPr lang="hr-HR" sz="2800">
                <a:solidFill>
                  <a:srgbClr val="FFFF99"/>
                </a:solidFill>
              </a:rPr>
              <a:t>: ”</a:t>
            </a:r>
            <a:r>
              <a:rPr lang="sr-Latn-RS" sz="2800">
                <a:solidFill>
                  <a:srgbClr val="FFFF99"/>
                </a:solidFill>
              </a:rPr>
              <a:t>Portret Ljubavi</a:t>
            </a:r>
            <a:r>
              <a:rPr lang="hr-HR" sz="2800">
                <a:solidFill>
                  <a:srgbClr val="FFFF99"/>
                </a:solidFill>
              </a:rPr>
              <a:t>”, </a:t>
            </a:r>
            <a:r>
              <a:rPr lang="hr-HR" sz="2800" dirty="0">
                <a:solidFill>
                  <a:srgbClr val="FFFF99"/>
                </a:solidFill>
              </a:rPr>
              <a:t>može pomoći danas</a:t>
            </a:r>
            <a:r>
              <a:rPr lang="en-US" sz="2800" dirty="0">
                <a:solidFill>
                  <a:srgbClr val="FFFF99"/>
                </a:solidFill>
              </a:rPr>
              <a:t>? </a:t>
            </a:r>
          </a:p>
        </p:txBody>
      </p:sp>
      <p:sp>
        <p:nvSpPr>
          <p:cNvPr id="16388" name="Rectangle 4"/>
          <p:cNvSpPr>
            <a:spLocks noChangeArrowheads="1"/>
          </p:cNvSpPr>
          <p:nvPr/>
        </p:nvSpPr>
        <p:spPr bwMode="auto">
          <a:xfrm>
            <a:off x="2895600" y="4114802"/>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5" name="Freeform 5"/>
          <p:cNvSpPr>
            <a:spLocks/>
          </p:cNvSpPr>
          <p:nvPr/>
        </p:nvSpPr>
        <p:spPr bwMode="auto">
          <a:xfrm>
            <a:off x="2895600" y="3962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16390" name="Rectangle 6"/>
          <p:cNvSpPr>
            <a:spLocks noChangeArrowheads="1"/>
          </p:cNvSpPr>
          <p:nvPr/>
        </p:nvSpPr>
        <p:spPr bwMode="auto">
          <a:xfrm>
            <a:off x="2895600" y="4905377"/>
            <a:ext cx="381000" cy="333375"/>
          </a:xfrm>
          <a:prstGeom prst="rect">
            <a:avLst/>
          </a:prstGeom>
          <a:solidFill>
            <a:srgbClr val="FFFFCC"/>
          </a:solidFill>
          <a:ln w="28575">
            <a:solidFill>
              <a:srgbClr val="9900CC"/>
            </a:solidFill>
            <a:miter lim="800000"/>
            <a:headEnd/>
            <a:tailEnd/>
          </a:ln>
        </p:spPr>
        <p:txBody>
          <a:bodyPr wrap="none" anchor="ctr"/>
          <a:lstStyle/>
          <a:p>
            <a:pPr marL="0" marR="0" lvl="0" indent="0" algn="ctr" defTabSz="914377"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dirty="0">
              <a:ln>
                <a:noFill/>
              </a:ln>
              <a:solidFill>
                <a:srgbClr val="0000FF"/>
              </a:solidFill>
              <a:effectLst/>
              <a:uLnTx/>
              <a:uFillTx/>
              <a:latin typeface="Arial"/>
              <a:ea typeface="+mn-ea"/>
              <a:cs typeface="Arial" charset="0"/>
            </a:endParaRPr>
          </a:p>
        </p:txBody>
      </p:sp>
      <p:sp>
        <p:nvSpPr>
          <p:cNvPr id="20487" name="Freeform 7"/>
          <p:cNvSpPr>
            <a:spLocks/>
          </p:cNvSpPr>
          <p:nvPr/>
        </p:nvSpPr>
        <p:spPr bwMode="auto">
          <a:xfrm>
            <a:off x="2971800" y="4724400"/>
            <a:ext cx="533400" cy="533400"/>
          </a:xfrm>
          <a:custGeom>
            <a:avLst/>
            <a:gdLst>
              <a:gd name="T0" fmla="*/ 0 w 816"/>
              <a:gd name="T1" fmla="*/ 211693125 h 672"/>
              <a:gd name="T2" fmla="*/ 102550072 w 816"/>
              <a:gd name="T3" fmla="*/ 423386250 h 672"/>
              <a:gd name="T4" fmla="*/ 348671029 w 816"/>
              <a:gd name="T5" fmla="*/ 0 h 672"/>
              <a:gd name="T6" fmla="*/ 102550072 w 816"/>
              <a:gd name="T7" fmla="*/ 272176875 h 672"/>
              <a:gd name="T8" fmla="*/ 0 w 816"/>
              <a:gd name="T9" fmla="*/ 211693125 h 6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6" h="672">
                <a:moveTo>
                  <a:pt x="0" y="336"/>
                </a:moveTo>
                <a:lnTo>
                  <a:pt x="240" y="672"/>
                </a:lnTo>
                <a:lnTo>
                  <a:pt x="816" y="0"/>
                </a:lnTo>
                <a:lnTo>
                  <a:pt x="240" y="432"/>
                </a:lnTo>
                <a:lnTo>
                  <a:pt x="0" y="33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20488" name="Rectangle 8"/>
          <p:cNvSpPr>
            <a:spLocks noChangeArrowheads="1"/>
          </p:cNvSpPr>
          <p:nvPr/>
        </p:nvSpPr>
        <p:spPr bwMode="auto">
          <a:xfrm>
            <a:off x="3352800" y="3886201"/>
            <a:ext cx="8291119"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elim</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usred društvenih i kulturoloških</a:t>
            </a:r>
            <a:r>
              <a:rPr kumimoji="0" lang="en-US"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2000" b="1" i="0" u="none" strike="noStrike" kern="1200" cap="none" spc="0" normalizeH="0" baseline="0" noProof="0" dirty="0" err="1">
                <a:ln>
                  <a:noFill/>
                </a:ln>
                <a:solidFill>
                  <a:srgbClr val="FFFFFF"/>
                </a:solidFill>
                <a:effectLst/>
                <a:uLnTx/>
                <a:uFillTx/>
                <a:latin typeface="Arial"/>
                <a:ea typeface="+mn-ea"/>
                <a:cs typeface="Arial" charset="0"/>
              </a:rPr>
              <a:t>uticaja</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da prihvatim Sveto pismo kao autoritativno, nepogrešivo otkrivenje Božje volje? </a:t>
            </a:r>
          </a:p>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a:ln>
                  <a:noFill/>
                </a:ln>
                <a:solidFill>
                  <a:srgbClr val="FFFFFF"/>
                </a:solidFill>
                <a:effectLst/>
                <a:uLnTx/>
                <a:uFillTx/>
                <a:latin typeface="Arial"/>
                <a:ea typeface="+mn-ea"/>
                <a:cs typeface="Arial" charset="0"/>
              </a:rPr>
              <a:t>Da li želim da ostanem veran celom Pismu a to znači da vršim  zapovesti Božje i čuvam svedočanstvo Isusa Hrista?</a:t>
            </a:r>
            <a:endParaRPr kumimoji="0" lang="en-US" sz="24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6393" name="Text Box 9"/>
          <p:cNvSpPr txBox="1">
            <a:spLocks noChangeArrowheads="1"/>
          </p:cNvSpPr>
          <p:nvPr/>
        </p:nvSpPr>
        <p:spPr bwMode="auto">
          <a:xfrm>
            <a:off x="1727200" y="1676401"/>
            <a:ext cx="9398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
        <p:nvSpPr>
          <p:cNvPr id="2" name="TextBox 1"/>
          <p:cNvSpPr txBox="1"/>
          <p:nvPr/>
        </p:nvSpPr>
        <p:spPr>
          <a:xfrm>
            <a:off x="12954000" y="457200"/>
            <a:ext cx="184731" cy="369332"/>
          </a:xfrm>
          <a:prstGeom prst="rect">
            <a:avLst/>
          </a:prstGeom>
          <a:noFill/>
        </p:spPr>
        <p:txBody>
          <a:bodyPr wrap="none" rtlCol="0">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 name="Rectangle 3"/>
          <p:cNvSpPr/>
          <p:nvPr/>
        </p:nvSpPr>
        <p:spPr>
          <a:xfrm>
            <a:off x="2667000" y="2844464"/>
            <a:ext cx="8976920" cy="1015663"/>
          </a:xfrm>
          <a:prstGeom prst="rect">
            <a:avLst/>
          </a:prstGeom>
        </p:spPr>
        <p:txBody>
          <a:bodyPr wrap="square">
            <a:spAutoFit/>
          </a:bodyPr>
          <a:lstStyle/>
          <a:p>
            <a:pPr marL="0" marR="0" lvl="0" indent="0" algn="l" defTabSz="914377" rtl="0" eaLnBrk="1" fontAlgn="base" latinLnBrk="0" hangingPunct="1">
              <a:lnSpc>
                <a:spcPct val="100000"/>
              </a:lnSpc>
              <a:spcBef>
                <a:spcPct val="0"/>
              </a:spcBef>
              <a:spcAft>
                <a:spcPct val="0"/>
              </a:spcAft>
              <a:buClrTx/>
              <a:buSzTx/>
              <a:buFontTx/>
              <a:buNone/>
              <a:tabLst/>
              <a:defRPr/>
            </a:pP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Razumevši</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da</a:t>
            </a:r>
            <a:r>
              <a:rPr kumimoji="0" lang="en-US" sz="2000" b="1" i="0" u="none" strike="noStrike" kern="1200" cap="none" spc="0" normalizeH="0" baseline="0" noProof="0" dirty="0">
                <a:ln>
                  <a:noFill/>
                </a:ln>
                <a:solidFill>
                  <a:srgbClr val="FFCC66"/>
                </a:solidFill>
                <a:effectLst/>
                <a:uLnTx/>
                <a:uFillTx/>
                <a:latin typeface="Arial"/>
                <a:ea typeface="+mn-ea"/>
                <a:cs typeface="Arial" charset="0"/>
              </a:rPr>
              <a:t> </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mi Isus želi pomoći, da se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podsetim</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naloga: ”Prestanite i znajte da sam ja Bog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Ps</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46,10), da shvatim da je Biblija još </a:t>
            </a:r>
            <a:r>
              <a:rPr kumimoji="0" lang="hr-HR" sz="2000" b="1" i="0" u="none" strike="noStrike" kern="1200" cap="none" spc="0" normalizeH="0" baseline="0" noProof="0" dirty="0" err="1">
                <a:ln>
                  <a:noFill/>
                </a:ln>
                <a:solidFill>
                  <a:srgbClr val="FFCC66"/>
                </a:solidFill>
                <a:effectLst/>
                <a:uLnTx/>
                <a:uFillTx/>
                <a:latin typeface="Arial"/>
                <a:ea typeface="+mn-ea"/>
                <a:cs typeface="Arial" charset="0"/>
              </a:rPr>
              <a:t>uvek</a:t>
            </a:r>
            <a:r>
              <a:rPr kumimoji="0" lang="hr-HR" sz="2000" b="1" i="0" u="none" strike="noStrike" kern="1200" cap="none" spc="0" normalizeH="0" baseline="0" noProof="0" dirty="0">
                <a:ln>
                  <a:noFill/>
                </a:ln>
                <a:solidFill>
                  <a:srgbClr val="FFCC66"/>
                </a:solidFill>
                <a:effectLst/>
                <a:uLnTx/>
                <a:uFillTx/>
                <a:latin typeface="Arial"/>
                <a:ea typeface="+mn-ea"/>
                <a:cs typeface="Arial" charset="0"/>
              </a:rPr>
              <a:t> Božji najveći dar koji otkriva Njegov plan otkupljenja,</a:t>
            </a:r>
            <a:endParaRPr kumimoji="0" lang="en-US" sz="2000" b="1" i="0" u="none" strike="noStrike" kern="1200" cap="none" spc="0" normalizeH="0" baseline="0" noProof="0" dirty="0">
              <a:ln>
                <a:noFill/>
              </a:ln>
              <a:solidFill>
                <a:srgbClr val="FFCC66"/>
              </a:solidFill>
              <a:effectLst/>
              <a:uLnTx/>
              <a:uFillTx/>
              <a:latin typeface="Arial"/>
              <a:ea typeface="+mn-ea"/>
              <a:cs typeface="Arial" charset="0"/>
            </a:endParaRPr>
          </a:p>
        </p:txBody>
      </p:sp>
    </p:spTree>
    <p:extLst>
      <p:ext uri="{BB962C8B-B14F-4D97-AF65-F5344CB8AC3E}">
        <p14:creationId xmlns:p14="http://schemas.microsoft.com/office/powerpoint/2010/main" val="361298609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0488">
                                            <p:txEl>
                                              <p:pRg st="0" end="0"/>
                                            </p:txEl>
                                          </p:spTgt>
                                        </p:tgtEl>
                                        <p:attrNameLst>
                                          <p:attrName>style.visibility</p:attrName>
                                        </p:attrNameLst>
                                      </p:cBhvr>
                                      <p:to>
                                        <p:strVal val="visible"/>
                                      </p:to>
                                    </p:set>
                                    <p:animEffect transition="in" filter="wipe(left)">
                                      <p:cBhvr>
                                        <p:cTn id="19" dur="1000"/>
                                        <p:tgtEl>
                                          <p:spTgt spid="2048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488">
                                            <p:txEl>
                                              <p:pRg st="2" end="2"/>
                                            </p:txEl>
                                          </p:spTgt>
                                        </p:tgtEl>
                                        <p:attrNameLst>
                                          <p:attrName>style.visibility</p:attrName>
                                        </p:attrNameLst>
                                      </p:cBhvr>
                                      <p:to>
                                        <p:strVal val="visible"/>
                                      </p:to>
                                    </p:set>
                                    <p:animEffect transition="in" filter="wipe(left)">
                                      <p:cBhvr>
                                        <p:cTn id="24" dur="1000"/>
                                        <p:tgtEl>
                                          <p:spTgt spid="20488">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0485"/>
                                        </p:tgtEl>
                                        <p:attrNameLst>
                                          <p:attrName>style.visibility</p:attrName>
                                        </p:attrNameLst>
                                      </p:cBhvr>
                                      <p:to>
                                        <p:strVal val="visible"/>
                                      </p:to>
                                    </p:set>
                                    <p:animEffect transition="in" filter="wipe(down)">
                                      <p:cBhvr>
                                        <p:cTn id="29" dur="500"/>
                                        <p:tgtEl>
                                          <p:spTgt spid="204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487"/>
                                        </p:tgtEl>
                                        <p:attrNameLst>
                                          <p:attrName>style.visibility</p:attrName>
                                        </p:attrNameLst>
                                      </p:cBhvr>
                                      <p:to>
                                        <p:strVal val="visible"/>
                                      </p:to>
                                    </p:set>
                                    <p:animEffect transition="in" filter="wipe(down)">
                                      <p:cBhvr>
                                        <p:cTn id="34"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3A6A-E534-9296-89AF-3AB7F7F934BA}"/>
            </a:ext>
          </a:extLst>
        </p:cNvPr>
        <p:cNvGrpSpPr/>
        <p:nvPr/>
      </p:nvGrpSpPr>
      <p:grpSpPr>
        <a:xfrm>
          <a:off x="0" y="0"/>
          <a:ext cx="0" cy="0"/>
          <a:chOff x="0" y="0"/>
          <a:chExt cx="0" cy="0"/>
        </a:xfrm>
      </p:grpSpPr>
      <p:sp>
        <p:nvSpPr>
          <p:cNvPr id="18434" name="Rectangle 2">
            <a:extLst>
              <a:ext uri="{FF2B5EF4-FFF2-40B4-BE49-F238E27FC236}">
                <a16:creationId xmlns:a16="http://schemas.microsoft.com/office/drawing/2014/main" id="{6DB38FE1-C77C-0A66-B8F4-B5F3E9A08C67}"/>
              </a:ext>
            </a:extLst>
          </p:cNvPr>
          <p:cNvSpPr>
            <a:spLocks noGrp="1" noChangeArrowheads="1"/>
          </p:cNvSpPr>
          <p:nvPr>
            <p:ph type="title"/>
          </p:nvPr>
        </p:nvSpPr>
        <p:spPr>
          <a:xfrm>
            <a:off x="2971800" y="76200"/>
            <a:ext cx="6705600" cy="1143000"/>
          </a:xfrm>
        </p:spPr>
        <p:txBody>
          <a:bodyPr/>
          <a:lstStyle/>
          <a:p>
            <a:pPr eaLnBrk="1" hangingPunct="1"/>
            <a:r>
              <a:rPr lang="hr-HR" sz="4000" dirty="0"/>
              <a:t>PRENOŠENJE ISTINE</a:t>
            </a:r>
            <a:endParaRPr lang="en-US" sz="4000" dirty="0"/>
          </a:p>
        </p:txBody>
      </p:sp>
      <p:sp>
        <p:nvSpPr>
          <p:cNvPr id="24579" name="Rectangle 3">
            <a:extLst>
              <a:ext uri="{FF2B5EF4-FFF2-40B4-BE49-F238E27FC236}">
                <a16:creationId xmlns:a16="http://schemas.microsoft.com/office/drawing/2014/main" id="{78BDA0CB-D6A9-D6D4-ED0B-696FE4864950}"/>
              </a:ext>
            </a:extLst>
          </p:cNvPr>
          <p:cNvSpPr>
            <a:spLocks noGrp="1" noChangeArrowheads="1"/>
          </p:cNvSpPr>
          <p:nvPr>
            <p:ph type="body" idx="1"/>
          </p:nvPr>
        </p:nvSpPr>
        <p:spPr>
          <a:xfrm>
            <a:off x="3276600" y="1676400"/>
            <a:ext cx="5892114" cy="1143000"/>
          </a:xfrm>
        </p:spPr>
        <p:txBody>
          <a:bodyPr/>
          <a:lstStyle/>
          <a:p>
            <a:pPr eaLnBrk="1" hangingPunct="1">
              <a:buFontTx/>
              <a:buNone/>
            </a:pPr>
            <a:r>
              <a:rPr lang="en-US" sz="2800" dirty="0">
                <a:solidFill>
                  <a:srgbClr val="FFFF99"/>
                </a:solidFill>
              </a:rPr>
              <a:t>   </a:t>
            </a:r>
            <a:r>
              <a:rPr lang="hr-HR">
                <a:solidFill>
                  <a:srgbClr val="FFFF99"/>
                </a:solidFill>
              </a:rPr>
              <a:t>Koje  promene  trebamo ostvariti </a:t>
            </a:r>
            <a:r>
              <a:rPr lang="hr-HR" dirty="0">
                <a:solidFill>
                  <a:srgbClr val="FFFF99"/>
                </a:solidFill>
              </a:rPr>
              <a:t>u svom životu</a:t>
            </a:r>
            <a:r>
              <a:rPr lang="en-US" dirty="0">
                <a:solidFill>
                  <a:srgbClr val="FFFF99"/>
                </a:solidFill>
              </a:rPr>
              <a:t>?</a:t>
            </a:r>
          </a:p>
        </p:txBody>
      </p:sp>
      <p:sp>
        <p:nvSpPr>
          <p:cNvPr id="24580" name="Rectangle 4">
            <a:extLst>
              <a:ext uri="{FF2B5EF4-FFF2-40B4-BE49-F238E27FC236}">
                <a16:creationId xmlns:a16="http://schemas.microsoft.com/office/drawing/2014/main" id="{866D0B0E-D7E3-9EBE-9961-7F3125BE8F76}"/>
              </a:ext>
            </a:extLst>
          </p:cNvPr>
          <p:cNvSpPr>
            <a:spLocks noChangeArrowheads="1"/>
          </p:cNvSpPr>
          <p:nvPr/>
        </p:nvSpPr>
        <p:spPr bwMode="auto">
          <a:xfrm>
            <a:off x="3657601" y="3048000"/>
            <a:ext cx="434926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96865" marR="0" lvl="0" indent="-396865" algn="l" defTabSz="914377" rtl="0" eaLnBrk="1" fontAlgn="base" latinLnBrk="0" hangingPunct="1">
              <a:lnSpc>
                <a:spcPct val="100000"/>
              </a:lnSpc>
              <a:spcBef>
                <a:spcPct val="20000"/>
              </a:spcBef>
              <a:spcAft>
                <a:spcPct val="0"/>
              </a:spcAft>
              <a:buClrTx/>
              <a:buSzTx/>
              <a:buFontTx/>
              <a:buChar char="•"/>
              <a:tabLst/>
              <a:defRPr/>
            </a:pPr>
            <a:r>
              <a:rPr kumimoji="0" lang="hr-HR" sz="2800" b="1" i="0" u="none" strike="noStrike" kern="1200" cap="none" spc="0" normalizeH="0" baseline="0" noProof="0" dirty="0">
                <a:ln>
                  <a:noFill/>
                </a:ln>
                <a:solidFill>
                  <a:srgbClr val="FFFFFF"/>
                </a:solidFill>
                <a:effectLst/>
                <a:uLnTx/>
                <a:uFillTx/>
                <a:latin typeface="Arial"/>
                <a:ea typeface="+mn-ea"/>
                <a:cs typeface="Arial" charset="0"/>
              </a:rPr>
              <a:t>Koje biblijsko načelo iz ove pouke </a:t>
            </a:r>
            <a:r>
              <a:rPr kumimoji="0" lang="hr-HR" sz="2800" b="1" i="0" u="none" strike="noStrike" kern="1200" cap="none" spc="0" normalizeH="0" baseline="0" noProof="0">
                <a:ln>
                  <a:noFill/>
                </a:ln>
                <a:solidFill>
                  <a:srgbClr val="FFFFFF"/>
                </a:solidFill>
                <a:effectLst/>
                <a:uLnTx/>
                <a:uFillTx/>
                <a:latin typeface="Arial"/>
                <a:ea typeface="+mn-ea"/>
                <a:cs typeface="Arial" charset="0"/>
              </a:rPr>
              <a:t>možemo  da primenimo </a:t>
            </a:r>
            <a:r>
              <a:rPr kumimoji="0" lang="hr-HR" sz="2800" b="1" i="0" u="none" strike="noStrike" kern="1200" cap="none" spc="0" normalizeH="0" baseline="0" noProof="0" dirty="0">
                <a:ln>
                  <a:noFill/>
                </a:ln>
                <a:solidFill>
                  <a:srgbClr val="FFFFFF"/>
                </a:solidFill>
                <a:effectLst/>
                <a:uLnTx/>
                <a:uFillTx/>
                <a:latin typeface="Arial"/>
                <a:ea typeface="+mn-ea"/>
                <a:cs typeface="Arial" charset="0"/>
              </a:rPr>
              <a:t>danas</a:t>
            </a:r>
            <a:r>
              <a:rPr kumimoji="0" lang="en-US" sz="2800" b="1" i="0" u="none" strike="noStrike" kern="1200" cap="none" spc="0" normalizeH="0" baseline="0" noProof="0" dirty="0">
                <a:ln>
                  <a:noFill/>
                </a:ln>
                <a:solidFill>
                  <a:srgbClr val="FFFFFF"/>
                </a:solidFill>
                <a:effectLst/>
                <a:uLnTx/>
                <a:uFillTx/>
                <a:latin typeface="Arial"/>
                <a:ea typeface="+mn-ea"/>
                <a:cs typeface="Arial" charset="0"/>
              </a:rPr>
              <a:t>? </a:t>
            </a:r>
          </a:p>
        </p:txBody>
      </p:sp>
      <p:sp>
        <p:nvSpPr>
          <p:cNvPr id="18437" name="Text Box 5">
            <a:extLst>
              <a:ext uri="{FF2B5EF4-FFF2-40B4-BE49-F238E27FC236}">
                <a16:creationId xmlns:a16="http://schemas.microsoft.com/office/drawing/2014/main" id="{F3190724-CD9C-3DCE-2B1E-106D403C9303}"/>
              </a:ext>
            </a:extLst>
          </p:cNvPr>
          <p:cNvSpPr txBox="1">
            <a:spLocks noChangeArrowheads="1"/>
          </p:cNvSpPr>
          <p:nvPr/>
        </p:nvSpPr>
        <p:spPr bwMode="auto">
          <a:xfrm>
            <a:off x="2362200" y="1676401"/>
            <a:ext cx="1066800" cy="1025281"/>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29427623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10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24580">
                                            <p:txEl>
                                              <p:pRg st="0" end="0"/>
                                            </p:txEl>
                                          </p:spTgt>
                                        </p:tgtEl>
                                        <p:attrNameLst>
                                          <p:attrName>style.visibility</p:attrName>
                                        </p:attrNameLst>
                                      </p:cBhvr>
                                      <p:to>
                                        <p:strVal val="visible"/>
                                      </p:to>
                                    </p:set>
                                    <p:anim calcmode="lin" valueType="num">
                                      <p:cBhvr additive="base">
                                        <p:cTn id="12" dur="1000" fill="hold"/>
                                        <p:tgtEl>
                                          <p:spTgt spid="24580">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2458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72AB-E7B7-67A8-5FA2-6159B82725BB}"/>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6D91DC28-B1D9-71B4-99D4-95C980B3B5B4}"/>
              </a:ext>
            </a:extLst>
          </p:cNvPr>
          <p:cNvSpPr>
            <a:spLocks noGrp="1" noChangeArrowheads="1"/>
          </p:cNvSpPr>
          <p:nvPr>
            <p:ph type="title"/>
          </p:nvPr>
        </p:nvSpPr>
        <p:spPr>
          <a:xfrm>
            <a:off x="2971800" y="76200"/>
            <a:ext cx="6172200" cy="1143000"/>
          </a:xfrm>
        </p:spPr>
        <p:txBody>
          <a:bodyPr/>
          <a:lstStyle/>
          <a:p>
            <a:pPr eaLnBrk="1" hangingPunct="1"/>
            <a:r>
              <a:rPr lang="en-US" dirty="0"/>
              <a:t>PLAN </a:t>
            </a:r>
          </a:p>
        </p:txBody>
      </p:sp>
      <p:sp>
        <p:nvSpPr>
          <p:cNvPr id="22531" name="Rectangle 3">
            <a:extLst>
              <a:ext uri="{FF2B5EF4-FFF2-40B4-BE49-F238E27FC236}">
                <a16:creationId xmlns:a16="http://schemas.microsoft.com/office/drawing/2014/main" id="{4E6660ED-B38A-4756-B099-93CBA07E05BF}"/>
              </a:ext>
            </a:extLst>
          </p:cNvPr>
          <p:cNvSpPr>
            <a:spLocks noGrp="1" noChangeArrowheads="1"/>
          </p:cNvSpPr>
          <p:nvPr>
            <p:ph type="body" idx="1"/>
          </p:nvPr>
        </p:nvSpPr>
        <p:spPr>
          <a:xfrm>
            <a:off x="2368730" y="1676401"/>
            <a:ext cx="9289869" cy="942638"/>
          </a:xfrm>
        </p:spPr>
        <p:txBody>
          <a:bodyPr/>
          <a:lstStyle/>
          <a:p>
            <a:pPr eaLnBrk="1" hangingPunct="1">
              <a:buFontTx/>
              <a:buNone/>
            </a:pPr>
            <a:r>
              <a:rPr lang="en-US" sz="2800" b="0" dirty="0"/>
              <a:t>   </a:t>
            </a:r>
            <a:r>
              <a:rPr lang="hr-HR" sz="2800" dirty="0">
                <a:solidFill>
                  <a:srgbClr val="FFFF99"/>
                </a:solidFill>
              </a:rPr>
              <a:t>Kako pouku: ”</a:t>
            </a:r>
            <a:r>
              <a:rPr lang="hr-BA" sz="2800" dirty="0">
                <a:solidFill>
                  <a:srgbClr val="FFFF99"/>
                </a:solidFill>
              </a:rPr>
              <a:t>Portret Ljubavi</a:t>
            </a:r>
            <a:r>
              <a:rPr lang="hr-HR" sz="2800" dirty="0">
                <a:solidFill>
                  <a:srgbClr val="FFFF99"/>
                </a:solidFill>
              </a:rPr>
              <a:t>”, možemo da koristimo iduć</a:t>
            </a:r>
            <a:r>
              <a:rPr lang="sr-Latn-RS" sz="2800" dirty="0">
                <a:solidFill>
                  <a:srgbClr val="FFFF99"/>
                </a:solidFill>
              </a:rPr>
              <a:t>e sedmice</a:t>
            </a:r>
            <a:r>
              <a:rPr lang="hr-HR" sz="2800" dirty="0">
                <a:solidFill>
                  <a:srgbClr val="FFFF99"/>
                </a:solidFill>
              </a:rPr>
              <a:t>?</a:t>
            </a:r>
            <a:endParaRPr lang="en-US" sz="2400" dirty="0">
              <a:solidFill>
                <a:srgbClr val="FFFF99"/>
              </a:solidFill>
            </a:endParaRPr>
          </a:p>
        </p:txBody>
      </p:sp>
      <p:sp>
        <p:nvSpPr>
          <p:cNvPr id="22532" name="Rectangle 4">
            <a:extLst>
              <a:ext uri="{FF2B5EF4-FFF2-40B4-BE49-F238E27FC236}">
                <a16:creationId xmlns:a16="http://schemas.microsoft.com/office/drawing/2014/main" id="{D12229A2-E114-2194-EE25-A3BF0688E90F}"/>
              </a:ext>
            </a:extLst>
          </p:cNvPr>
          <p:cNvSpPr>
            <a:spLocks noChangeArrowheads="1"/>
          </p:cNvSpPr>
          <p:nvPr/>
        </p:nvSpPr>
        <p:spPr bwMode="auto">
          <a:xfrm>
            <a:off x="1377245" y="2676189"/>
            <a:ext cx="10814755" cy="383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2000" b="1" i="0" u="none" strike="noStrike" kern="1200" cap="none" spc="0" normalizeH="0" baseline="0" noProof="0" dirty="0">
                <a:ln>
                  <a:noFill/>
                </a:ln>
                <a:solidFill>
                  <a:srgbClr val="FF9900"/>
                </a:solidFill>
                <a:effectLst/>
                <a:uLnTx/>
                <a:uFillTx/>
                <a:latin typeface="Arial"/>
                <a:ea typeface="+mn-ea"/>
                <a:cs typeface="Arial" charset="0"/>
              </a:rPr>
              <a:t>Razgovarajte u razredu ili </a:t>
            </a:r>
            <a:r>
              <a:rPr lang="hr-HR" sz="2000" b="1" dirty="0">
                <a:solidFill>
                  <a:srgbClr val="FF9900"/>
                </a:solidFill>
                <a:latin typeface="Arial"/>
                <a:cs typeface="Arial" charset="0"/>
              </a:rPr>
              <a:t>gr</a:t>
            </a:r>
            <a:r>
              <a:rPr kumimoji="0" lang="hr-HR" sz="2000" b="1" i="0" u="none" strike="noStrike" kern="1200" cap="none" spc="0" normalizeH="0" baseline="0" noProof="0" dirty="0">
                <a:ln>
                  <a:noFill/>
                </a:ln>
                <a:solidFill>
                  <a:srgbClr val="FF9900"/>
                </a:solidFill>
                <a:effectLst/>
                <a:uLnTx/>
                <a:uFillTx/>
                <a:latin typeface="Arial"/>
                <a:ea typeface="+mn-ea"/>
                <a:cs typeface="Arial" charset="0"/>
              </a:rPr>
              <a:t>upi:</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1</a:t>
            </a:r>
            <a:r>
              <a:rPr lang="hr-HR" b="1" dirty="0">
                <a:solidFill>
                  <a:srgbClr val="FFFFFF"/>
                </a:solidFill>
                <a:latin typeface="Arial"/>
                <a:cs typeface="Arial" charset="0"/>
              </a:rPr>
              <a:t>.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 </a:t>
            </a:r>
            <a:r>
              <a:rPr lang="sr-Latn-RS" sz="1200" i="1" dirty="0">
                <a:solidFill>
                  <a:srgbClr val="FFFFFF"/>
                </a:solidFill>
                <a:latin typeface="Arial"/>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sr-Latn-RS" sz="1200" i="1" dirty="0">
                <a:solidFill>
                  <a:srgbClr val="FFFFFF"/>
                </a:solidFill>
                <a:latin typeface="Arial"/>
                <a:cs typeface="Arial" charset="0"/>
              </a:rPr>
              <a:t>13.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Šta apostol Pavle ovde govori o ljubavi</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8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2.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13,1-3. </a:t>
            </a:r>
            <a:r>
              <a:rPr lang="sr-Latn-RS" sz="1400" b="1" dirty="0">
                <a:solidFill>
                  <a:srgbClr val="FFFFFF"/>
                </a:solidFill>
                <a:latin typeface="Arial"/>
                <a:cs typeface="Arial" charset="0"/>
              </a:rPr>
              <a:t>Kaže li Pavle da su jezici, prorokovanje, razumevanje, znanje i dobročinstvo beskoirisni</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a:t>
            </a:r>
            <a:endParaRPr kumimoji="0" lang="hr-HR"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3. Pročitaj </a:t>
            </a:r>
            <a:r>
              <a:rPr lang="hr-HR" sz="1200" i="1" dirty="0">
                <a:solidFill>
                  <a:srgbClr val="FFFFFF"/>
                </a:solidFill>
                <a:latin typeface="Arial"/>
                <a:cs typeface="Arial" charset="0"/>
              </a:rPr>
              <a:t>Mat.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24,12. </a:t>
            </a:r>
            <a:r>
              <a:rPr lang="hr-HR" sz="1400" b="1" dirty="0">
                <a:solidFill>
                  <a:srgbClr val="FFFFFF"/>
                </a:solidFill>
                <a:latin typeface="Arial"/>
                <a:cs typeface="Arial" charset="0"/>
              </a:rPr>
              <a:t>Koje nam upozorenje ovde Isus daje</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67" b="1" i="0" u="none" strike="noStrike" kern="1200" cap="none" spc="0" normalizeH="0" baseline="0" noProof="0" dirty="0">
                <a:ln>
                  <a:noFill/>
                </a:ln>
                <a:solidFill>
                  <a:srgbClr val="FFFFFF"/>
                </a:solidFill>
                <a:effectLst/>
                <a:uLnTx/>
                <a:uFillTx/>
                <a:latin typeface="Arial"/>
                <a:ea typeface="+mn-ea"/>
                <a:cs typeface="Arial" charset="0"/>
              </a:rPr>
              <a:t>4. Pročitaj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13,4-7. </a:t>
            </a:r>
            <a:r>
              <a:rPr kumimoji="0" lang="hr-HR" sz="1400" b="1" u="none" strike="noStrike" kern="1200" cap="none" spc="0" normalizeH="0" baseline="0" noProof="0" dirty="0">
                <a:ln>
                  <a:noFill/>
                </a:ln>
                <a:solidFill>
                  <a:srgbClr val="FFFFFF"/>
                </a:solidFill>
                <a:effectLst/>
                <a:uLnTx/>
                <a:uFillTx/>
                <a:latin typeface="Arial"/>
                <a:ea typeface="+mn-ea"/>
                <a:cs typeface="Arial" charset="0"/>
              </a:rPr>
              <a:t>Kako se ponaša osoba ispunjena ljubavlju?</a:t>
            </a:r>
            <a:endParaRPr kumimoji="0" lang="hr-HR" sz="1600" b="1"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800" b="1" i="0" u="none" strike="noStrike" kern="1200" cap="none" spc="0" normalizeH="0" baseline="0" noProof="0" dirty="0">
                <a:ln>
                  <a:noFill/>
                </a:ln>
                <a:solidFill>
                  <a:srgbClr val="FFFFFF"/>
                </a:solidFill>
                <a:effectLst/>
                <a:uLnTx/>
                <a:uFillTx/>
                <a:latin typeface="Arial"/>
                <a:ea typeface="+mn-ea"/>
                <a:cs typeface="Arial" charset="0"/>
              </a:rPr>
              <a:t>5. Pročitaj</a:t>
            </a:r>
            <a:r>
              <a:rPr kumimoji="0" lang="hr-HR" sz="2000" b="1" i="0" u="none" strike="noStrike" kern="1200" cap="none" spc="0" normalizeH="0" baseline="0" noProof="0" dirty="0">
                <a:ln>
                  <a:noFill/>
                </a:ln>
                <a:solidFill>
                  <a:srgbClr val="FFFFFF"/>
                </a:solidFill>
                <a:effectLst/>
                <a:uLnTx/>
                <a:uFillTx/>
                <a:latin typeface="Arial"/>
                <a:ea typeface="+mn-ea"/>
                <a:cs typeface="Arial" charset="0"/>
              </a:rPr>
              <a:t> </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1. Kor.. 13,4-7. </a:t>
            </a:r>
            <a:r>
              <a:rPr lang="hr-HR" sz="1400" b="1" dirty="0">
                <a:solidFill>
                  <a:srgbClr val="FFFFFF"/>
                </a:solidFill>
                <a:latin typeface="Arial"/>
                <a:cs typeface="Arial" charset="0"/>
              </a:rPr>
              <a:t> Ponovo pročitaj.Zašto Pavle spominje i osobine koje ljubav nema a ne samo one koje ima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6.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lang="hr-HR" sz="1200" i="1" noProof="0" dirty="0">
                <a:solidFill>
                  <a:srgbClr val="FFFFFF"/>
                </a:solidFill>
                <a:latin typeface="Arial"/>
                <a:cs typeface="Arial" charset="0"/>
              </a:rPr>
              <a:t>Jo</a:t>
            </a:r>
            <a:r>
              <a:rPr lang="hr-HR" sz="1200" i="1" dirty="0">
                <a:solidFill>
                  <a:srgbClr val="FFFFFF"/>
                </a:solidFill>
                <a:latin typeface="Arial"/>
                <a:cs typeface="Arial" charset="0"/>
              </a:rPr>
              <a:t>van 13,1.34; 15,9.12; 1. Tim. 1,14: 2. Tim. 1,7.13; 1. Jovan. 3,16;  4,7-12.19-21.</a:t>
            </a:r>
            <a:r>
              <a:rPr kumimoji="0" lang="hr-HR" sz="1200" b="0" i="1" u="none" strike="noStrike" kern="1200" cap="none" spc="0" normalizeH="0" baseline="0" noProof="0" dirty="0">
                <a:ln>
                  <a:noFill/>
                </a:ln>
                <a:solidFill>
                  <a:srgbClr val="FFFFFF"/>
                </a:solidFill>
                <a:effectLst/>
                <a:uLnTx/>
                <a:uFillTx/>
                <a:latin typeface="Arial"/>
                <a:ea typeface="+mn-ea"/>
                <a:cs typeface="Arial" charset="0"/>
              </a:rPr>
              <a:t> </a:t>
            </a:r>
            <a:r>
              <a:rPr lang="hr-HR" sz="1400" b="1" dirty="0">
                <a:solidFill>
                  <a:srgbClr val="FFFFFF"/>
                </a:solidFill>
                <a:latin typeface="Arial"/>
                <a:cs typeface="Arial" charset="0"/>
              </a:rPr>
              <a:t>Šta saznajemo o ljubavi iz ovih odlomaka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hr-HR" sz="16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hr-HR" sz="1600" b="1" i="0" u="none" strike="noStrike" kern="1200" cap="none" spc="0" normalizeH="0" baseline="0" noProof="0" dirty="0">
                <a:ln>
                  <a:noFill/>
                </a:ln>
                <a:solidFill>
                  <a:srgbClr val="FFFFFF"/>
                </a:solidFill>
                <a:effectLst/>
                <a:uLnTx/>
                <a:uFillTx/>
                <a:latin typeface="Arial"/>
                <a:ea typeface="+mn-ea"/>
                <a:cs typeface="Arial" charset="0"/>
              </a:rPr>
              <a:t>7. </a:t>
            </a:r>
            <a:r>
              <a:rPr kumimoji="0" lang="hr-HR" sz="1800" b="1" i="0" u="none" strike="noStrike" kern="1200" cap="none" spc="0" normalizeH="0" baseline="0" noProof="0" dirty="0">
                <a:ln>
                  <a:noFill/>
                </a:ln>
                <a:solidFill>
                  <a:srgbClr val="FFFFFF"/>
                </a:solidFill>
                <a:effectLst/>
                <a:uLnTx/>
                <a:uFillTx/>
                <a:latin typeface="Arial"/>
                <a:ea typeface="+mn-ea"/>
                <a:cs typeface="Arial" charset="0"/>
              </a:rPr>
              <a:t>Pročitaj</a:t>
            </a:r>
            <a:r>
              <a:rPr kumimoji="0" lang="hr-HR" sz="16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1. </a:t>
            </a:r>
            <a:r>
              <a:rPr lang="sr-Latn-ME" sz="1200" i="1" dirty="0">
                <a:solidFill>
                  <a:srgbClr val="FFFFFF"/>
                </a:solidFill>
                <a:latin typeface="Arial"/>
                <a:cs typeface="Arial" charset="0"/>
              </a:rPr>
              <a:t>Ivan</a:t>
            </a:r>
            <a:r>
              <a:rPr kumimoji="0" lang="sr-Latn-ME" sz="1200" b="0" i="1" u="none" strike="noStrike" kern="1200" cap="none" spc="0" normalizeH="0" baseline="0" noProof="0" dirty="0">
                <a:ln>
                  <a:noFill/>
                </a:ln>
                <a:solidFill>
                  <a:srgbClr val="FFFFFF"/>
                </a:solidFill>
                <a:effectLst/>
                <a:uLnTx/>
                <a:uFillTx/>
                <a:latin typeface="Arial"/>
                <a:ea typeface="+mn-ea"/>
                <a:cs typeface="Arial" charset="0"/>
              </a:rPr>
              <a:t> 4,8. </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Koja</a:t>
            </a:r>
            <a:r>
              <a:rPr kumimoji="0" lang="hr-HR" sz="1400" b="1" i="0" u="none" strike="noStrike" kern="1200" cap="none" spc="0" normalizeH="0" noProof="0" dirty="0">
                <a:ln>
                  <a:noFill/>
                </a:ln>
                <a:solidFill>
                  <a:srgbClr val="FFFFFF"/>
                </a:solidFill>
                <a:effectLst/>
                <a:uLnTx/>
                <a:uFillTx/>
                <a:latin typeface="Arial"/>
                <a:ea typeface="+mn-ea"/>
                <a:cs typeface="Arial" charset="0"/>
              </a:rPr>
              <a:t> vrlina opisuje pravu </a:t>
            </a:r>
            <a:r>
              <a:rPr lang="hr-HR" sz="1400" b="1" dirty="0">
                <a:solidFill>
                  <a:srgbClr val="FFFFFF"/>
                </a:solidFill>
                <a:latin typeface="Arial"/>
                <a:cs typeface="Arial" charset="0"/>
              </a:rPr>
              <a:t>prirodu</a:t>
            </a:r>
            <a:r>
              <a:rPr kumimoji="0" lang="hr-HR" sz="1400" b="1" i="0" u="none" strike="noStrike" kern="1200" cap="none" spc="0" normalizeH="0" noProof="0" dirty="0">
                <a:ln>
                  <a:noFill/>
                </a:ln>
                <a:solidFill>
                  <a:srgbClr val="FFFFFF"/>
                </a:solidFill>
                <a:effectLst/>
                <a:uLnTx/>
                <a:uFillTx/>
                <a:latin typeface="Arial"/>
                <a:ea typeface="+mn-ea"/>
                <a:cs typeface="Arial" charset="0"/>
              </a:rPr>
              <a:t> samog Boga</a:t>
            </a:r>
            <a:r>
              <a:rPr kumimoji="0" lang="hr-HR" sz="1400" b="1" i="0" u="none" strike="noStrike" kern="1200" cap="none" spc="0" normalizeH="0" baseline="0" noProof="0" dirty="0">
                <a:ln>
                  <a:noFill/>
                </a:ln>
                <a:solidFill>
                  <a:srgbClr val="FFFFFF"/>
                </a:solidFill>
                <a:effectLst/>
                <a:uLnTx/>
                <a:uFillTx/>
                <a:latin typeface="Arial"/>
                <a:ea typeface="+mn-ea"/>
                <a:cs typeface="Arial" charset="0"/>
              </a:rPr>
              <a:t>? </a:t>
            </a:r>
            <a:endParaRPr kumimoji="0" lang="en-US" sz="1400" b="1" i="0" u="none" strike="noStrike" kern="1200" cap="none" spc="0" normalizeH="0" baseline="0" noProof="0" dirty="0">
              <a:ln>
                <a:noFill/>
              </a:ln>
              <a:solidFill>
                <a:srgbClr val="FFFFFF"/>
              </a:solidFill>
              <a:effectLst/>
              <a:uLnTx/>
              <a:uFillTx/>
              <a:latin typeface="Arial"/>
              <a:ea typeface="+mn-ea"/>
              <a:cs typeface="Arial" charset="0"/>
            </a:endParaRP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Arial" charset="0"/>
              </a:rPr>
              <a:t>8. </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Pro</a:t>
            </a: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č</a:t>
            </a:r>
            <a:r>
              <a:rPr kumimoji="0" lang="en-US" sz="1800" b="1" i="0" u="none" strike="noStrike" kern="1200" cap="none" spc="0" normalizeH="0" baseline="0" noProof="0" dirty="0" err="1">
                <a:ln>
                  <a:noFill/>
                </a:ln>
                <a:solidFill>
                  <a:srgbClr val="FFFFFF"/>
                </a:solidFill>
                <a:effectLst/>
                <a:uLnTx/>
                <a:uFillTx/>
                <a:latin typeface="Arial"/>
                <a:ea typeface="+mn-ea"/>
                <a:cs typeface="Arial" charset="0"/>
              </a:rPr>
              <a:t>itaj</a:t>
            </a:r>
            <a:r>
              <a:rPr kumimoji="0" lang="en-US" sz="1800" b="1" i="0" u="none" strike="noStrike" kern="1200" cap="none" spc="0" normalizeH="0" baseline="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1. Kor. 13,8. </a:t>
            </a:r>
            <a:r>
              <a:rPr kumimoji="0" lang="sr-Latn-RS" sz="1400" b="1" i="0" u="none" strike="noStrike" kern="1200" cap="none" spc="0" normalizeH="0" baseline="0" noProof="0" dirty="0">
                <a:ln>
                  <a:noFill/>
                </a:ln>
                <a:solidFill>
                  <a:srgbClr val="FFFFFF"/>
                </a:solidFill>
                <a:effectLst/>
                <a:uLnTx/>
                <a:uFillTx/>
                <a:latin typeface="Arial"/>
                <a:ea typeface="+mn-ea"/>
                <a:cs typeface="Arial" charset="0"/>
              </a:rPr>
              <a:t>Koja duhovna vrlina ostaje za svu večnost?</a:t>
            </a:r>
          </a:p>
          <a:p>
            <a:pPr marL="0" marR="0" lvl="0" indent="0" algn="l" defTabSz="914377" rtl="0" eaLnBrk="1" fontAlgn="base" latinLnBrk="0" hangingPunct="1">
              <a:lnSpc>
                <a:spcPct val="100000"/>
              </a:lnSpc>
              <a:spcBef>
                <a:spcPct val="20000"/>
              </a:spcBef>
              <a:spcAft>
                <a:spcPct val="0"/>
              </a:spcAft>
              <a:buClrTx/>
              <a:buSzTx/>
              <a:buFontTx/>
              <a:buNone/>
              <a:tabLst/>
              <a:defRPr/>
            </a:pPr>
            <a:r>
              <a:rPr kumimoji="0" lang="sr-Latn-RS" sz="1800" b="1" i="0" u="none" strike="noStrike" kern="1200" cap="none" spc="0" normalizeH="0" baseline="0" noProof="0" dirty="0">
                <a:ln>
                  <a:noFill/>
                </a:ln>
                <a:solidFill>
                  <a:srgbClr val="FFFFFF"/>
                </a:solidFill>
                <a:effectLst/>
                <a:uLnTx/>
                <a:uFillTx/>
                <a:latin typeface="Arial"/>
                <a:ea typeface="+mn-ea"/>
                <a:cs typeface="Arial" charset="0"/>
              </a:rPr>
              <a:t>9. Pročitaj </a:t>
            </a:r>
            <a:r>
              <a:rPr lang="sr-Latn-RS" sz="1200" i="1" dirty="0">
                <a:solidFill>
                  <a:srgbClr val="FFFFFF"/>
                </a:solidFill>
                <a:latin typeface="Arial"/>
                <a:cs typeface="Arial" charset="0"/>
              </a:rPr>
              <a:t>Rim</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 4,3;</a:t>
            </a:r>
            <a:r>
              <a:rPr kumimoji="0" lang="sr-Latn-RS" sz="1200" b="0" i="1" u="none" strike="noStrike" kern="1200" cap="none" spc="0" normalizeH="0" noProof="0" dirty="0">
                <a:ln>
                  <a:noFill/>
                </a:ln>
                <a:solidFill>
                  <a:srgbClr val="FFFFFF"/>
                </a:solidFill>
                <a:effectLst/>
                <a:uLnTx/>
                <a:uFillTx/>
                <a:latin typeface="Arial"/>
                <a:ea typeface="+mn-ea"/>
                <a:cs typeface="Arial" charset="0"/>
              </a:rPr>
              <a:t> </a:t>
            </a:r>
            <a:r>
              <a:rPr kumimoji="0" lang="sr-Latn-RS" sz="1200" b="0" i="1" u="none" strike="noStrike" kern="1200" cap="none" spc="0" normalizeH="0" baseline="0" noProof="0" dirty="0">
                <a:ln>
                  <a:noFill/>
                </a:ln>
                <a:solidFill>
                  <a:srgbClr val="FFFFFF"/>
                </a:solidFill>
                <a:effectLst/>
                <a:uLnTx/>
                <a:uFillTx/>
                <a:latin typeface="Arial"/>
                <a:ea typeface="+mn-ea"/>
                <a:cs typeface="Arial" charset="0"/>
              </a:rPr>
              <a:t>.</a:t>
            </a:r>
            <a:r>
              <a:rPr kumimoji="0" lang="sr-Latn-RS" sz="1600" b="1" u="none" strike="noStrike" kern="1200" cap="none" spc="0" normalizeH="0" baseline="0" noProof="0" dirty="0">
                <a:ln>
                  <a:noFill/>
                </a:ln>
                <a:solidFill>
                  <a:srgbClr val="FFFFFF"/>
                </a:solidFill>
                <a:effectLst/>
                <a:uLnTx/>
                <a:uFillTx/>
                <a:latin typeface="Arial"/>
                <a:ea typeface="+mn-ea"/>
                <a:cs typeface="Arial" charset="0"/>
              </a:rPr>
              <a:t>U</a:t>
            </a:r>
            <a:r>
              <a:rPr kumimoji="0" lang="sr-Latn-RS" sz="1600" b="1" u="none" strike="noStrike" kern="1200" cap="none" spc="0" normalizeH="0" noProof="0" dirty="0">
                <a:ln>
                  <a:noFill/>
                </a:ln>
                <a:solidFill>
                  <a:srgbClr val="FFFFFF"/>
                </a:solidFill>
                <a:effectLst/>
                <a:uLnTx/>
                <a:uFillTx/>
                <a:latin typeface="Arial"/>
                <a:ea typeface="+mn-ea"/>
                <a:cs typeface="Arial" charset="0"/>
              </a:rPr>
              <a:t> kojem smislu će vera i nada ipak nastaviti da traju kroz celu večnost</a:t>
            </a:r>
            <a:r>
              <a:rPr kumimoji="0" lang="sr-Latn-RS" b="1" u="none" strike="noStrike" kern="1200" cap="none" spc="0" normalizeH="0" baseline="0" noProof="0" dirty="0">
                <a:ln>
                  <a:noFill/>
                </a:ln>
                <a:solidFill>
                  <a:srgbClr val="FFFFFF"/>
                </a:solidFill>
                <a:effectLst/>
                <a:uLnTx/>
                <a:uFillTx/>
                <a:latin typeface="Arial"/>
                <a:ea typeface="+mn-ea"/>
                <a:cs typeface="Arial" charset="0"/>
              </a:rPr>
              <a:t>?</a:t>
            </a:r>
            <a:endParaRPr kumimoji="0" lang="en-US" sz="2000" b="1" i="0" u="none" strike="noStrike" kern="1200" cap="none" spc="0" normalizeH="0" baseline="0" noProof="0" dirty="0">
              <a:ln>
                <a:noFill/>
              </a:ln>
              <a:solidFill>
                <a:srgbClr val="FFFFFF"/>
              </a:solidFill>
              <a:effectLst/>
              <a:uLnTx/>
              <a:uFillTx/>
              <a:latin typeface="Arial"/>
              <a:ea typeface="+mn-ea"/>
              <a:cs typeface="Arial" charset="0"/>
            </a:endParaRPr>
          </a:p>
        </p:txBody>
      </p:sp>
      <p:sp>
        <p:nvSpPr>
          <p:cNvPr id="17413" name="Text Box 5">
            <a:extLst>
              <a:ext uri="{FF2B5EF4-FFF2-40B4-BE49-F238E27FC236}">
                <a16:creationId xmlns:a16="http://schemas.microsoft.com/office/drawing/2014/main" id="{A151EE14-E045-C9E7-94CC-05FC793C61E2}"/>
              </a:ext>
            </a:extLst>
          </p:cNvPr>
          <p:cNvSpPr txBox="1">
            <a:spLocks noChangeArrowheads="1"/>
          </p:cNvSpPr>
          <p:nvPr/>
        </p:nvSpPr>
        <p:spPr bwMode="auto">
          <a:xfrm>
            <a:off x="1663702" y="1676401"/>
            <a:ext cx="952500" cy="1025281"/>
          </a:xfrm>
          <a:prstGeom prst="rect">
            <a:avLst/>
          </a:prstGeom>
          <a:solidFill>
            <a:srgbClr val="FFFF99"/>
          </a:solidFill>
          <a:ln w="57150">
            <a:solidFill>
              <a:schemeClr val="tx1"/>
            </a:solidFill>
            <a:miter lim="800000"/>
            <a:headEnd/>
            <a:tailEnd/>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377"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294540791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2">
                                            <p:txEl>
                                              <p:pRg st="0" end="0"/>
                                            </p:txEl>
                                          </p:spTgt>
                                        </p:tgtEl>
                                        <p:attrNameLst>
                                          <p:attrName>style.visibility</p:attrName>
                                        </p:attrNameLst>
                                      </p:cBhvr>
                                      <p:to>
                                        <p:strVal val="visible"/>
                                      </p:to>
                                    </p:set>
                                    <p:anim calcmode="lin" valueType="num">
                                      <p:cBhvr additive="base">
                                        <p:cTn id="13" dur="500" fill="hold"/>
                                        <p:tgtEl>
                                          <p:spTgt spid="2253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53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32">
                                            <p:txEl>
                                              <p:pRg st="1" end="1"/>
                                            </p:txEl>
                                          </p:spTgt>
                                        </p:tgtEl>
                                        <p:attrNameLst>
                                          <p:attrName>style.visibility</p:attrName>
                                        </p:attrNameLst>
                                      </p:cBhvr>
                                      <p:to>
                                        <p:strVal val="visible"/>
                                      </p:to>
                                    </p:set>
                                    <p:anim calcmode="lin" valueType="num">
                                      <p:cBhvr additive="base">
                                        <p:cTn id="19" dur="500" fill="hold"/>
                                        <p:tgtEl>
                                          <p:spTgt spid="2253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53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2532">
                                            <p:txEl>
                                              <p:pRg st="2" end="2"/>
                                            </p:txEl>
                                          </p:spTgt>
                                        </p:tgtEl>
                                        <p:attrNameLst>
                                          <p:attrName>style.visibility</p:attrName>
                                        </p:attrNameLst>
                                      </p:cBhvr>
                                      <p:to>
                                        <p:strVal val="visible"/>
                                      </p:to>
                                    </p:set>
                                    <p:anim calcmode="lin" valueType="num">
                                      <p:cBhvr additive="base">
                                        <p:cTn id="25" dur="500" fill="hold"/>
                                        <p:tgtEl>
                                          <p:spTgt spid="22532">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53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2532">
                                            <p:txEl>
                                              <p:pRg st="3" end="3"/>
                                            </p:txEl>
                                          </p:spTgt>
                                        </p:tgtEl>
                                        <p:attrNameLst>
                                          <p:attrName>style.visibility</p:attrName>
                                        </p:attrNameLst>
                                      </p:cBhvr>
                                      <p:to>
                                        <p:strVal val="visible"/>
                                      </p:to>
                                    </p:set>
                                    <p:anim calcmode="lin" valueType="num">
                                      <p:cBhvr additive="base">
                                        <p:cTn id="31" dur="500" fill="hold"/>
                                        <p:tgtEl>
                                          <p:spTgt spid="2253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53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2532">
                                            <p:txEl>
                                              <p:pRg st="4" end="4"/>
                                            </p:txEl>
                                          </p:spTgt>
                                        </p:tgtEl>
                                        <p:attrNameLst>
                                          <p:attrName>style.visibility</p:attrName>
                                        </p:attrNameLst>
                                      </p:cBhvr>
                                      <p:to>
                                        <p:strVal val="visible"/>
                                      </p:to>
                                    </p:set>
                                    <p:anim calcmode="lin" valueType="num">
                                      <p:cBhvr additive="base">
                                        <p:cTn id="37" dur="500" fill="hold"/>
                                        <p:tgtEl>
                                          <p:spTgt spid="2253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53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22532">
                                            <p:txEl>
                                              <p:pRg st="5" end="5"/>
                                            </p:txEl>
                                          </p:spTgt>
                                        </p:tgtEl>
                                        <p:attrNameLst>
                                          <p:attrName>style.visibility</p:attrName>
                                        </p:attrNameLst>
                                      </p:cBhvr>
                                      <p:to>
                                        <p:strVal val="visible"/>
                                      </p:to>
                                    </p:set>
                                    <p:anim calcmode="lin" valueType="num">
                                      <p:cBhvr additive="base">
                                        <p:cTn id="43" dur="500" fill="hold"/>
                                        <p:tgtEl>
                                          <p:spTgt spid="22532">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53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2532">
                                            <p:txEl>
                                              <p:pRg st="6" end="6"/>
                                            </p:txEl>
                                          </p:spTgt>
                                        </p:tgtEl>
                                        <p:attrNameLst>
                                          <p:attrName>style.visibility</p:attrName>
                                        </p:attrNameLst>
                                      </p:cBhvr>
                                      <p:to>
                                        <p:strVal val="visible"/>
                                      </p:to>
                                    </p:set>
                                    <p:anim calcmode="lin" valueType="num">
                                      <p:cBhvr additive="base">
                                        <p:cTn id="49" dur="500" fill="hold"/>
                                        <p:tgtEl>
                                          <p:spTgt spid="22532">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532">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22532">
                                            <p:txEl>
                                              <p:pRg st="7" end="7"/>
                                            </p:txEl>
                                          </p:spTgt>
                                        </p:tgtEl>
                                        <p:attrNameLst>
                                          <p:attrName>style.visibility</p:attrName>
                                        </p:attrNameLst>
                                      </p:cBhvr>
                                      <p:to>
                                        <p:strVal val="visible"/>
                                      </p:to>
                                    </p:set>
                                    <p:anim calcmode="lin" valueType="num">
                                      <p:cBhvr additive="base">
                                        <p:cTn id="55" dur="500" fill="hold"/>
                                        <p:tgtEl>
                                          <p:spTgt spid="22532">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2532">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22532">
                                            <p:txEl>
                                              <p:pRg st="8" end="8"/>
                                            </p:txEl>
                                          </p:spTgt>
                                        </p:tgtEl>
                                        <p:attrNameLst>
                                          <p:attrName>style.visibility</p:attrName>
                                        </p:attrNameLst>
                                      </p:cBhvr>
                                      <p:to>
                                        <p:strVal val="visible"/>
                                      </p:to>
                                    </p:set>
                                    <p:anim calcmode="lin" valueType="num">
                                      <p:cBhvr additive="base">
                                        <p:cTn id="61" dur="500" fill="hold"/>
                                        <p:tgtEl>
                                          <p:spTgt spid="22532">
                                            <p:txEl>
                                              <p:pRg st="8" end="8"/>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2532">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22532">
                                            <p:txEl>
                                              <p:pRg st="9" end="9"/>
                                            </p:txEl>
                                          </p:spTgt>
                                        </p:tgtEl>
                                        <p:attrNameLst>
                                          <p:attrName>style.visibility</p:attrName>
                                        </p:attrNameLst>
                                      </p:cBhvr>
                                      <p:to>
                                        <p:strVal val="visible"/>
                                      </p:to>
                                    </p:set>
                                    <p:anim calcmode="lin" valueType="num">
                                      <p:cBhvr additive="base">
                                        <p:cTn id="67" dur="500" fill="hold"/>
                                        <p:tgtEl>
                                          <p:spTgt spid="22532">
                                            <p:txEl>
                                              <p:pRg st="9" end="9"/>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22532">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D956161-67E8-69DD-8F82-DF03095811AE}"/>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88547E91-41B1-72FD-552A-C2248B8B4FDF}"/>
              </a:ext>
            </a:extLst>
          </p:cNvPr>
          <p:cNvSpPr>
            <a:spLocks noGrp="1" noChangeArrowheads="1"/>
          </p:cNvSpPr>
          <p:nvPr>
            <p:ph type="title"/>
          </p:nvPr>
        </p:nvSpPr>
        <p:spPr>
          <a:xfrm>
            <a:off x="3733801" y="129695"/>
            <a:ext cx="4292601" cy="1143000"/>
          </a:xfrm>
        </p:spPr>
        <p:txBody>
          <a:bodyPr/>
          <a:lstStyle/>
          <a:p>
            <a:pPr eaLnBrk="1" hangingPunct="1"/>
            <a:r>
              <a:rPr lang="hr-HR">
                <a:solidFill>
                  <a:srgbClr val="FFCC66"/>
                </a:solidFill>
              </a:rPr>
              <a:t>Upamtite stih </a:t>
            </a:r>
            <a:endParaRPr lang="en-US" dirty="0">
              <a:solidFill>
                <a:srgbClr val="FFCC66"/>
              </a:solidFill>
            </a:endParaRPr>
          </a:p>
        </p:txBody>
      </p:sp>
      <p:sp>
        <p:nvSpPr>
          <p:cNvPr id="8195" name="Text Box 3">
            <a:extLst>
              <a:ext uri="{FF2B5EF4-FFF2-40B4-BE49-F238E27FC236}">
                <a16:creationId xmlns:a16="http://schemas.microsoft.com/office/drawing/2014/main" id="{C6580B87-78D6-2BCC-FE8C-644582E87F00}"/>
              </a:ext>
            </a:extLst>
          </p:cNvPr>
          <p:cNvSpPr txBox="1">
            <a:spLocks noChangeArrowheads="1"/>
          </p:cNvSpPr>
          <p:nvPr/>
        </p:nvSpPr>
        <p:spPr bwMode="auto">
          <a:xfrm>
            <a:off x="1333948" y="2050201"/>
            <a:ext cx="716235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377" rtl="0" eaLnBrk="1" fontAlgn="base" latinLnBrk="0" hangingPunct="1">
              <a:lnSpc>
                <a:spcPct val="100000"/>
              </a:lnSpc>
              <a:spcBef>
                <a:spcPct val="50000"/>
              </a:spcBef>
              <a:spcAft>
                <a:spcPct val="0"/>
              </a:spcAft>
              <a:buClrTx/>
              <a:buSzTx/>
              <a:buFontTx/>
              <a:buNone/>
              <a:tabLst/>
              <a:defRPr/>
            </a:pPr>
            <a:r>
              <a:rPr kumimoji="0" lang="en-US" sz="40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en-US" sz="4800" b="0" i="0" u="none" strike="noStrike" kern="1200" cap="none" spc="0" normalizeH="0" baseline="0" noProof="0">
                <a:ln>
                  <a:noFill/>
                </a:ln>
                <a:solidFill>
                  <a:srgbClr val="FFFF99"/>
                </a:solidFill>
                <a:effectLst/>
                <a:uLnTx/>
                <a:uFillTx/>
                <a:latin typeface="Impact" pitchFamily="34" charset="0"/>
                <a:ea typeface="+mn-ea"/>
                <a:cs typeface="Arial" charset="0"/>
              </a:rPr>
              <a:t> </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 Korinćanima </a:t>
            </a:r>
            <a:r>
              <a:rPr kumimoji="0" lang="sr-Latn-RS" sz="4800" b="0" i="0" u="none" strike="noStrike" kern="1200" cap="none" spc="0" normalizeH="0" baseline="0" noProof="0">
                <a:ln>
                  <a:noFill/>
                </a:ln>
                <a:solidFill>
                  <a:srgbClr val="FFFF99"/>
                </a:solidFill>
                <a:effectLst/>
                <a:uLnTx/>
                <a:uFillTx/>
                <a:latin typeface="Impact" pitchFamily="34" charset="0"/>
                <a:ea typeface="+mn-ea"/>
                <a:cs typeface="Arial" charset="0"/>
              </a:rPr>
              <a:t>13</a:t>
            </a:r>
            <a:r>
              <a:rPr kumimoji="0" lang="hr-HR" sz="4800" b="0" i="0" u="none" strike="noStrike" kern="1200" cap="none" spc="0" normalizeH="0" baseline="0" noProof="0">
                <a:ln>
                  <a:noFill/>
                </a:ln>
                <a:solidFill>
                  <a:srgbClr val="FFFF99"/>
                </a:solidFill>
                <a:effectLst/>
                <a:uLnTx/>
                <a:uFillTx/>
                <a:latin typeface="Impact" pitchFamily="34" charset="0"/>
                <a:ea typeface="+mn-ea"/>
                <a:cs typeface="Arial" charset="0"/>
              </a:rPr>
              <a:t>,13:</a:t>
            </a:r>
            <a:endParaRPr kumimoji="0" lang="en-US" sz="4800" b="0" i="0" u="none" strike="noStrike" kern="1200" cap="none" spc="0" normalizeH="0" baseline="0" noProof="0" dirty="0">
              <a:ln>
                <a:noFill/>
              </a:ln>
              <a:solidFill>
                <a:srgbClr val="FFFF99"/>
              </a:solidFill>
              <a:effectLst/>
              <a:uLnTx/>
              <a:uFillTx/>
              <a:latin typeface="Impact" pitchFamily="34" charset="0"/>
              <a:ea typeface="+mn-ea"/>
              <a:cs typeface="Arial" charset="0"/>
            </a:endParaRPr>
          </a:p>
        </p:txBody>
      </p:sp>
      <p:sp>
        <p:nvSpPr>
          <p:cNvPr id="8196" name="Rectangle 4">
            <a:extLst>
              <a:ext uri="{FF2B5EF4-FFF2-40B4-BE49-F238E27FC236}">
                <a16:creationId xmlns:a16="http://schemas.microsoft.com/office/drawing/2014/main" id="{9C285ED4-C681-5C57-E482-C114088B0DAF}"/>
              </a:ext>
            </a:extLst>
          </p:cNvPr>
          <p:cNvSpPr>
            <a:spLocks noGrp="1" noChangeArrowheads="1"/>
          </p:cNvSpPr>
          <p:nvPr>
            <p:ph type="body" idx="1"/>
          </p:nvPr>
        </p:nvSpPr>
        <p:spPr>
          <a:xfrm>
            <a:off x="1485750" y="2807017"/>
            <a:ext cx="6743849" cy="1243965"/>
          </a:xfrm>
        </p:spPr>
        <p:txBody>
          <a:bodyPr/>
          <a:lstStyle/>
          <a:p>
            <a:pPr marL="0" indent="0">
              <a:buNone/>
            </a:pPr>
            <a:r>
              <a:rPr lang="en-US"/>
              <a:t>“</a:t>
            </a:r>
            <a:r>
              <a:rPr lang="sr-Latn-RS"/>
              <a:t>A sad ostaje vera, nada, ljubav, ovo troje, ali je ljubav najveća među njima.</a:t>
            </a:r>
            <a:r>
              <a:rPr lang="hr-HR" dirty="0"/>
              <a:t>” </a:t>
            </a:r>
            <a:r>
              <a:rPr lang="sr-Latn-RS" dirty="0"/>
              <a:t> </a:t>
            </a:r>
            <a:r>
              <a:rPr lang="hr-HR" dirty="0"/>
              <a:t> </a:t>
            </a:r>
            <a:r>
              <a:rPr lang="en-US" dirty="0"/>
              <a:t> </a:t>
            </a:r>
            <a:endParaRPr lang="en-US" baseline="30000" dirty="0"/>
          </a:p>
        </p:txBody>
      </p:sp>
      <p:pic>
        <p:nvPicPr>
          <p:cNvPr id="2" name="Slika 1">
            <a:extLst>
              <a:ext uri="{FF2B5EF4-FFF2-40B4-BE49-F238E27FC236}">
                <a16:creationId xmlns:a16="http://schemas.microsoft.com/office/drawing/2014/main" id="{68A8084E-E2DD-74B8-1DAE-56A868110BCD}"/>
              </a:ext>
            </a:extLst>
          </p:cNvPr>
          <p:cNvPicPr>
            <a:picLocks noChangeAspect="1"/>
          </p:cNvPicPr>
          <p:nvPr/>
        </p:nvPicPr>
        <p:blipFill>
          <a:blip r:embed="rId3" cstate="print"/>
          <a:stretch>
            <a:fillRect/>
          </a:stretch>
        </p:blipFill>
        <p:spPr>
          <a:xfrm>
            <a:off x="1175658" y="1"/>
            <a:ext cx="2253343" cy="1879600"/>
          </a:xfrm>
          <a:prstGeom prst="rect">
            <a:avLst/>
          </a:prstGeom>
        </p:spPr>
      </p:pic>
      <p:pic>
        <p:nvPicPr>
          <p:cNvPr id="4" name="Picture 3">
            <a:extLst>
              <a:ext uri="{FF2B5EF4-FFF2-40B4-BE49-F238E27FC236}">
                <a16:creationId xmlns:a16="http://schemas.microsoft.com/office/drawing/2014/main" id="{1A025D42-0F05-028F-A077-D92299B83607}"/>
              </a:ext>
            </a:extLst>
          </p:cNvPr>
          <p:cNvPicPr>
            <a:picLocks noChangeAspect="1"/>
          </p:cNvPicPr>
          <p:nvPr/>
        </p:nvPicPr>
        <p:blipFill>
          <a:blip r:embed="rId4"/>
          <a:stretch>
            <a:fillRect/>
          </a:stretch>
        </p:blipFill>
        <p:spPr>
          <a:xfrm>
            <a:off x="6643992" y="30185"/>
            <a:ext cx="5661496" cy="6797629"/>
          </a:xfrm>
          <a:prstGeom prst="rect">
            <a:avLst/>
          </a:prstGeom>
        </p:spPr>
      </p:pic>
    </p:spTree>
    <p:extLst>
      <p:ext uri="{BB962C8B-B14F-4D97-AF65-F5344CB8AC3E}">
        <p14:creationId xmlns:p14="http://schemas.microsoft.com/office/powerpoint/2010/main" val="2361122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left)">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up)">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utoUpdateAnimBg="0"/>
      <p:bldP spid="8196"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D743-34BE-A6AC-65E1-4502CD0ED801}"/>
            </a:ext>
          </a:extLst>
        </p:cNvPr>
        <p:cNvGrpSpPr/>
        <p:nvPr/>
      </p:nvGrpSpPr>
      <p:grpSpPr>
        <a:xfrm>
          <a:off x="0" y="0"/>
          <a:ext cx="0" cy="0"/>
          <a:chOff x="0" y="0"/>
          <a:chExt cx="0" cy="0"/>
        </a:xfrm>
      </p:grpSpPr>
      <p:sp>
        <p:nvSpPr>
          <p:cNvPr id="19458" name="Rectangle 2">
            <a:extLst>
              <a:ext uri="{FF2B5EF4-FFF2-40B4-BE49-F238E27FC236}">
                <a16:creationId xmlns:a16="http://schemas.microsoft.com/office/drawing/2014/main" id="{7C12B0F6-30A0-D754-C647-08AD45A5DB5F}"/>
              </a:ext>
            </a:extLst>
          </p:cNvPr>
          <p:cNvSpPr>
            <a:spLocks noGrp="1" noChangeArrowheads="1"/>
          </p:cNvSpPr>
          <p:nvPr>
            <p:ph type="title"/>
          </p:nvPr>
        </p:nvSpPr>
        <p:spPr>
          <a:xfrm>
            <a:off x="1905000" y="152400"/>
            <a:ext cx="8534400" cy="1143000"/>
          </a:xfrm>
        </p:spPr>
        <p:txBody>
          <a:bodyPr/>
          <a:lstStyle/>
          <a:p>
            <a:pPr eaLnBrk="1" hangingPunct="1"/>
            <a:r>
              <a:rPr lang="hr-HR" sz="4000" dirty="0"/>
              <a:t>PRENOŠENJE ISTINE</a:t>
            </a:r>
            <a:endParaRPr lang="en-US" sz="4000" dirty="0"/>
          </a:p>
        </p:txBody>
      </p:sp>
      <p:sp>
        <p:nvSpPr>
          <p:cNvPr id="19459" name="Rectangle 3">
            <a:extLst>
              <a:ext uri="{FF2B5EF4-FFF2-40B4-BE49-F238E27FC236}">
                <a16:creationId xmlns:a16="http://schemas.microsoft.com/office/drawing/2014/main" id="{2338F220-296B-77B8-3891-9B2254160E97}"/>
              </a:ext>
            </a:extLst>
          </p:cNvPr>
          <p:cNvSpPr>
            <a:spLocks noGrp="1" noChangeArrowheads="1"/>
          </p:cNvSpPr>
          <p:nvPr>
            <p:ph type="body" sz="half" idx="1"/>
          </p:nvPr>
        </p:nvSpPr>
        <p:spPr>
          <a:xfrm>
            <a:off x="3733800" y="1676400"/>
            <a:ext cx="5410200" cy="1295400"/>
          </a:xfrm>
        </p:spPr>
        <p:txBody>
          <a:bodyPr/>
          <a:lstStyle/>
          <a:p>
            <a:pPr marL="0" indent="0" eaLnBrk="1" hangingPunct="1">
              <a:lnSpc>
                <a:spcPct val="90000"/>
              </a:lnSpc>
              <a:buNone/>
            </a:pPr>
            <a:r>
              <a:rPr lang="hr-HR">
                <a:solidFill>
                  <a:srgbClr val="FFFF99"/>
                </a:solidFill>
              </a:rPr>
              <a:t>Koje  promene  treba  da izvršimo</a:t>
            </a:r>
            <a:r>
              <a:rPr lang="en-US">
                <a:solidFill>
                  <a:srgbClr val="FFFF99"/>
                </a:solidFill>
              </a:rPr>
              <a:t> </a:t>
            </a:r>
            <a:r>
              <a:rPr lang="hr-HR" dirty="0">
                <a:solidFill>
                  <a:srgbClr val="FFFF99"/>
                </a:solidFill>
              </a:rPr>
              <a:t>u našem životu</a:t>
            </a:r>
            <a:r>
              <a:rPr lang="en-US" dirty="0">
                <a:solidFill>
                  <a:srgbClr val="FFFF99"/>
                </a:solidFill>
              </a:rPr>
              <a:t>?</a:t>
            </a:r>
            <a:endParaRPr lang="en-US" b="0" dirty="0">
              <a:solidFill>
                <a:srgbClr val="FFFF99"/>
              </a:solidFill>
            </a:endParaRPr>
          </a:p>
        </p:txBody>
      </p:sp>
      <p:sp>
        <p:nvSpPr>
          <p:cNvPr id="19460" name="Text Box 28">
            <a:extLst>
              <a:ext uri="{FF2B5EF4-FFF2-40B4-BE49-F238E27FC236}">
                <a16:creationId xmlns:a16="http://schemas.microsoft.com/office/drawing/2014/main" id="{3E4E20FE-4A60-1A48-A87D-81CFA556A2A4}"/>
              </a:ext>
            </a:extLst>
          </p:cNvPr>
          <p:cNvSpPr txBox="1">
            <a:spLocks noChangeArrowheads="1"/>
          </p:cNvSpPr>
          <p:nvPr/>
        </p:nvSpPr>
        <p:spPr bwMode="auto">
          <a:xfrm>
            <a:off x="4267200" y="2743200"/>
            <a:ext cx="436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1" i="0" u="none" strike="noStrike" kern="1200" cap="none" spc="0" normalizeH="0" baseline="0" noProof="0" dirty="0">
                <a:ln>
                  <a:noFill/>
                </a:ln>
                <a:solidFill>
                  <a:srgbClr val="FFFFFF"/>
                </a:solidFill>
                <a:effectLst/>
                <a:uLnTx/>
                <a:uFillTx/>
                <a:latin typeface="Arial" charset="0"/>
                <a:ea typeface="+mn-ea"/>
                <a:cs typeface="Arial" charset="0"/>
              </a:rPr>
              <a:t>            ODLUČITE</a:t>
            </a:r>
            <a:r>
              <a:rPr kumimoji="0" lang="en-US" sz="2400" b="1" i="0" u="none" strike="noStrike" kern="1200" cap="none" spc="0" normalizeH="0" baseline="0" noProof="0" dirty="0">
                <a:ln>
                  <a:noFill/>
                </a:ln>
                <a:solidFill>
                  <a:srgbClr val="FFFFFF"/>
                </a:solidFill>
                <a:effectLst/>
                <a:uLnTx/>
                <a:uFillTx/>
                <a:latin typeface="Arial" charset="0"/>
                <a:ea typeface="+mn-ea"/>
                <a:cs typeface="Arial" charset="0"/>
              </a:rPr>
              <a:t>!</a:t>
            </a:r>
          </a:p>
        </p:txBody>
      </p:sp>
      <p:sp>
        <p:nvSpPr>
          <p:cNvPr id="19461" name="Text Box 29">
            <a:extLst>
              <a:ext uri="{FF2B5EF4-FFF2-40B4-BE49-F238E27FC236}">
                <a16:creationId xmlns:a16="http://schemas.microsoft.com/office/drawing/2014/main" id="{F84BC942-20F4-A518-6CA8-D16DF01B6E0D}"/>
              </a:ext>
            </a:extLst>
          </p:cNvPr>
          <p:cNvSpPr txBox="1">
            <a:spLocks noChangeArrowheads="1"/>
          </p:cNvSpPr>
          <p:nvPr/>
        </p:nvSpPr>
        <p:spPr bwMode="auto">
          <a:xfrm>
            <a:off x="2438400" y="1676401"/>
            <a:ext cx="1066800" cy="1063625"/>
          </a:xfrm>
          <a:prstGeom prst="rect">
            <a:avLst/>
          </a:prstGeom>
          <a:solidFill>
            <a:srgbClr val="FFFF99"/>
          </a:solidFill>
          <a:ln w="57150">
            <a:solidFill>
              <a:schemeClr val="tx1"/>
            </a:solid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75000"/>
              </a:lnSpc>
              <a:spcBef>
                <a:spcPct val="50000"/>
              </a:spcBef>
              <a:spcAft>
                <a:spcPct val="0"/>
              </a:spcAft>
              <a:buClrTx/>
              <a:buSzTx/>
              <a:buFontTx/>
              <a:buNone/>
              <a:tabLst/>
              <a:defRPr/>
            </a:pPr>
            <a:r>
              <a:rPr kumimoji="0" lang="hr-HR" sz="8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a:t>
            </a:r>
            <a:endParaRPr kumimoji="0" lang="en-US" sz="8000" b="1" i="0" u="none" strike="noStrike" kern="1200" cap="none" spc="0" normalizeH="0" baseline="0" noProof="0" dirty="0">
              <a:ln>
                <a:noFill/>
              </a:ln>
              <a:solidFill>
                <a:srgbClr val="000000"/>
              </a:solidFill>
              <a:effectLst/>
              <a:uLnTx/>
              <a:uFillTx/>
              <a:latin typeface="Times New Roman" pitchFamily="18" charset="0"/>
              <a:ea typeface="+mn-ea"/>
              <a:cs typeface="Arial" charset="0"/>
            </a:endParaRPr>
          </a:p>
        </p:txBody>
      </p:sp>
      <p:grpSp>
        <p:nvGrpSpPr>
          <p:cNvPr id="56" name="Group 4">
            <a:extLst>
              <a:ext uri="{FF2B5EF4-FFF2-40B4-BE49-F238E27FC236}">
                <a16:creationId xmlns:a16="http://schemas.microsoft.com/office/drawing/2014/main" id="{389086B1-DAD3-DB9F-E05D-1CA747362EF5}"/>
              </a:ext>
            </a:extLst>
          </p:cNvPr>
          <p:cNvGrpSpPr>
            <a:grpSpLocks/>
          </p:cNvGrpSpPr>
          <p:nvPr/>
        </p:nvGrpSpPr>
        <p:grpSpPr bwMode="auto">
          <a:xfrm>
            <a:off x="562332" y="3438780"/>
            <a:ext cx="3176028" cy="3034427"/>
            <a:chOff x="285" y="2227"/>
            <a:chExt cx="947" cy="1786"/>
          </a:xfrm>
        </p:grpSpPr>
        <p:sp>
          <p:nvSpPr>
            <p:cNvPr id="19484" name="Rectangle 5">
              <a:extLst>
                <a:ext uri="{FF2B5EF4-FFF2-40B4-BE49-F238E27FC236}">
                  <a16:creationId xmlns:a16="http://schemas.microsoft.com/office/drawing/2014/main" id="{D43C66C0-C9BA-0981-69E1-FAA91A2C22FF}"/>
                </a:ext>
              </a:extLst>
            </p:cNvPr>
            <p:cNvSpPr>
              <a:spLocks noChangeArrowheads="1"/>
            </p:cNvSpPr>
            <p:nvPr/>
          </p:nvSpPr>
          <p:spPr bwMode="auto">
            <a:xfrm>
              <a:off x="285" y="2227"/>
              <a:ext cx="947"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5" name="Text Box 6">
              <a:extLst>
                <a:ext uri="{FF2B5EF4-FFF2-40B4-BE49-F238E27FC236}">
                  <a16:creationId xmlns:a16="http://schemas.microsoft.com/office/drawing/2014/main" id="{1E202D48-A19A-2864-004D-4029FDF5F424}"/>
                </a:ext>
              </a:extLst>
            </p:cNvPr>
            <p:cNvSpPr txBox="1">
              <a:spLocks noChangeArrowheads="1"/>
            </p:cNvSpPr>
            <p:nvPr/>
          </p:nvSpPr>
          <p:spPr bwMode="auto">
            <a:xfrm>
              <a:off x="315" y="2546"/>
              <a:ext cx="901" cy="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Pisanje pisama drevni je običaj koji ni dan danas još uvek nije zastareo. Ono što je danas drugačije je način na koji pišemo svoja pisma. Istina, umesto papira sada su tu društveni mediji. Po-što nije uvek mogao da bide s ljudima a želio im je nešto reći, Pavle je odlu- čio da im piše. Potičući vernike da preispitaju sebe, svoje ponašanje i okolnu kulturu u svetlu Evanđelja o Isusu Hristu , Pavle piše poruku o krstu. Obe Poslanice Korinćanima nas uče da se čvrsto držimo poruke krsta.</a:t>
              </a:r>
              <a:endParaRPr kumimoji="0" lang="hr-HR" sz="12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59" name="Group 7">
            <a:extLst>
              <a:ext uri="{FF2B5EF4-FFF2-40B4-BE49-F238E27FC236}">
                <a16:creationId xmlns:a16="http://schemas.microsoft.com/office/drawing/2014/main" id="{EAB1F5C4-42B7-5496-5BD5-389BC8136C62}"/>
              </a:ext>
            </a:extLst>
          </p:cNvPr>
          <p:cNvGrpSpPr>
            <a:grpSpLocks/>
          </p:cNvGrpSpPr>
          <p:nvPr/>
        </p:nvGrpSpPr>
        <p:grpSpPr bwMode="auto">
          <a:xfrm>
            <a:off x="5853505" y="3953103"/>
            <a:ext cx="1840386" cy="2530824"/>
            <a:chOff x="2639" y="2348"/>
            <a:chExt cx="966" cy="1684"/>
          </a:xfrm>
        </p:grpSpPr>
        <p:sp>
          <p:nvSpPr>
            <p:cNvPr id="19482" name="Rectangle 8">
              <a:extLst>
                <a:ext uri="{FF2B5EF4-FFF2-40B4-BE49-F238E27FC236}">
                  <a16:creationId xmlns:a16="http://schemas.microsoft.com/office/drawing/2014/main" id="{D9650F44-4461-698A-4126-41D7AC11AE9C}"/>
                </a:ext>
              </a:extLst>
            </p:cNvPr>
            <p:cNvSpPr>
              <a:spLocks noChangeArrowheads="1"/>
            </p:cNvSpPr>
            <p:nvPr/>
          </p:nvSpPr>
          <p:spPr bwMode="auto">
            <a:xfrm>
              <a:off x="2639" y="2358"/>
              <a:ext cx="961" cy="1674"/>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3" name="Text Box 9">
              <a:extLst>
                <a:ext uri="{FF2B5EF4-FFF2-40B4-BE49-F238E27FC236}">
                  <a16:creationId xmlns:a16="http://schemas.microsoft.com/office/drawing/2014/main" id="{F6218E9C-F718-98FA-7329-F42043CD12BA}"/>
                </a:ext>
              </a:extLst>
            </p:cNvPr>
            <p:cNvSpPr txBox="1">
              <a:spLocks noChangeArrowheads="1"/>
            </p:cNvSpPr>
            <p:nvPr/>
          </p:nvSpPr>
          <p:spPr bwMode="auto">
            <a:xfrm>
              <a:off x="2713" y="2348"/>
              <a:ext cx="892" cy="167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sr-Latn-RS" sz="1050" b="1" i="0" u="none" strike="noStrike" kern="1200" cap="none" spc="0" normalizeH="0" baseline="0" noProof="0">
                  <a:ln>
                    <a:noFill/>
                  </a:ln>
                  <a:solidFill>
                    <a:srgbClr val="000000"/>
                  </a:solidFill>
                  <a:effectLst/>
                  <a:uLnTx/>
                  <a:uFillTx/>
                  <a:latin typeface="Arial" charset="0"/>
                  <a:ea typeface="+mn-ea"/>
                  <a:cs typeface="Arial" charset="0"/>
                </a:rPr>
                <a:t>Koliko god problemi u Korintu bili uznemiru- jući, Poslanice Korin-ćanima privlaće našu pažnju, ne radi njihvih-problema, već radi izvanrednog naćina na koji im Pavle prilazi. Potičući vernike da preispitaju sebe i svoje ponašanje i okolnu kulturu u svetlu primljenog Evanđelja, Pavle kaže: širi li drugo neka je “prokleto“!?</a:t>
              </a:r>
              <a:endParaRPr kumimoji="0" lang="hr-HR" sz="105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2" name="Group 10">
            <a:extLst>
              <a:ext uri="{FF2B5EF4-FFF2-40B4-BE49-F238E27FC236}">
                <a16:creationId xmlns:a16="http://schemas.microsoft.com/office/drawing/2014/main" id="{299F7CE3-BB48-DE34-E1EE-3E9FBE66913D}"/>
              </a:ext>
            </a:extLst>
          </p:cNvPr>
          <p:cNvGrpSpPr>
            <a:grpSpLocks/>
          </p:cNvGrpSpPr>
          <p:nvPr/>
        </p:nvGrpSpPr>
        <p:grpSpPr bwMode="auto">
          <a:xfrm>
            <a:off x="3618983" y="3576636"/>
            <a:ext cx="2400818" cy="2874082"/>
            <a:chOff x="1248" y="2437"/>
            <a:chExt cx="1392" cy="1538"/>
          </a:xfrm>
        </p:grpSpPr>
        <p:sp>
          <p:nvSpPr>
            <p:cNvPr id="19480" name="Rectangle 11">
              <a:extLst>
                <a:ext uri="{FF2B5EF4-FFF2-40B4-BE49-F238E27FC236}">
                  <a16:creationId xmlns:a16="http://schemas.microsoft.com/office/drawing/2014/main" id="{2A470950-15ED-7F4B-12DC-813744B7FADC}"/>
                </a:ext>
              </a:extLst>
            </p:cNvPr>
            <p:cNvSpPr>
              <a:spLocks noChangeArrowheads="1"/>
            </p:cNvSpPr>
            <p:nvPr/>
          </p:nvSpPr>
          <p:spPr bwMode="auto">
            <a:xfrm>
              <a:off x="1248" y="2437"/>
              <a:ext cx="1392" cy="153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81" name="Text Box 12">
              <a:extLst>
                <a:ext uri="{FF2B5EF4-FFF2-40B4-BE49-F238E27FC236}">
                  <a16:creationId xmlns:a16="http://schemas.microsoft.com/office/drawing/2014/main" id="{F63CED44-3AB6-5B7B-B529-F7A0570EC08F}"/>
                </a:ext>
              </a:extLst>
            </p:cNvPr>
            <p:cNvSpPr txBox="1">
              <a:spLocks noChangeArrowheads="1"/>
            </p:cNvSpPr>
            <p:nvPr/>
          </p:nvSpPr>
          <p:spPr bwMode="auto">
            <a:xfrm>
              <a:off x="1253" y="2657"/>
              <a:ext cx="1381" cy="1318"/>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1</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U ovom tromesečju proučava- ćemo Pavlove poslanice Korin- ćanima..U njima nam Pavle pri-kazuje evanđeosku poruku kao bit hrišćanskog života i svjedo- čenja da sve kroz to gledamo.</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100" b="1" i="0" u="none" strike="noStrike" kern="1200" cap="none" spc="0" normalizeH="0" baseline="0" noProof="0" dirty="0">
                  <a:ln>
                    <a:noFill/>
                  </a:ln>
                  <a:solidFill>
                    <a:srgbClr val="000000"/>
                  </a:solidFill>
                  <a:effectLst/>
                  <a:uLnTx/>
                  <a:uFillTx/>
                  <a:latin typeface="Arial" charset="0"/>
                  <a:ea typeface="+mn-ea"/>
                  <a:cs typeface="Arial" charset="0"/>
                </a:rPr>
                <a:t>2</a:t>
              </a:r>
              <a:r>
                <a:rPr kumimoji="0" lang="hr-HR" sz="1100" b="1" i="0" u="none" strike="noStrike" kern="1200" cap="none" spc="0" normalizeH="0" baseline="0" noProof="0">
                  <a:ln>
                    <a:noFill/>
                  </a:ln>
                  <a:solidFill>
                    <a:srgbClr val="000000"/>
                  </a:solidFill>
                  <a:effectLst/>
                  <a:uLnTx/>
                  <a:uFillTx/>
                  <a:latin typeface="Arial" charset="0"/>
                  <a:ea typeface="+mn-ea"/>
                  <a:cs typeface="Arial" charset="0"/>
                </a:rPr>
                <a:t>. Idolopoklonstvo Korinta iden-tično je prilikama u kojima živi naš svet danas. Bez obzira na izazove s kojima se suočavamo na putu za Nebo, naš odgovor onima koji nas zapitaju isti je kao onaj koji je vredio za Korinćane: ”Isus Hrist i to razapeti!”</a:t>
              </a:r>
              <a:endParaRPr kumimoji="0" lang="hr-HR" sz="1100" b="1" i="0" u="none" strike="noStrike" kern="1200" cap="none" spc="0" normalizeH="0" baseline="0" noProof="0" dirty="0">
                <a:ln>
                  <a:noFill/>
                </a:ln>
                <a:solidFill>
                  <a:srgbClr val="000000"/>
                </a:solidFill>
                <a:effectLst/>
                <a:uLnTx/>
                <a:uFillTx/>
                <a:latin typeface="Arial" charset="0"/>
                <a:ea typeface="+mn-ea"/>
                <a:cs typeface="Arial" charset="0"/>
              </a:endParaRPr>
            </a:p>
          </p:txBody>
        </p:sp>
      </p:grpSp>
      <p:grpSp>
        <p:nvGrpSpPr>
          <p:cNvPr id="65" name="Group 13">
            <a:extLst>
              <a:ext uri="{FF2B5EF4-FFF2-40B4-BE49-F238E27FC236}">
                <a16:creationId xmlns:a16="http://schemas.microsoft.com/office/drawing/2014/main" id="{7DDF3567-BD52-AB38-99DF-B313F65ADCFD}"/>
              </a:ext>
            </a:extLst>
          </p:cNvPr>
          <p:cNvGrpSpPr>
            <a:grpSpLocks/>
          </p:cNvGrpSpPr>
          <p:nvPr/>
        </p:nvGrpSpPr>
        <p:grpSpPr bwMode="auto">
          <a:xfrm>
            <a:off x="7693890" y="3782201"/>
            <a:ext cx="3213873" cy="2696420"/>
            <a:chOff x="3595" y="2256"/>
            <a:chExt cx="1733" cy="14876"/>
          </a:xfrm>
        </p:grpSpPr>
        <p:sp>
          <p:nvSpPr>
            <p:cNvPr id="19478" name="Rectangle 14">
              <a:extLst>
                <a:ext uri="{FF2B5EF4-FFF2-40B4-BE49-F238E27FC236}">
                  <a16:creationId xmlns:a16="http://schemas.microsoft.com/office/drawing/2014/main" id="{070AD7B9-09DF-11D2-06EE-24BBBA0FCFC0}"/>
                </a:ext>
              </a:extLst>
            </p:cNvPr>
            <p:cNvSpPr>
              <a:spLocks noChangeArrowheads="1"/>
            </p:cNvSpPr>
            <p:nvPr/>
          </p:nvSpPr>
          <p:spPr bwMode="auto">
            <a:xfrm>
              <a:off x="3595" y="2256"/>
              <a:ext cx="1733" cy="1776"/>
            </a:xfrm>
            <a:prstGeom prst="rect">
              <a:avLst/>
            </a:prstGeom>
            <a:solidFill>
              <a:srgbClr val="FFCC66"/>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charset="0"/>
                </a:rPr>
                <a:t>  </a:t>
              </a:r>
            </a:p>
          </p:txBody>
        </p:sp>
        <p:sp>
          <p:nvSpPr>
            <p:cNvPr id="19479" name="Text Box 15">
              <a:extLst>
                <a:ext uri="{FF2B5EF4-FFF2-40B4-BE49-F238E27FC236}">
                  <a16:creationId xmlns:a16="http://schemas.microsoft.com/office/drawing/2014/main" id="{1D1EF66E-B647-0A0F-012C-CC2E6C2338FF}"/>
                </a:ext>
              </a:extLst>
            </p:cNvPr>
            <p:cNvSpPr txBox="1">
              <a:spLocks noChangeArrowheads="1"/>
            </p:cNvSpPr>
            <p:nvPr/>
          </p:nvSpPr>
          <p:spPr bwMode="auto">
            <a:xfrm>
              <a:off x="3609" y="3012"/>
              <a:ext cx="1719" cy="14120"/>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Iako je istina da odnos s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Bogom menja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sve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i ovde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u večnosti</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ta promena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može biti dobra ili loša</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 zavisno o kvaliteti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i vrsti odnosa. Bog želi </a:t>
              </a:r>
              <a:r>
                <a:rPr kumimoji="0" lang="sr-Latn-RS" sz="1200" b="1" i="0" u="none" strike="noStrike" kern="1200" cap="none" spc="0" normalizeH="0" baseline="0" noProof="0">
                  <a:ln>
                    <a:noFill/>
                  </a:ln>
                  <a:solidFill>
                    <a:srgbClr val="000000"/>
                  </a:solidFill>
                  <a:effectLst/>
                  <a:uLnTx/>
                  <a:uFillTx/>
                  <a:latin typeface="Arial" charset="0"/>
                  <a:ea typeface="+mn-ea"/>
                  <a:cs typeface="Arial" charset="0"/>
                </a:rPr>
                <a:t>potpuno predan </a:t>
              </a:r>
              <a:r>
                <a:rPr kumimoji="0" lang="sr-Latn-RS" sz="1200" b="1" i="0" u="none" strike="noStrike" kern="1200" cap="none" spc="0" normalizeH="0" baseline="0" noProof="0" dirty="0">
                  <a:ln>
                    <a:noFill/>
                  </a:ln>
                  <a:solidFill>
                    <a:srgbClr val="000000"/>
                  </a:solidFill>
                  <a:effectLst/>
                  <a:uLnTx/>
                  <a:uFillTx/>
                  <a:latin typeface="Arial" charset="0"/>
                  <a:ea typeface="+mn-ea"/>
                  <a:cs typeface="Arial" charset="0"/>
                </a:rPr>
                <a:t>odnos</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U modernoj crkvi Bog se često prikazuje kao brižni udvarač.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Ali imaj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 umu Bog nije prosjak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sa plastićnom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kanticom. On će prihvatiti samo predan odnos sa svojim narodom, Jer sve manje od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toga rezultiraće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našim uništenjem.  Božanski poziv se upućuje i </a:t>
              </a:r>
              <a:r>
                <a:rPr kumimoji="0" lang="hr-HR" sz="1200" b="1" i="0" u="none" strike="noStrike" kern="1200" cap="none" spc="0" normalizeH="0" baseline="0" noProof="0">
                  <a:ln>
                    <a:noFill/>
                  </a:ln>
                  <a:solidFill>
                    <a:srgbClr val="000000"/>
                  </a:solidFill>
                  <a:effectLst/>
                  <a:uLnTx/>
                  <a:uFillTx/>
                  <a:latin typeface="Arial" charset="0"/>
                  <a:ea typeface="+mn-ea"/>
                  <a:cs typeface="Arial" charset="0"/>
                </a:rPr>
                <a:t>tebi danas: Drži se čvrsto i budi vjeran poruci krsta! Šta </a:t>
              </a: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je tvoja odluka?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hr-HR" sz="1200" b="1" i="0" u="none" strike="noStrike" kern="1200" cap="none" spc="0" normalizeH="0" baseline="0" noProof="0" dirty="0">
                  <a:ln>
                    <a:noFill/>
                  </a:ln>
                  <a:solidFill>
                    <a:srgbClr val="000000"/>
                  </a:solidFill>
                  <a:effectLst/>
                  <a:uLnTx/>
                  <a:uFillTx/>
                  <a:latin typeface="Arial" charset="0"/>
                  <a:ea typeface="+mn-ea"/>
                  <a:cs typeface="Arial" charset="0"/>
                </a:rPr>
                <a:t> </a:t>
              </a:r>
            </a:p>
          </p:txBody>
        </p:sp>
      </p:grpSp>
      <p:grpSp>
        <p:nvGrpSpPr>
          <p:cNvPr id="68" name="Group 16">
            <a:extLst>
              <a:ext uri="{FF2B5EF4-FFF2-40B4-BE49-F238E27FC236}">
                <a16:creationId xmlns:a16="http://schemas.microsoft.com/office/drawing/2014/main" id="{23CBA308-AA71-A618-BB67-4FC17B28F772}"/>
              </a:ext>
            </a:extLst>
          </p:cNvPr>
          <p:cNvGrpSpPr>
            <a:grpSpLocks/>
          </p:cNvGrpSpPr>
          <p:nvPr/>
        </p:nvGrpSpPr>
        <p:grpSpPr bwMode="auto">
          <a:xfrm>
            <a:off x="422031" y="3505200"/>
            <a:ext cx="3500213" cy="478424"/>
            <a:chOff x="206" y="1824"/>
            <a:chExt cx="1042" cy="336"/>
          </a:xfrm>
        </p:grpSpPr>
        <p:sp>
          <p:nvSpPr>
            <p:cNvPr id="19476" name="Rectangle 17">
              <a:extLst>
                <a:ext uri="{FF2B5EF4-FFF2-40B4-BE49-F238E27FC236}">
                  <a16:creationId xmlns:a16="http://schemas.microsoft.com/office/drawing/2014/main" id="{DC5B3247-4591-12ED-E9BE-5D0DE3BA0A89}"/>
                </a:ext>
              </a:extLst>
            </p:cNvPr>
            <p:cNvSpPr>
              <a:spLocks noChangeArrowheads="1"/>
            </p:cNvSpPr>
            <p:nvPr/>
          </p:nvSpPr>
          <p:spPr bwMode="auto">
            <a:xfrm>
              <a:off x="240" y="1824"/>
              <a:ext cx="960"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7" name="Text Box 18">
              <a:extLst>
                <a:ext uri="{FF2B5EF4-FFF2-40B4-BE49-F238E27FC236}">
                  <a16:creationId xmlns:a16="http://schemas.microsoft.com/office/drawing/2014/main" id="{CBACED68-1F9F-734B-9FE1-EEC49C21D99C}"/>
                </a:ext>
              </a:extLst>
            </p:cNvPr>
            <p:cNvSpPr txBox="1">
              <a:spLocks noChangeArrowheads="1"/>
            </p:cNvSpPr>
            <p:nvPr/>
          </p:nvSpPr>
          <p:spPr bwMode="auto">
            <a:xfrm>
              <a:off x="206" y="1824"/>
              <a:ext cx="1042"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  </a:t>
              </a: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PRINCIP</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1" name="Group 19">
            <a:extLst>
              <a:ext uri="{FF2B5EF4-FFF2-40B4-BE49-F238E27FC236}">
                <a16:creationId xmlns:a16="http://schemas.microsoft.com/office/drawing/2014/main" id="{126EF2BE-DA2B-8AEA-DAD6-C43FDBEFADDE}"/>
              </a:ext>
            </a:extLst>
          </p:cNvPr>
          <p:cNvGrpSpPr>
            <a:grpSpLocks/>
          </p:cNvGrpSpPr>
          <p:nvPr/>
        </p:nvGrpSpPr>
        <p:grpSpPr bwMode="auto">
          <a:xfrm>
            <a:off x="3627607" y="3505200"/>
            <a:ext cx="2392194" cy="478424"/>
            <a:chOff x="1109" y="1824"/>
            <a:chExt cx="1483" cy="336"/>
          </a:xfrm>
        </p:grpSpPr>
        <p:sp>
          <p:nvSpPr>
            <p:cNvPr id="19474" name="Rectangle 20">
              <a:extLst>
                <a:ext uri="{FF2B5EF4-FFF2-40B4-BE49-F238E27FC236}">
                  <a16:creationId xmlns:a16="http://schemas.microsoft.com/office/drawing/2014/main" id="{BCB26697-831D-FE49-AAB0-708706FC021A}"/>
                </a:ext>
              </a:extLst>
            </p:cNvPr>
            <p:cNvSpPr>
              <a:spLocks noChangeArrowheads="1"/>
            </p:cNvSpPr>
            <p:nvPr/>
          </p:nvSpPr>
          <p:spPr bwMode="auto">
            <a:xfrm>
              <a:off x="1109" y="1824"/>
              <a:ext cx="1483" cy="336"/>
            </a:xfrm>
            <a:prstGeom prst="rect">
              <a:avLst/>
            </a:prstGeom>
            <a:solidFill>
              <a:srgbClr val="C0C0C0"/>
            </a:solidFill>
            <a:ln w="38100">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rgbClr val="808080"/>
                </a:solidFill>
                <a:effectLst/>
                <a:uLnTx/>
                <a:uFillTx/>
                <a:latin typeface="Arial"/>
                <a:ea typeface="+mn-ea"/>
                <a:cs typeface="Arial" charset="0"/>
              </a:endParaRPr>
            </a:p>
          </p:txBody>
        </p:sp>
        <p:sp>
          <p:nvSpPr>
            <p:cNvPr id="19475" name="Text Box 21">
              <a:extLst>
                <a:ext uri="{FF2B5EF4-FFF2-40B4-BE49-F238E27FC236}">
                  <a16:creationId xmlns:a16="http://schemas.microsoft.com/office/drawing/2014/main" id="{73C9976F-7F09-9225-E856-348276F55E38}"/>
                </a:ext>
              </a:extLst>
            </p:cNvPr>
            <p:cNvSpPr txBox="1">
              <a:spLocks noChangeArrowheads="1"/>
            </p:cNvSpPr>
            <p:nvPr/>
          </p:nvSpPr>
          <p:spPr bwMode="auto">
            <a:xfrm>
              <a:off x="1392" y="1824"/>
              <a:ext cx="1104"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a:ln>
                    <a:noFill/>
                  </a:ln>
                  <a:solidFill>
                    <a:srgbClr val="000000"/>
                  </a:solidFill>
                  <a:effectLst/>
                  <a:uLnTx/>
                  <a:uFillTx/>
                  <a:latin typeface="Impact" pitchFamily="34" charset="0"/>
                  <a:ea typeface="+mn-ea"/>
                  <a:cs typeface="Arial" charset="0"/>
                </a:rPr>
                <a:t> PRIMENA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grpSp>
        <p:nvGrpSpPr>
          <p:cNvPr id="74" name="Group 22">
            <a:extLst>
              <a:ext uri="{FF2B5EF4-FFF2-40B4-BE49-F238E27FC236}">
                <a16:creationId xmlns:a16="http://schemas.microsoft.com/office/drawing/2014/main" id="{FA287F98-15A4-ECA4-32EA-617F5F9DD2C8}"/>
              </a:ext>
            </a:extLst>
          </p:cNvPr>
          <p:cNvGrpSpPr>
            <a:grpSpLocks/>
          </p:cNvGrpSpPr>
          <p:nvPr/>
        </p:nvGrpSpPr>
        <p:grpSpPr bwMode="auto">
          <a:xfrm>
            <a:off x="6019800" y="3505200"/>
            <a:ext cx="1638300" cy="471092"/>
            <a:chOff x="2592" y="1824"/>
            <a:chExt cx="1008" cy="336"/>
          </a:xfrm>
        </p:grpSpPr>
        <p:sp>
          <p:nvSpPr>
            <p:cNvPr id="19472" name="Rectangle 23">
              <a:extLst>
                <a:ext uri="{FF2B5EF4-FFF2-40B4-BE49-F238E27FC236}">
                  <a16:creationId xmlns:a16="http://schemas.microsoft.com/office/drawing/2014/main" id="{F36D5D8E-7010-F880-6E02-90EAE88FBBBE}"/>
                </a:ext>
              </a:extLst>
            </p:cNvPr>
            <p:cNvSpPr>
              <a:spLocks noChangeArrowheads="1"/>
            </p:cNvSpPr>
            <p:nvPr/>
          </p:nvSpPr>
          <p:spPr bwMode="auto">
            <a:xfrm>
              <a:off x="2592" y="1824"/>
              <a:ext cx="1008"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3" name="Text Box 24">
              <a:extLst>
                <a:ext uri="{FF2B5EF4-FFF2-40B4-BE49-F238E27FC236}">
                  <a16:creationId xmlns:a16="http://schemas.microsoft.com/office/drawing/2014/main" id="{34230F86-CDD6-6C6E-A0AE-5E40738909C1}"/>
                </a:ext>
              </a:extLst>
            </p:cNvPr>
            <p:cNvSpPr txBox="1">
              <a:spLocks noChangeArrowheads="1"/>
            </p:cNvSpPr>
            <p:nvPr/>
          </p:nvSpPr>
          <p:spPr bwMode="auto">
            <a:xfrm>
              <a:off x="2688" y="1824"/>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rPr>
                <a:t>PROBLEM</a:t>
              </a:r>
            </a:p>
          </p:txBody>
        </p:sp>
      </p:grpSp>
      <p:grpSp>
        <p:nvGrpSpPr>
          <p:cNvPr id="77" name="Group 25">
            <a:extLst>
              <a:ext uri="{FF2B5EF4-FFF2-40B4-BE49-F238E27FC236}">
                <a16:creationId xmlns:a16="http://schemas.microsoft.com/office/drawing/2014/main" id="{39160B9D-63C6-85F4-CB1A-52EC300BBFC0}"/>
              </a:ext>
            </a:extLst>
          </p:cNvPr>
          <p:cNvGrpSpPr>
            <a:grpSpLocks/>
          </p:cNvGrpSpPr>
          <p:nvPr/>
        </p:nvGrpSpPr>
        <p:grpSpPr bwMode="auto">
          <a:xfrm>
            <a:off x="7651420" y="3505200"/>
            <a:ext cx="3256344" cy="478424"/>
            <a:chOff x="3600" y="1824"/>
            <a:chExt cx="1536" cy="336"/>
          </a:xfrm>
        </p:grpSpPr>
        <p:sp>
          <p:nvSpPr>
            <p:cNvPr id="19470" name="Rectangle 26">
              <a:extLst>
                <a:ext uri="{FF2B5EF4-FFF2-40B4-BE49-F238E27FC236}">
                  <a16:creationId xmlns:a16="http://schemas.microsoft.com/office/drawing/2014/main" id="{678B0FFF-33BE-EE96-5EE2-53CDD8D94215}"/>
                </a:ext>
              </a:extLst>
            </p:cNvPr>
            <p:cNvSpPr>
              <a:spLocks noChangeArrowheads="1"/>
            </p:cNvSpPr>
            <p:nvPr/>
          </p:nvSpPr>
          <p:spPr bwMode="auto">
            <a:xfrm>
              <a:off x="3600" y="1824"/>
              <a:ext cx="1536" cy="336"/>
            </a:xfrm>
            <a:prstGeom prst="rect">
              <a:avLst/>
            </a:prstGeom>
            <a:solidFill>
              <a:srgbClr val="C0C0C0"/>
            </a:solidFill>
            <a:ln w="381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Arial" charset="0"/>
              </a:endParaRPr>
            </a:p>
          </p:txBody>
        </p:sp>
        <p:sp>
          <p:nvSpPr>
            <p:cNvPr id="19471" name="Text Box 27">
              <a:extLst>
                <a:ext uri="{FF2B5EF4-FFF2-40B4-BE49-F238E27FC236}">
                  <a16:creationId xmlns:a16="http://schemas.microsoft.com/office/drawing/2014/main" id="{9AE99398-3B8D-675F-70C7-4D450177685C}"/>
                </a:ext>
              </a:extLst>
            </p:cNvPr>
            <p:cNvSpPr txBox="1">
              <a:spLocks noChangeArrowheads="1"/>
            </p:cNvSpPr>
            <p:nvPr/>
          </p:nvSpPr>
          <p:spPr bwMode="auto">
            <a:xfrm>
              <a:off x="3936" y="1824"/>
              <a:ext cx="106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hr-HR" sz="2400" b="0" i="0" u="none" strike="noStrike" kern="1200" cap="none" spc="0" normalizeH="0" baseline="0" noProof="0" dirty="0">
                  <a:ln>
                    <a:noFill/>
                  </a:ln>
                  <a:solidFill>
                    <a:srgbClr val="000000"/>
                  </a:solidFill>
                  <a:effectLst/>
                  <a:uLnTx/>
                  <a:uFillTx/>
                  <a:latin typeface="Impact" pitchFamily="34" charset="0"/>
                  <a:ea typeface="+mn-ea"/>
                  <a:cs typeface="Arial" charset="0"/>
                </a:rPr>
                <a:t>    ODLUKA</a:t>
              </a:r>
              <a:endParaRPr kumimoji="0" lang="en-US" sz="2400" b="0" i="0" u="none" strike="noStrike" kern="1200" cap="none" spc="0" normalizeH="0" baseline="0" noProof="0" dirty="0">
                <a:ln>
                  <a:noFill/>
                </a:ln>
                <a:solidFill>
                  <a:srgbClr val="000000"/>
                </a:solidFill>
                <a:effectLst/>
                <a:uLnTx/>
                <a:uFillTx/>
                <a:latin typeface="Impact" pitchFamily="34" charset="0"/>
                <a:ea typeface="+mn-ea"/>
                <a:cs typeface="Arial" charset="0"/>
              </a:endParaRPr>
            </a:p>
          </p:txBody>
        </p:sp>
      </p:grpSp>
      <p:sp>
        <p:nvSpPr>
          <p:cNvPr id="2" name="Rectangle 1">
            <a:extLst>
              <a:ext uri="{FF2B5EF4-FFF2-40B4-BE49-F238E27FC236}">
                <a16:creationId xmlns:a16="http://schemas.microsoft.com/office/drawing/2014/main" id="{1CCD0C7C-A2A3-CCE7-9012-5513784757BF}"/>
              </a:ext>
            </a:extLst>
          </p:cNvPr>
          <p:cNvSpPr/>
          <p:nvPr/>
        </p:nvSpPr>
        <p:spPr>
          <a:xfrm>
            <a:off x="4176244" y="3290502"/>
            <a:ext cx="3839513" cy="2769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submit my plans to God daily</a:t>
            </a:r>
          </a:p>
        </p:txBody>
      </p:sp>
      <p:sp>
        <p:nvSpPr>
          <p:cNvPr id="3" name="Rectangle 2">
            <a:extLst>
              <a:ext uri="{FF2B5EF4-FFF2-40B4-BE49-F238E27FC236}">
                <a16:creationId xmlns:a16="http://schemas.microsoft.com/office/drawing/2014/main" id="{84B0C5DE-EAE5-D63C-12B1-B950B1C5054A}"/>
              </a:ext>
            </a:extLst>
          </p:cNvPr>
          <p:cNvSpPr/>
          <p:nvPr/>
        </p:nvSpPr>
        <p:spPr>
          <a:xfrm>
            <a:off x="3810000" y="3198169"/>
            <a:ext cx="741829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Arial"/>
                <a:ea typeface="+mn-ea"/>
                <a:cs typeface="Arial" charset="0"/>
              </a:rPr>
              <a:t>Starting this week,,  I will depend upon Christ’s righteousness  not on my own righteousness</a:t>
            </a:r>
          </a:p>
        </p:txBody>
      </p:sp>
    </p:spTree>
    <p:extLst>
      <p:ext uri="{BB962C8B-B14F-4D97-AF65-F5344CB8AC3E}">
        <p14:creationId xmlns:p14="http://schemas.microsoft.com/office/powerpoint/2010/main" val="256668485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500"/>
                                        <p:tgtEl>
                                          <p:spTgt spid="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left)">
                                      <p:cBhvr>
                                        <p:cTn id="17" dur="10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wipe(left)">
                                      <p:cBhvr>
                                        <p:cTn id="22" dur="1000"/>
                                        <p:tgtEl>
                                          <p:spTgt spid="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wipe(up)">
                                      <p:cBhvr>
                                        <p:cTn id="27" dur="1000"/>
                                        <p:tgtEl>
                                          <p:spTgt spid="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up)">
                                      <p:cBhvr>
                                        <p:cTn id="32" dur="500"/>
                                        <p:tgtEl>
                                          <p:spTgt spid="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wipe(up)">
                                      <p:cBhvr>
                                        <p:cTn id="37" dur="1000"/>
                                        <p:tgtEl>
                                          <p:spTgt spid="5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up)">
                                      <p:cBhvr>
                                        <p:cTn id="42"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29B6D-CE97-863A-25E4-2D40A3B05BBD}"/>
            </a:ext>
          </a:extLst>
        </p:cNvPr>
        <p:cNvGrpSpPr/>
        <p:nvPr/>
      </p:nvGrpSpPr>
      <p:grpSpPr>
        <a:xfrm>
          <a:off x="0" y="0"/>
          <a:ext cx="0" cy="0"/>
          <a:chOff x="0" y="0"/>
          <a:chExt cx="0" cy="0"/>
        </a:xfrm>
      </p:grpSpPr>
      <p:sp>
        <p:nvSpPr>
          <p:cNvPr id="4101" name="AutoShape 2"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BC74E639-241E-8548-3AFF-06990D82AD0D}"/>
              </a:ext>
            </a:extLst>
          </p:cNvPr>
          <p:cNvSpPr>
            <a:spLocks noChangeAspect="1" noChangeArrowheads="1"/>
          </p:cNvSpPr>
          <p:nvPr/>
        </p:nvSpPr>
        <p:spPr bwMode="auto">
          <a:xfrm>
            <a:off x="1679577" y="-876300"/>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4102" name="AutoShape 4" descr="data:image/jpeg;base64,/9j/4AAQSkZJRgABAQAAAQABAAD/2wCEAAkGBhISERQUExQUFRUVFRQUGBcUFxcVFBUVFBQVFBQXFBUXHCYeFxkjGhQUHy8gIycpLCwsFR4xNTAqNSYrLCkBCQoKDgwOGg8PGiokHyQpKSwsLCksLCwqKSwsLCwsLCkpLCwsLCosKSwsKSwpKSwsKSwsLCksLCwsLCwsLCwsLP/AABEIAMABBgMBIgACEQEDEQH/xAAcAAACAwEBAQEAAAAAAAAAAAAEBQIDBgEABwj/xAA6EAABAwMCBAQDBwIGAwEAAAABAAIRAwQhEjEFQVFhBiJxgRORoQcyQrHB0fAU4SNDUmJy8RWCshb/xAAaAQACAwEBAAAAAAAAAAAAAAACAwEEBQAG/8QAKxEAAgICAgEDAgcAAwAAAAAAAAECEQMhBBIxBSJBE1EUMkJhcYGRM7Hx/9oADAMBAAIRAxEAPwD5O0KcLzWK1rU8rsg1qvps2XadNE06KIFs7SZCueF1rFZoUi7K2MCtZRC8aMGUTSYuBbKfgiYCIbTIKmBlG07ec/wIkhbZOhSyM9J9kypMx6JeGGcIhlR0dP1RpiWH0ng8/VRPlwZgZB7d0rbclpRlKoTzU90BQVa3THYdg7dj7ollEMaRAycICpRDhqEY3RdpceWDnZSn9wX+wjvmeYnZRoUzumN5biTzQ1FueyD5GJ6GnDKkT3CLe4AckHaoqp+YKenoVWyqhUyi6NAOmefJCUKAB+qbU9I35/qijs5sW1+GS7yx77qqrw/SY+cJ0ygCZXb603+qLod2Mo62DZPXqqNJ+ab3NLJQotZKW0NUhS+jlVVLbBTt9tHJDVreVDiMUjM3tqHNII3/AJhZerSLHFp+a3V7bEJBxGy1DoRsVVy47LeHJTFNGoiAUEwwYKKa+QqEkaSdoua5eVYK6goKyqkZ5IhoQtFyKpbrQRnBDKKsa1VMcrmlEAwlgwuh09l0PlRlcBZNoKKoAzCqt2jmmVpTCJRsVKVFIt3Tsr/gkRBTB1ORhUvEY37oqoV3s9QJhWfBBHqo27I32RzGj2UfALE1xRyiLSk7ZW1qHmwr7GlDs7JVqyabRC3ZAP1U9Gl3UR+aMNIEmNj9D+yqqWrtSO6AoHFGeqqbTITL4O0KDrQrn5II0mHCJpt3n0XaFm4jUcNG5OAF5rR+A6k1MEi5mlE1LhvlHouOqwIicQhqNLVHYplnLwP6BBbCp/qvNn+FVWzg1pj1zy9EG6rlO7UDRddW8yUCCJgJs14geiAfTAdPWVDCTIspTuoCz80K81ADlTbWDl1E2LOJWzYIHPms1e2C1FyRBM80PWs5B7oJRsbCVGB4jwnV5mjI+v8AdKGmML6O61DWHmsf4gswXkt+XVUs2LVov4M26Fbai8hviRuvKn1NDsFUkZRGEDTRlqVbRRZa1mUUGyFDSpsOyJCmEU2xEq00VFjkS5owpFM5b0J5pjagCJyl1EQd0YwZGd/opTFSsaPJkdP5KruAMCd1KgQRGpEtpM0x+LkjexPgEc7SJmURZ1NQQ9wxmfNj9VK0rsbzlKkMSsZss+cK+5shSaHvIA/mAEDV8QtbED55k+iR3vEbi8qaKbHvdtDR90fk0eqrTmoLtJ0XMeGUjX8OosqtD6RkTB6g9COSdM4eDyiAk/gDw1cWwqmtpGvRDQdWkt1SSdvxAYnZaC6rVBIGgDrOR7Lz2b13DCbhF3/Bch6cpurFw4aNQ2xurX8JE42OV6hBnW73BRFKsBgOLh3Rw9fwXUrX9C8npOT9LMP9ovGDbfDotJgs+IQOZLi0fKD81n/DfiKatPUYBcGu9HGP1+ib/a3YOfUo1g06QzQTynUSJ6brBgaQtfD6hDKlKLtBw9Oaxb8n1avTLXmVbSERI7oLgHiAX1vqIAq04bUA5mMPHYwfeUU6pDcmOkrWT+TEkur6vyF0qRg/RDVRAhBv4q5uGxnrkBXW9XWNR32PTHZM7J+AA1tXaZ2Q73kuUHXPMqyg8RPb3EBHZyA7ytp3Q9K7JiENeVi8rjZa3Az3QdtjlHQXdGR/N1GzuDsq31oZ3VNCrCm9k1olxF2/y91luICSnfEr0QOqQ3NSUqbH41QnubUE9CvK+q5eVbqi0mxex6Ns6oS1zJVlF5ahixkomgxyXA1B21yCEZTqCUxMrtUWNqFX0qiqDFxq5nRphTKiua4kIQKxtVBYx40Wv1j7pVZ4u6ckyFcyooXVgH5G6htoX9JNgNxxeD6qtvGDIAQl1ZumIW28DeCopm6rgAAaqYd9HEfkPfos/l8+HHg5y/r92XsPE7NI94e4AakPrktZvpbh7vf8I+votzaVGUGkU6TWNGw5k9Sdye5SFlTU4z12Rdd8jTElp+91/sF5Dl5cnKl73r7fB6OPChjqK/sZHitQDLhLjjOypvL6JLzkjS0CQZ69FTSZTY0Ehz9W3SR691K5psZqDi5r35/1HIlv/HKrx40E/Af04KWkLrfiBYCXiIjbIPqNwrLW6klxjJxEmfYqBZqdMNEAzO7uWMxnCrp2QpgOJcJJ8vZvP+dFYlijX7lvpEfloewgmQRkEahHQg7LDeIfBQJLqERvpB/+eh7LSXdwXgOZznUQIhAC6eKkYkwfYjB7FJ4v1MLuL/oRHj6bZ844Zxp/D7lrwDH3ajDjW2ctzseYPUL6Rc1mV2NrUjLHiWnn0IPQg4KzvjXgX9TS+IxkVWZx/mN5gjqEk8K8SfRZoLoEklp2k9uRXufTuUs2L9zynqfCayXHz/2aZz3ajIRZvNIAGOqFdxFrlWx4JWlF0Ykscl5Q6o1wRnMCVTeXJzyHL3Xre3xAIk91ziFq5rRPNO7aAQJw6lrfM4CvuqgknlOn90PYM0uUr0aW/NSvAfyU3dQaQOe/ZDVXYICkykXRKrrNAUDEKrjc+6Aqpvd08SllRmUuRYiBPC8r61JeSw7FdWmh3OhF1DhA1iq6ZdcTnxVdSuSNigip0ymJg0M3cZeFWOMvlDOcqnvUs5RS+Bo3xA4clc3xGObUjKiWqAqNRZ8da7fCYC86FYfUjbXiBGCV1kUbSnxFMqPiSpoDC86Rs0mQsEOKd1VU4s6UmeGGTU0mMi5Rdp0fTm+JWwBpA6kblPeFXVJ7ToqCdi3Z0dp7818Xp8aPNG23HO6zs3pOGa9ntLsedlSp7Pr76Za4HoRA7I424czUSXEmIJgt6nUvm/DPG9VsS7UNod07HdbLhviKhWDWl3wzz1foeazMvp+bFurX3RejzIZEt0w6nYB4MiBMCTkkdegVdyzZpdAInOeeE3daNYcOa4Eeog5BC5dcLLmNLvNJw4cgeXpzVTXyPXIVpt6+BKy7Y1rgQ45AJ5esdFVWtjqcfUTvA3Eq+oxzWubEEuGw6cvRDXPkOXZjU6Mguj6lVp4uruPyXIpN6JVCS2TBgwCB9F878dcB+BUFdhLWPPm05AceY7H8/Vbtpe4OxDZ1CORHOeq5xW0bc2z6ThLi2B1OJB7GYKbw+RLi5lK9XTKfKw94NHyalx/RsXvPV7oHyCb8L48X5OMxCzdvwas9xa1h8pIJOGgjeScJ7wrggouDqr2mM6W7T3JXuE2zzEkjTUK5d19VcziRp4+8ObZ+o6FL3XrSMFLLm4nZMVoQ1F6aNpbXrZDmxDh/B2UOIPCS8Mvf8PuCR/PmiH3M7p8Z6M946Zb8aMKusAVXQzJ7qbmKbJKr1mAlLmGcBNrqtGEG8RlQ9jIukLnNXlKu/K4ljBa6lhV1LHHVSBzuiKbj1WZJN+GbMWl5QjrUCFBoTy5s5GoD1S+pbdEyGStMCUL3EGFaMHZRe0clZWoqjZPUrF9aJNCm4YVtpQ1T2XHtgwpZNHrfh7n7K5/A6kYVdAuaZYYK0djfvI80SqWd5YbjtFnCsMvbPTMv/Rv2VdSk4bgr6TwHgAunOLyGsbEkDJc6YA6bHKIuvAP+h4PZwz8wqT9UhCXSXks/gov8rPlTgehXg9fQLvwJWAn4ZP8Axh35LPXvhlzfwkeohXMfOxy+RM+HOPgTU7ojYo1nG3BDVuGubyVX9K7orayxe7KrxyWmjWcB8e1aDh5pbOWuy0/svq/hvxbQ4hT003/4rM/CcYdHPR/qHcL89/0ruiKseJV6Dmvpuc1zCHNI5EKnyOLizq1p/cOM5wP0DdhziNQdyHSI7BLq1rHeJ3EYTinUNRjHkQXsY8joXNDv1Vd1aBoO++Ig/PsvJzn10b2HPSQua1tJknzaiAWDkCNj2ys54q4yLUNbsTIB56R0PuntXUffp16+qy/jbw++vTY/csmcyYdHTpH1R8RQWeLyvV/+B8mE3jfV7Zir3xI52GktHaP1EpW/iD+bifVO/wD8ywZLx6AOJ/JVf+CE7eg5r165mNr2mE+JNeaFlG/I5lH0a5dtKMpeHR6BFCi1ghoRrJKfhFXLCEPLv+A+ytyykNX4pP7K+2Goq2pR/wAJmdgB8kXw61AAzk8lcitmPKR0s04UYk/zZWOzJ6oOs8wQNk6wEDVhqcf4FRcuRrG4S+7eoGoAqMXl5z11KsaLKXdEGB1QgKnqKy7NrqMLety6oetb6D2Oy5RdBTIUPiNI57j1S5tjMaSYjr2/yKCrUI9E4a3cH0IQPFLcgdv5lMxzt0DkhWwekxw22VZJnKL4dVgRuExfwsOEhG+R0dSOWByjcREXIq34jpVN5ZFpQgcrMZRmtFaca0z6B4b8WGiCBBa8guHORzBW+sOL0qzNTHgnm3Zw9R07r4JRuSw4T3hvGyCCHEEbEGCFl8r07HmfZal9/v8AyOwcqeJ09o+42jdu85RtG0Y+A/S6cGWgn6rEeGvG7HQyudJ2Dx93/wBh+H129FvrSo0Z+vX0KwcuKeF1IuyzLIrixdeeBrOqYNIE9Wywz7YSDif2Ps/yauf9Lx+Th+y+h2jgTLV5rhrJ3BMfuphmkvDKv1pp6Pjl39lt6zHw9XQtMhMOC/ZRVL2vuGBjGkEt1AufHKBsPVfYHOgIZtQnVHLburE+RKtEfiZyXhAT6LQMjoPKVn+I3LWNM4aJJzy3z3Whq1WOERB59oWQ8bcOL7as2mZfoMe0Egeyyowi8ijJ+Szx2039zEcS+0BocQ2APQk+/KUvqeP5jaBy0n91mqnAKm8H1QT+HPnZeuhx+I1SihMsnJXls1XFfFdG5phj2tADg7yyCSARn5oFvFKLfugBZ51m7oom2d0VnHDHjj1h4KmRZJu5WP6viHoVfbXxfHVZltMzstB4UtXVK7QR5W+Z3oP7wnxorzg1Fs1NUxTa0780Zw1pMoO6aXPMdU4sHaWRHqrEHszZKkVXVOMBUsogCSiq2ShasiU6wEgavVx0SW5eTKOuHTzQLxlLkx0VQI4Lytc1eQDBWGwpNC4Nl0BZDZuouphMbWpkJY0I61cVDYVBN7Yl3nYPMNwOYH6pbctD6ZHy/ZPrV0EGfkoca4X5fjMHd7R/9D9UntUkP6domBbULCtFw3igFIuPI7LtXhjKrZGCeaSXNs+kSDt9CriePPp6ZVayYNrwPmvFbcAH1/sll7wchQsb0A7wntvcasGCEz6HT8gv67l/yKzIVaRG6g0wtdd8JDhLfkkV7w0t5Llk3UvILxKS7QdkLXizm7rZeHvtFqW+lsh7B/lu2A/2ndv5dlgxTKi9hCnJjhkXWStCkpR2j9LeGPHFrdjQ14ZUO1N8An/gdn+2ey0lEACCvybb8Rc3uF9B4H9rdw2kKTnh0fdc8angD8MnceslY2T0lqV4nr7M76n3PudO8ExzUX0fvOG2/wD2vnHhz7Uqb6jW3GkasfEGADy1jpPMLeV7z4eHZDuXqqefDLA6kPglJ+wqvK05EZ3AEfXokVd5M6j2H7FGXVQgmRA6FY/xr4j/AKakCDlxIHXG/wCYVOGF5ZqMfLNTGlig5MK4lw2k4HU2PQwQOvdZq54HTzDoHfKxd34lrPM6z75Qw8Q1Qt7H6XPH+sRL1K1XQ1V5wmk0w2pqHM6S0e0nKAqUaQ3P5JDW45Vf2VdGhUeczCvLBCK2yl+IzSHlVlGPLlaPw5w1zKLqhEfEiB/tHNA+FfDgq1Bq+40anHt09StffuH3WiGiAPTknY4RW0UeRnnL2MT0Ww5GMqSvC3nkiKdvA2yrMCnKil5DRnJSu5uURfvzHNLKzCUbkTGHyC17jKHD12tTMlVgKEwmqLtS8o6V5EQLVJoleLVOmxYzN9E2BFUSFW1q7KWNQyoVQB7pvZ3Y2OxEfNZ+lVV1O5hLkrQ6LDbnw0+lTdUonUwSdI3A9OYWbddtq4eB6/utfwzirmnGyUeIuACfjURAOXNHI9R2Q4pJS9/+k5YScfb/AIZK+4WWGR91Qs+IFpycLQWxxDhI/myU8W4IWy+nlv5LQxcin0kzPyYdXEcWPGGuwUbV+E9hDgD0cDlp/UdvksRQY47YUiXtyCVZl0npleKlH3I0I4GTsJ54ySULccHPMKiw8QvZE/Pmtz4f8XUXN0XDG1G8nEAvb27hUs+LLjXbH7v2+S1DPB6mv7Pn9Tg57qn/AMU5fVarOF1CPMWZEgSI+YKbcP8ADNkBra0VR1c7UPYDCpP1CcF7otfyh6wYZ/lZ828K+BalzUA0u0zDnfhaOZJ9OS+4W7sx+FogTv5RAQtte6AGsAaAIgCB3Xnu1HP02xtCx+VzJ5pVLx8DoYOlqiPFajjpkyT16TiSFnPEvA6d1TDXmC0yHGAO/sn9wPLk9InaDv7r5t468U6KpotJ8kA9zE/qi4UJZ8qUHVfI3Jkjiw7Vi3iHhy2aSGuJI5giClLuDU27uA9SEE6+qvyAo0bCvVMAOyvT9Oq/OzLWRy/QgvXbsODqP+0T9VreAcDbVYHuDmA7DEkdeyq4F4QpU4dUIceY5A9D2Wsc2IgxASqjJ/J08soqtf4StLdlKmWskTknmfVVsBM5kLvxs9Sd5U2Ob1hXYUZORPyVz1KrrXGkGD6dVa9jTsUJUcMnondvsJUPlgFSiZk885yqXgTzTFrJEqqpQUpDLEtxR90N8PKaV6aAqHOylaO8lRb1XlGq9cRWDTAqWUQ2mhqL4RtGosSR6GKsiGqQaSjSQN4QznNBxKC2OpIkKBEYV1OgecKh9c4/kKLamULsNNDJ1RoAg+vqmNjxMDEA+qQNyUbbUy4gBKlBfI6M3ehi/hLahloA7clCvwIwR9P3V1K90GB6SrqvE/Kc9D8kipfA5whLyZK74UKeNBHpkIV3Dg4YWmq30nOQmPCLykHZpsjrAn6pks04RurYDwRlpHza54T0QPwntOJ9l9luvD9vVdMAA/iadJ+SBuvs5piC150u6gEz7QpxesQjqemVMvB3o+UmvV6lbT7L+LVv6k0zJZUY4meTm5Dh35e60Fp4CoydTnHlIACe8M8PULYOcwSdtXOOYHRL5XquHJjljStsDHwXjmpNhwIMjtMBSBhp7cvVAOdJwSvPqeWDvt1K8+1ZsPHZddXUmGgwBzSO/wDCdG4qGs5vmMT0JAifonVtRGjIzzB/mERZOg+aIj2A7qY5pYr+npgSUetVdAtn4LthS1GkOvfsEi4zXY0hlNrWtbvpESfXmnvHfEONDNgM9T+wWNrVQXZ/6V7g48sn9TK3+yEKPWDcvL+PsE0riUzokER8khBgpnZ3AEA/3XocTMvkQ1aCq1seQXn2Z5ZRL7gEZ6IQ1xHP5q7pGVtgV05zTHzVAe47om4ztuqw09PdchjWi+2b3wr6+kb/ACQLq2nmqxdAiBMqzGZVlibdhVeiwjG5SG+bp5ymVRxjdJr3C6UwoQoBqVF5VuXFFh9TowpfGgqh5UHOMrNo1Uwg3BKlTqoQFWhyiiVILLpVjDn6YQ9IoikyShfgathlFhPuinVfhiB97n27KoEsE84QPx5KRXYsX1CfilW0q/fZAa5KtY5S4hxmXudldpVYdgqsHZdDZJ/nuo6aC70aTh18cZPutHbVxG+3yWMta+keyKo8UMqjm4sZ+R8Z9vJtrJzSYAg+v5cirLh7pjSIPSJWZtr+Yyjqj/KTnAWTLgtSuw3hXa7D6FhAzOeqrpcOA5jeZdn5JVT4qDiYRdF7nHeR+SL8Jk8uR3ut+4OqXTWHAn8kk4txUkZIA6DA/uvXziDBSe4nM5VnBxYRd/JPtgrXkFuLidsoP4hPoivh42UWD0C1opFObbZCnTwp0q0HKg93dRouGpPiVcm0N6NaSAP5KlVpbQqLVvmRVSRA9U/sU3AFfVImYMJddcU0DJ9gjrt4ys9xFwkk8sfJQ8lHfTRVX8QAO8wIHUGfmnvDYIncEcucr59e1Jctd4Suz8Ag/he4DPKAfzJVqOlbKst6Q7uQAEjuRJ2TZ1cc4Q73tMwETZCjQkq089F5X16YndeXWHQsblQIVlCpChUVQuLwRJVrSqgFIBccgmknXDmjBPKSk1NGNuIb64SZK9FnG62Svr4vJ/mEKzdcBlW0xhSo0Q25O2TGFEu5qfL5KnV8l1Et0FNqyrqD0vEj0RNvUyPVDQadjWscQoUGyuvqTldouwgkh0GF068EAe56I917qYQD1HvCVPfzXaFzme4lK6ByyOgUVjPdPeE3zt8xGQlN7bZ1ty09OR5yuWNUg7oZq0FB2zRXQ1NLpHX2Satv23R1lc5g5BxPqqryyIB6ckiOnQyQqrFcaUSLcuwAoVqGgZVqLRVmvkGduutYBmYVVUwuGvyT4lWQ24YZeJ6hGV6nmJ9UtsX6RKtFwTJPSPqusjpoCuqnmlIuNUXHzNE9QORR9zVOqVxv5o062A4p6Mi2zqPdhp9xELUcPaKTA3p9Sd124EeqEdcZT3k7CViUWHVbhCPuz1Kq+NKGe5QmTKBa64JXEPqXkVgdD//Z">
            <a:extLst>
              <a:ext uri="{FF2B5EF4-FFF2-40B4-BE49-F238E27FC236}">
                <a16:creationId xmlns:a16="http://schemas.microsoft.com/office/drawing/2014/main" id="{23B8613D-4434-23D0-1688-D0B216EF90CA}"/>
              </a:ext>
            </a:extLst>
          </p:cNvPr>
          <p:cNvSpPr>
            <a:spLocks noChangeAspect="1" noChangeArrowheads="1"/>
          </p:cNvSpPr>
          <p:nvPr/>
        </p:nvSpPr>
        <p:spPr bwMode="auto">
          <a:xfrm>
            <a:off x="1660203" y="-871539"/>
            <a:ext cx="2495551"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6" name="AutoShape 2" descr="http://220lily.files.wordpress.com/2013/07/il_570xn-374072027_48r9.jpg">
            <a:extLst>
              <a:ext uri="{FF2B5EF4-FFF2-40B4-BE49-F238E27FC236}">
                <a16:creationId xmlns:a16="http://schemas.microsoft.com/office/drawing/2014/main" id="{45A1DC3C-B7CD-38F7-A97F-772FDF1CF032}"/>
              </a:ext>
            </a:extLst>
          </p:cNvPr>
          <p:cNvSpPr>
            <a:spLocks noChangeAspect="1" noChangeArrowheads="1"/>
          </p:cNvSpPr>
          <p:nvPr/>
        </p:nvSpPr>
        <p:spPr bwMode="auto">
          <a:xfrm>
            <a:off x="1679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33794" name="Picture 2" descr="https://www.lds.org/bc/content/bible-videos/videos/jesus-heals-a-man-born-blind/images/80_jesus-heals-a-man-born-blind_1800x1200_72dpi_2.jpg">
            <a:extLst>
              <a:ext uri="{FF2B5EF4-FFF2-40B4-BE49-F238E27FC236}">
                <a16:creationId xmlns:a16="http://schemas.microsoft.com/office/drawing/2014/main" id="{209D4F92-6142-4F47-295D-57ED40BB05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43800" y="-33909000"/>
            <a:ext cx="17145000" cy="11430000"/>
          </a:xfrm>
          <a:prstGeom prst="rect">
            <a:avLst/>
          </a:prstGeom>
          <a:noFill/>
        </p:spPr>
      </p:pic>
      <p:sp>
        <p:nvSpPr>
          <p:cNvPr id="33800" name="AutoShape 8" descr="https://benchprep.com/blog/wp-content/uploads/2012/03/Nursing-School-Program-Caring-for-Sick.jpg">
            <a:extLst>
              <a:ext uri="{FF2B5EF4-FFF2-40B4-BE49-F238E27FC236}">
                <a16:creationId xmlns:a16="http://schemas.microsoft.com/office/drawing/2014/main" id="{1E61206C-0F5D-AB6F-30ED-79C46E287170}"/>
              </a:ext>
            </a:extLst>
          </p:cNvPr>
          <p:cNvSpPr>
            <a:spLocks noChangeAspect="1" noChangeArrowheads="1"/>
          </p:cNvSpPr>
          <p:nvPr/>
        </p:nvSpPr>
        <p:spPr bwMode="auto">
          <a:xfrm>
            <a:off x="1679575" y="-144461"/>
            <a:ext cx="304800" cy="304801"/>
          </a:xfrm>
          <a:prstGeom prst="rect">
            <a:avLst/>
          </a:prstGeom>
          <a:noFill/>
        </p:spPr>
        <p:txBody>
          <a:bodyPr vert="horz" wrap="square" lIns="91440" tIns="45720" rIns="91440" bIns="45720" numCol="1" anchor="t" anchorCtr="0" compatLnSpc="1">
            <a:prstTxWarp prst="textNoShape">
              <a:avLst/>
            </a:prstTxWarp>
          </a:bodyPr>
          <a:lstStyle/>
          <a:p>
            <a:pPr marL="0" marR="0" lvl="0" indent="0" algn="l" defTabSz="914354"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Arial" charset="0"/>
            </a:endParaRPr>
          </a:p>
        </p:txBody>
      </p:sp>
      <p:pic>
        <p:nvPicPr>
          <p:cNvPr id="2" name="Picture 2">
            <a:extLst>
              <a:ext uri="{FF2B5EF4-FFF2-40B4-BE49-F238E27FC236}">
                <a16:creationId xmlns:a16="http://schemas.microsoft.com/office/drawing/2014/main" id="{4B342A47-AF1E-250A-A030-D080DC035AA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525851" y="1384412"/>
            <a:ext cx="4068695" cy="227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http://karnscoc.org/wp-content/uploads/2012/01/bible_5983c.jpg">
            <a:extLst>
              <a:ext uri="{FF2B5EF4-FFF2-40B4-BE49-F238E27FC236}">
                <a16:creationId xmlns:a16="http://schemas.microsoft.com/office/drawing/2014/main" id="{1F0A7F51-E0AC-28DD-5189-9D18EF6B3D2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679577" y="1384413"/>
            <a:ext cx="4584527" cy="22765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00F0D1D-B064-3BAA-9942-CD32345BA207}"/>
              </a:ext>
            </a:extLst>
          </p:cNvPr>
          <p:cNvSpPr txBox="1"/>
          <p:nvPr/>
        </p:nvSpPr>
        <p:spPr>
          <a:xfrm>
            <a:off x="0" y="3985590"/>
            <a:ext cx="12192000" cy="2677656"/>
          </a:xfrm>
          <a:prstGeom prst="rect">
            <a:avLst/>
          </a:prstGeom>
          <a:noFill/>
        </p:spPr>
        <p:txBody>
          <a:bodyPr wrap="square" rtlCol="0">
            <a:spAutoFit/>
          </a:bodyPr>
          <a:lstStyle/>
          <a:p>
            <a:pPr lvl="0" algn="ctr" defTabSz="914354" fontAlgn="base">
              <a:spcBef>
                <a:spcPct val="0"/>
              </a:spcBef>
              <a:spcAft>
                <a:spcPct val="0"/>
              </a:spcAft>
              <a:defRPr/>
            </a:pPr>
            <a:r>
              <a:rPr lang="sr-Latn-RS" sz="2400" b="1">
                <a:solidFill>
                  <a:srgbClr val="FFFFFF"/>
                </a:solidFill>
                <a:cs typeface="Arial" charset="0"/>
              </a:rPr>
              <a:t>Ljubav </a:t>
            </a:r>
            <a:r>
              <a:rPr lang="en-US" sz="2400" b="1">
                <a:solidFill>
                  <a:srgbClr val="FFFFFF"/>
                </a:solidFill>
                <a:cs typeface="Arial" charset="0"/>
              </a:rPr>
              <a:t>može </a:t>
            </a:r>
            <a:r>
              <a:rPr lang="sr-Latn-RS" sz="2400" b="1">
                <a:solidFill>
                  <a:srgbClr val="FFFFFF"/>
                </a:solidFill>
                <a:cs typeface="Arial" charset="0"/>
              </a:rPr>
              <a:t>da </a:t>
            </a:r>
            <a:r>
              <a:rPr lang="en-US" sz="2400" b="1">
                <a:solidFill>
                  <a:srgbClr val="FFFFFF"/>
                </a:solidFill>
                <a:cs typeface="Arial" charset="0"/>
              </a:rPr>
              <a:t>pobedi sve. Zato je Pa</a:t>
            </a:r>
            <a:r>
              <a:rPr lang="sr-Latn-RS" sz="2400" b="1">
                <a:solidFill>
                  <a:srgbClr val="FFFFFF"/>
                </a:solidFill>
                <a:cs typeface="Arial" charset="0"/>
              </a:rPr>
              <a:t>vle</a:t>
            </a:r>
            <a:r>
              <a:rPr lang="en-US" sz="2400" b="1">
                <a:solidFill>
                  <a:srgbClr val="FFFFFF"/>
                </a:solidFill>
                <a:cs typeface="Arial" charset="0"/>
              </a:rPr>
              <a:t> imao toliko toga </a:t>
            </a:r>
            <a:r>
              <a:rPr lang="sr-Latn-RS" sz="2400" b="1">
                <a:solidFill>
                  <a:srgbClr val="FFFFFF"/>
                </a:solidFill>
                <a:cs typeface="Arial" charset="0"/>
              </a:rPr>
              <a:t>d</a:t>
            </a:r>
            <a:r>
              <a:rPr lang="en-US" sz="2400" b="1">
                <a:solidFill>
                  <a:srgbClr val="FFFFFF"/>
                </a:solidFill>
                <a:cs typeface="Arial" charset="0"/>
              </a:rPr>
              <a:t>a </a:t>
            </a:r>
            <a:r>
              <a:rPr lang="sr-Latn-RS" sz="2400" b="1">
                <a:solidFill>
                  <a:srgbClr val="FFFFFF"/>
                </a:solidFill>
                <a:cs typeface="Arial" charset="0"/>
              </a:rPr>
              <a:t>kaže</a:t>
            </a:r>
            <a:r>
              <a:rPr lang="en-US" sz="2400" b="1">
                <a:solidFill>
                  <a:srgbClr val="FFFFFF"/>
                </a:solidFill>
                <a:cs typeface="Arial" charset="0"/>
              </a:rPr>
              <a:t> o tome. </a:t>
            </a:r>
            <a:r>
              <a:rPr lang="sr-Latn-RS" sz="2400" b="1">
                <a:solidFill>
                  <a:srgbClr val="FFFFFF"/>
                </a:solidFill>
                <a:cs typeface="Arial" charset="0"/>
              </a:rPr>
              <a:t>Porodica</a:t>
            </a:r>
            <a:r>
              <a:rPr lang="en-US" sz="2400" b="1">
                <a:solidFill>
                  <a:srgbClr val="FFFFFF"/>
                </a:solidFill>
                <a:cs typeface="Arial" charset="0"/>
              </a:rPr>
              <a:t> reči agapaō — najčešća grčka riječ u Novom zavetu koja izražava pojam</a:t>
            </a:r>
            <a:r>
              <a:rPr lang="sr-Latn-RS" sz="2400" b="1">
                <a:solidFill>
                  <a:srgbClr val="FFFFFF"/>
                </a:solidFill>
                <a:cs typeface="Arial" charset="0"/>
              </a:rPr>
              <a:t> ljubavi</a:t>
            </a:r>
            <a:r>
              <a:rPr lang="en-US" sz="2400" b="1">
                <a:solidFill>
                  <a:srgbClr val="FFFFFF"/>
                </a:solidFill>
                <a:cs typeface="Arial" charset="0"/>
              </a:rPr>
              <a:t> — pojavljuje se više od 135 puta u njegovim pismima. To predstavlja</a:t>
            </a:r>
            <a:r>
              <a:rPr lang="sr-Latn-RS" sz="2400" b="1">
                <a:solidFill>
                  <a:srgbClr val="FFFFFF"/>
                </a:solidFill>
                <a:cs typeface="Arial" charset="0"/>
              </a:rPr>
              <a:t> gotovo</a:t>
            </a:r>
            <a:r>
              <a:rPr lang="en-US" sz="2400" b="1">
                <a:solidFill>
                  <a:srgbClr val="FFFFFF"/>
                </a:solidFill>
                <a:cs typeface="Arial" charset="0"/>
              </a:rPr>
              <a:t> polovi</a:t>
            </a:r>
            <a:r>
              <a:rPr lang="sr-Latn-RS" sz="2400" b="1">
                <a:solidFill>
                  <a:srgbClr val="FFFFFF"/>
                </a:solidFill>
                <a:cs typeface="Arial" charset="0"/>
              </a:rPr>
              <a:t>n</a:t>
            </a:r>
            <a:r>
              <a:rPr lang="en-US" sz="2400" b="1">
                <a:solidFill>
                  <a:srgbClr val="FFFFFF"/>
                </a:solidFill>
                <a:cs typeface="Arial" charset="0"/>
              </a:rPr>
              <a:t>u svih pojava u Novom zavetu. To bi trebalo </a:t>
            </a:r>
            <a:r>
              <a:rPr lang="sr-Latn-RS" sz="2400" b="1">
                <a:solidFill>
                  <a:srgbClr val="FFFFFF"/>
                </a:solidFill>
                <a:cs typeface="Arial" charset="0"/>
              </a:rPr>
              <a:t>da nam kaže</a:t>
            </a:r>
            <a:r>
              <a:rPr lang="en-US" sz="2400" b="1">
                <a:solidFill>
                  <a:srgbClr val="FFFFFF"/>
                </a:solidFill>
                <a:cs typeface="Arial" charset="0"/>
              </a:rPr>
              <a:t> nešto o središnjoj temi Pavlovih poslanica korintskoj crkvi.</a:t>
            </a:r>
            <a:r>
              <a:rPr lang="sr-Latn-RS" sz="2400" b="1">
                <a:solidFill>
                  <a:srgbClr val="FFFFFF"/>
                </a:solidFill>
                <a:cs typeface="Arial" charset="0"/>
              </a:rPr>
              <a:t> </a:t>
            </a:r>
            <a:r>
              <a:rPr lang="en-US" sz="2400" b="1">
                <a:solidFill>
                  <a:srgbClr val="FFFFFF"/>
                </a:solidFill>
                <a:cs typeface="Arial" charset="0"/>
              </a:rPr>
              <a:t>U Novom zavetu ima mnogo</a:t>
            </a:r>
            <a:r>
              <a:rPr lang="sr-Latn-RS" sz="2400" b="1">
                <a:solidFill>
                  <a:srgbClr val="FFFFFF"/>
                </a:solidFill>
                <a:cs typeface="Arial" charset="0"/>
              </a:rPr>
              <a:t> izvanred</a:t>
            </a:r>
            <a:r>
              <a:rPr lang="en-US" sz="2400" b="1">
                <a:solidFill>
                  <a:srgbClr val="FFFFFF"/>
                </a:solidFill>
                <a:cs typeface="Arial" charset="0"/>
              </a:rPr>
              <a:t>nih odlomaka o ljubavi—Rim</a:t>
            </a:r>
            <a:r>
              <a:rPr lang="sr-Latn-RS" sz="2400" b="1">
                <a:solidFill>
                  <a:srgbClr val="FFFFFF"/>
                </a:solidFill>
                <a:cs typeface="Arial" charset="0"/>
              </a:rPr>
              <a:t>.</a:t>
            </a:r>
            <a:r>
              <a:rPr lang="en-US" sz="2400" b="1">
                <a:solidFill>
                  <a:srgbClr val="FFFFFF"/>
                </a:solidFill>
                <a:cs typeface="Arial" charset="0"/>
              </a:rPr>
              <a:t> 8</a:t>
            </a:r>
            <a:r>
              <a:rPr lang="sr-Latn-RS" sz="2400" b="1">
                <a:solidFill>
                  <a:srgbClr val="FFFFFF"/>
                </a:solidFill>
                <a:cs typeface="Arial" charset="0"/>
              </a:rPr>
              <a:t>,</a:t>
            </a:r>
            <a:r>
              <a:rPr lang="en-US" sz="2400" b="1">
                <a:solidFill>
                  <a:srgbClr val="FFFFFF"/>
                </a:solidFill>
                <a:cs typeface="Arial" charset="0"/>
              </a:rPr>
              <a:t>35–39, 1. Kor</a:t>
            </a:r>
            <a:r>
              <a:rPr lang="sr-Latn-RS" sz="2400" b="1">
                <a:solidFill>
                  <a:srgbClr val="FFFFFF"/>
                </a:solidFill>
                <a:cs typeface="Arial" charset="0"/>
              </a:rPr>
              <a:t>.</a:t>
            </a:r>
            <a:r>
              <a:rPr lang="en-US" sz="2400" b="1">
                <a:solidFill>
                  <a:srgbClr val="FFFFFF"/>
                </a:solidFill>
                <a:cs typeface="Arial" charset="0"/>
              </a:rPr>
              <a:t> 2</a:t>
            </a:r>
            <a:r>
              <a:rPr lang="sr-Latn-RS" sz="2400" b="1">
                <a:solidFill>
                  <a:srgbClr val="FFFFFF"/>
                </a:solidFill>
                <a:cs typeface="Arial" charset="0"/>
              </a:rPr>
              <a:t>,</a:t>
            </a:r>
            <a:r>
              <a:rPr lang="en-US" sz="2400" b="1">
                <a:solidFill>
                  <a:srgbClr val="FFFFFF"/>
                </a:solidFill>
                <a:cs typeface="Arial" charset="0"/>
              </a:rPr>
              <a:t>9</a:t>
            </a:r>
            <a:r>
              <a:rPr lang="sr-Latn-RS" sz="2400" b="1">
                <a:solidFill>
                  <a:srgbClr val="FFFFFF"/>
                </a:solidFill>
                <a:cs typeface="Arial" charset="0"/>
              </a:rPr>
              <a:t>;</a:t>
            </a:r>
            <a:r>
              <a:rPr lang="en-US" sz="2400" b="1">
                <a:solidFill>
                  <a:srgbClr val="FFFFFF"/>
                </a:solidFill>
                <a:cs typeface="Arial" charset="0"/>
              </a:rPr>
              <a:t> 8</a:t>
            </a:r>
            <a:r>
              <a:rPr lang="sr-Latn-RS" sz="2400" b="1">
                <a:solidFill>
                  <a:srgbClr val="FFFFFF"/>
                </a:solidFill>
                <a:cs typeface="Arial" charset="0"/>
              </a:rPr>
              <a:t>,</a:t>
            </a:r>
            <a:r>
              <a:rPr lang="en-US" sz="2400" b="1">
                <a:solidFill>
                  <a:srgbClr val="FFFFFF"/>
                </a:solidFill>
                <a:cs typeface="Arial" charset="0"/>
              </a:rPr>
              <a:t>3</a:t>
            </a:r>
            <a:r>
              <a:rPr lang="sr-Latn-RS" sz="2400" b="1">
                <a:solidFill>
                  <a:srgbClr val="FFFFFF"/>
                </a:solidFill>
                <a:cs typeface="Arial" charset="0"/>
              </a:rPr>
              <a:t>; Gal. 2,20;</a:t>
            </a:r>
            <a:r>
              <a:rPr lang="en-US" sz="2400" b="1">
                <a:solidFill>
                  <a:srgbClr val="FFFFFF"/>
                </a:solidFill>
                <a:cs typeface="Arial" charset="0"/>
              </a:rPr>
              <a:t> Kol</a:t>
            </a:r>
            <a:r>
              <a:rPr lang="sr-Latn-RS" sz="2400" b="1">
                <a:solidFill>
                  <a:srgbClr val="FFFFFF"/>
                </a:solidFill>
                <a:cs typeface="Arial" charset="0"/>
              </a:rPr>
              <a:t>.</a:t>
            </a:r>
            <a:r>
              <a:rPr lang="en-US" sz="2400" b="1">
                <a:solidFill>
                  <a:srgbClr val="FFFFFF"/>
                </a:solidFill>
                <a:cs typeface="Arial" charset="0"/>
              </a:rPr>
              <a:t> 1</a:t>
            </a:r>
            <a:r>
              <a:rPr lang="sr-Latn-RS" sz="2400" b="1">
                <a:solidFill>
                  <a:srgbClr val="FFFFFF"/>
                </a:solidFill>
                <a:cs typeface="Arial" charset="0"/>
              </a:rPr>
              <a:t>,</a:t>
            </a:r>
            <a:r>
              <a:rPr lang="en-US" sz="2400" b="1">
                <a:solidFill>
                  <a:srgbClr val="FFFFFF"/>
                </a:solidFill>
                <a:cs typeface="Arial" charset="0"/>
              </a:rPr>
              <a:t>13</a:t>
            </a:r>
            <a:r>
              <a:rPr lang="sr-Latn-RS" sz="2400" b="1">
                <a:solidFill>
                  <a:srgbClr val="FFFFFF"/>
                </a:solidFill>
                <a:cs typeface="Arial" charset="0"/>
              </a:rPr>
              <a:t>;</a:t>
            </a:r>
            <a:r>
              <a:rPr lang="en-US" sz="2400" b="1">
                <a:solidFill>
                  <a:srgbClr val="FFFFFF"/>
                </a:solidFill>
                <a:cs typeface="Arial" charset="0"/>
              </a:rPr>
              <a:t> 1. Sol</a:t>
            </a:r>
            <a:r>
              <a:rPr lang="sr-Latn-RS" sz="2400" b="1">
                <a:solidFill>
                  <a:srgbClr val="FFFFFF"/>
                </a:solidFill>
                <a:cs typeface="Arial" charset="0"/>
              </a:rPr>
              <a:t>.</a:t>
            </a:r>
            <a:r>
              <a:rPr lang="en-US" sz="2400" b="1">
                <a:solidFill>
                  <a:srgbClr val="FFFFFF"/>
                </a:solidFill>
                <a:cs typeface="Arial" charset="0"/>
              </a:rPr>
              <a:t> 3</a:t>
            </a:r>
            <a:r>
              <a:rPr lang="sr-Latn-RS" sz="2400" b="1">
                <a:solidFill>
                  <a:srgbClr val="FFFFFF"/>
                </a:solidFill>
                <a:cs typeface="Arial" charset="0"/>
              </a:rPr>
              <a:t>,</a:t>
            </a:r>
            <a:r>
              <a:rPr lang="en-US" sz="2400" b="1">
                <a:solidFill>
                  <a:srgbClr val="FFFFFF"/>
                </a:solidFill>
                <a:cs typeface="Arial" charset="0"/>
              </a:rPr>
              <a:t>12 i još mnogo toga—ali ništa ne može </a:t>
            </a:r>
            <a:r>
              <a:rPr lang="sr-Latn-RS" sz="2400" b="1">
                <a:solidFill>
                  <a:srgbClr val="FFFFFF"/>
                </a:solidFill>
                <a:cs typeface="Arial" charset="0"/>
              </a:rPr>
              <a:t>da se </a:t>
            </a:r>
            <a:r>
              <a:rPr lang="en-US" sz="2400" b="1">
                <a:solidFill>
                  <a:srgbClr val="FFFFFF"/>
                </a:solidFill>
                <a:cs typeface="Arial" charset="0"/>
              </a:rPr>
              <a:t>uporediti s</a:t>
            </a:r>
            <a:r>
              <a:rPr lang="sr-Latn-RS" sz="2400" b="1">
                <a:solidFill>
                  <a:srgbClr val="FFFFFF"/>
                </a:solidFill>
                <a:cs typeface="Arial" charset="0"/>
              </a:rPr>
              <a:t>a</a:t>
            </a:r>
            <a:r>
              <a:rPr lang="en-US" sz="2400" b="1">
                <a:solidFill>
                  <a:srgbClr val="FFFFFF"/>
                </a:solidFill>
                <a:cs typeface="Arial" charset="0"/>
              </a:rPr>
              <a:t> 1. Kor</a:t>
            </a:r>
            <a:r>
              <a:rPr lang="sr-Latn-RS" sz="2400" b="1">
                <a:solidFill>
                  <a:srgbClr val="FFFFFF"/>
                </a:solidFill>
                <a:cs typeface="Arial" charset="0"/>
              </a:rPr>
              <a:t>.</a:t>
            </a:r>
            <a:r>
              <a:rPr lang="en-US" sz="2400" b="1">
                <a:solidFill>
                  <a:srgbClr val="FFFFFF"/>
                </a:solidFill>
                <a:cs typeface="Arial" charset="0"/>
              </a:rPr>
              <a:t> 13.</a:t>
            </a:r>
            <a:endParaRPr kumimoji="0" lang="hr-HR" sz="2400" b="1" i="0" u="none" strike="noStrike" kern="1200" cap="none" spc="0" normalizeH="0" baseline="0" noProof="0" dirty="0">
              <a:ln>
                <a:noFill/>
              </a:ln>
              <a:solidFill>
                <a:srgbClr val="FFFFFF"/>
              </a:solidFill>
              <a:effectLst/>
              <a:uLnTx/>
              <a:uFillTx/>
              <a:latin typeface="Arial"/>
              <a:ea typeface="+mn-ea"/>
              <a:cs typeface="Arial" charset="0"/>
            </a:endParaRPr>
          </a:p>
        </p:txBody>
      </p:sp>
      <p:pic>
        <p:nvPicPr>
          <p:cNvPr id="5" name="Picture 4">
            <a:extLst>
              <a:ext uri="{FF2B5EF4-FFF2-40B4-BE49-F238E27FC236}">
                <a16:creationId xmlns:a16="http://schemas.microsoft.com/office/drawing/2014/main" id="{A3F30B36-B286-34C8-64D0-1F09B6BAFFB8}"/>
              </a:ext>
            </a:extLst>
          </p:cNvPr>
          <p:cNvPicPr>
            <a:picLocks noChangeAspect="1"/>
          </p:cNvPicPr>
          <p:nvPr/>
        </p:nvPicPr>
        <p:blipFill>
          <a:blip r:embed="rId6"/>
          <a:stretch>
            <a:fillRect/>
          </a:stretch>
        </p:blipFill>
        <p:spPr>
          <a:xfrm>
            <a:off x="3178206" y="-144461"/>
            <a:ext cx="5780263" cy="1928874"/>
          </a:xfrm>
          <a:prstGeom prst="rect">
            <a:avLst/>
          </a:prstGeom>
        </p:spPr>
      </p:pic>
    </p:spTree>
    <p:extLst>
      <p:ext uri="{BB962C8B-B14F-4D97-AF65-F5344CB8AC3E}">
        <p14:creationId xmlns:p14="http://schemas.microsoft.com/office/powerpoint/2010/main" val="1741404781"/>
      </p:ext>
    </p:extLst>
  </p:cSld>
  <p:clrMapOvr>
    <a:masterClrMapping/>
  </p:clrMapOvr>
  <p:transition spd="med">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738664"/>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a:defRPr/>
            </a:pPr>
            <a:r>
              <a:rPr kumimoji="0" lang="es-ES"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a:t>
            </a:r>
            <a:r>
              <a:rPr kumimoji="0" lang="sr-Latn-RS"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S</a:t>
            </a:r>
            <a:r>
              <a:rPr lang="es-ES" sz="2400" b="1">
                <a:solidFill>
                  <a:srgbClr val="C00000"/>
                </a:solidFill>
                <a:latin typeface="Comic Sans MS" panose="030F0702030302020204" pitchFamily="66" charset="0"/>
              </a:rPr>
              <a:t>ada ostaju vera, nada i ljubav, </a:t>
            </a:r>
            <a:r>
              <a:rPr lang="sr-Latn-RS" sz="2400" b="1">
                <a:solidFill>
                  <a:srgbClr val="C00000"/>
                </a:solidFill>
                <a:latin typeface="Comic Sans MS" panose="030F0702030302020204" pitchFamily="66" charset="0"/>
              </a:rPr>
              <a:t>t</a:t>
            </a:r>
            <a:r>
              <a:rPr lang="hr-HR" sz="2400" b="1">
                <a:solidFill>
                  <a:srgbClr val="C00000"/>
                </a:solidFill>
                <a:latin typeface="Comic Sans MS" panose="030F0702030302020204" pitchFamily="66" charset="0"/>
              </a:rPr>
              <a:t>o</a:t>
            </a:r>
            <a:r>
              <a:rPr lang="es-ES" sz="2400" b="1">
                <a:solidFill>
                  <a:srgbClr val="C00000"/>
                </a:solidFill>
                <a:latin typeface="Comic Sans MS" panose="030F0702030302020204" pitchFamily="66" charset="0"/>
              </a:rPr>
              <a:t> troj</a:t>
            </a:r>
            <a:r>
              <a:rPr lang="hr-HR" sz="2400" b="1">
                <a:solidFill>
                  <a:srgbClr val="C00000"/>
                </a:solidFill>
                <a:latin typeface="Comic Sans MS" panose="030F0702030302020204" pitchFamily="66" charset="0"/>
              </a:rPr>
              <a:t>e.</a:t>
            </a:r>
            <a:r>
              <a:rPr lang="es-ES" sz="2400" b="1">
                <a:solidFill>
                  <a:srgbClr val="C00000"/>
                </a:solidFill>
                <a:latin typeface="Comic Sans MS" panose="030F0702030302020204" pitchFamily="66" charset="0"/>
              </a:rPr>
              <a:t> </a:t>
            </a:r>
            <a:r>
              <a:rPr lang="hr-HR" sz="2400" b="1">
                <a:solidFill>
                  <a:srgbClr val="C00000"/>
                </a:solidFill>
                <a:latin typeface="Comic Sans MS" panose="030F0702030302020204" pitchFamily="66" charset="0"/>
              </a:rPr>
              <a:t>A</a:t>
            </a:r>
            <a:r>
              <a:rPr lang="es-ES" sz="2400" b="1">
                <a:solidFill>
                  <a:srgbClr val="C00000"/>
                </a:solidFill>
                <a:latin typeface="Comic Sans MS" panose="030F0702030302020204" pitchFamily="66" charset="0"/>
              </a:rPr>
              <a:t> najveć</a:t>
            </a:r>
            <a:r>
              <a:rPr lang="hr-HR" sz="2400" b="1">
                <a:solidFill>
                  <a:srgbClr val="C00000"/>
                </a:solidFill>
                <a:latin typeface="Comic Sans MS" panose="030F0702030302020204" pitchFamily="66" charset="0"/>
              </a:rPr>
              <a:t>a</a:t>
            </a:r>
            <a:r>
              <a:rPr lang="es-ES" sz="2400" b="1">
                <a:solidFill>
                  <a:srgbClr val="C00000"/>
                </a:solidFill>
                <a:latin typeface="Comic Sans MS" panose="030F0702030302020204" pitchFamily="66" charset="0"/>
              </a:rPr>
              <a:t> </a:t>
            </a:r>
            <a:r>
              <a:rPr lang="sr-Latn-RS" sz="2400" b="1">
                <a:solidFill>
                  <a:srgbClr val="C00000"/>
                </a:solidFill>
                <a:latin typeface="Comic Sans MS" panose="030F0702030302020204" pitchFamily="66" charset="0"/>
              </a:rPr>
              <a:t>među njima </a:t>
            </a:r>
            <a:r>
              <a:rPr lang="es-ES" sz="2400" b="1">
                <a:solidFill>
                  <a:srgbClr val="C00000"/>
                </a:solidFill>
                <a:latin typeface="Comic Sans MS" panose="030F0702030302020204" pitchFamily="66" charset="0"/>
              </a:rPr>
              <a:t>je ljubav</a:t>
            </a:r>
            <a:r>
              <a:rPr lang="sr-Latn-RS" sz="2400" b="1">
                <a:solidFill>
                  <a:srgbClr val="C00000"/>
                </a:solidFill>
                <a:latin typeface="Comic Sans MS" panose="030F0702030302020204" pitchFamily="66" charset="0"/>
              </a:rPr>
              <a:t>.</a:t>
            </a:r>
            <a:r>
              <a:rPr kumimoji="0" lang="es-ES"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a:t>
            </a:r>
            <a:r>
              <a:rPr kumimoji="0" lang="hr-HR" sz="24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(1</a:t>
            </a:r>
            <a:r>
              <a:rPr kumimoji="0" lang="hr-HR"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Korinćanima</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13</a:t>
            </a:r>
            <a:r>
              <a:rPr kumimoji="0" lang="hr-HR"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13</a:t>
            </a:r>
            <a:r>
              <a:rPr kumimoji="0" lang="sr-Latn-R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 SSP</a:t>
            </a:r>
            <a:r>
              <a:rPr kumimoji="0" lang="es-ES" sz="1800" b="1" i="0" u="none" strike="noStrike" kern="1200" cap="none" spc="0" normalizeH="0" baseline="0" noProof="0">
                <a:ln>
                  <a:noFill/>
                </a:ln>
                <a:solidFill>
                  <a:srgbClr val="C00000"/>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es-ES" sz="2000" b="1" dirty="0"/>
              <a:t>1. Kor</a:t>
            </a:r>
            <a:r>
              <a:rPr lang="sr-Latn-RS" sz="2000" b="1" dirty="0"/>
              <a:t>.</a:t>
            </a:r>
            <a:r>
              <a:rPr lang="es-ES" sz="2000" b="1" dirty="0"/>
              <a:t> 13 </a:t>
            </a:r>
            <a:r>
              <a:rPr lang="es-ES" sz="2000" b="1" dirty="0" err="1"/>
              <a:t>poznat</a:t>
            </a:r>
            <a:r>
              <a:rPr lang="sr-Latn-RS" sz="2000" b="1" dirty="0"/>
              <a:t>o</a:t>
            </a:r>
            <a:r>
              <a:rPr lang="es-ES" sz="2000" b="1" dirty="0"/>
              <a:t> je </a:t>
            </a:r>
            <a:r>
              <a:rPr lang="es-ES" sz="2000" b="1" dirty="0" err="1"/>
              <a:t>kao</a:t>
            </a:r>
            <a:r>
              <a:rPr lang="es-ES" sz="2000" b="1" dirty="0"/>
              <a:t> "</a:t>
            </a:r>
            <a:r>
              <a:rPr lang="es-ES" sz="2000" b="1" dirty="0" err="1"/>
              <a:t>poglavlje</a:t>
            </a:r>
            <a:r>
              <a:rPr lang="es-ES" sz="2000" b="1" dirty="0"/>
              <a:t> </a:t>
            </a:r>
            <a:r>
              <a:rPr lang="es-ES" sz="2000" b="1" dirty="0" err="1"/>
              <a:t>ljubavi</a:t>
            </a:r>
            <a:r>
              <a:rPr lang="es-ES" sz="2000" b="1" dirty="0"/>
              <a:t>." </a:t>
            </a:r>
            <a:r>
              <a:rPr lang="es-ES" sz="2000" b="1" dirty="0" err="1"/>
              <a:t>Ovde</a:t>
            </a:r>
            <a:r>
              <a:rPr lang="es-ES" sz="2000" b="1" dirty="0"/>
              <a:t> se </a:t>
            </a:r>
            <a:r>
              <a:rPr lang="es-ES" sz="2000" b="1" dirty="0" err="1"/>
              <a:t>ne</a:t>
            </a:r>
            <a:r>
              <a:rPr lang="es-ES" sz="2000" b="1" dirty="0"/>
              <a:t> </a:t>
            </a:r>
            <a:r>
              <a:rPr lang="es-ES" sz="2000" b="1" dirty="0" err="1"/>
              <a:t>defini</a:t>
            </a:r>
            <a:r>
              <a:rPr lang="sr-Latn-RS" sz="2000" b="1" dirty="0"/>
              <a:t>še</a:t>
            </a:r>
            <a:r>
              <a:rPr lang="es-ES" sz="2000" b="1" dirty="0"/>
              <a:t> </a:t>
            </a:r>
            <a:r>
              <a:rPr lang="es-ES" sz="2000" b="1" dirty="0" err="1"/>
              <a:t>romantična</a:t>
            </a:r>
            <a:r>
              <a:rPr lang="es-ES" sz="2000" b="1" dirty="0"/>
              <a:t> </a:t>
            </a:r>
            <a:r>
              <a:rPr lang="es-ES" sz="2000" b="1" dirty="0" err="1"/>
              <a:t>vrsta</a:t>
            </a:r>
            <a:r>
              <a:rPr lang="es-ES" sz="2000" b="1" dirty="0"/>
              <a:t> </a:t>
            </a:r>
            <a:r>
              <a:rPr lang="es-ES" sz="2000" b="1" dirty="0" err="1"/>
              <a:t>ljubavi</a:t>
            </a:r>
            <a:r>
              <a:rPr lang="es-ES" sz="2000" b="1" dirty="0"/>
              <a:t>, </a:t>
            </a:r>
            <a:r>
              <a:rPr lang="es-ES" sz="2000" b="1" dirty="0" err="1"/>
              <a:t>već</a:t>
            </a:r>
            <a:r>
              <a:rPr lang="es-ES" sz="2000" b="1" dirty="0"/>
              <a:t> </a:t>
            </a:r>
            <a:r>
              <a:rPr lang="es-ES" sz="2000" b="1" dirty="0" err="1"/>
              <a:t>mnogo</a:t>
            </a:r>
            <a:r>
              <a:rPr lang="es-ES" sz="2000" b="1" dirty="0"/>
              <a:t> </a:t>
            </a:r>
            <a:r>
              <a:rPr lang="es-ES" sz="2000" b="1" dirty="0" err="1"/>
              <a:t>dublja</a:t>
            </a:r>
            <a:r>
              <a:rPr lang="es-ES" sz="2000" b="1" dirty="0"/>
              <a:t> </a:t>
            </a:r>
            <a:r>
              <a:rPr lang="es-ES" sz="2000" b="1" dirty="0" err="1"/>
              <a:t>vrsta</a:t>
            </a:r>
            <a:r>
              <a:rPr lang="es-ES" sz="2000" b="1" dirty="0"/>
              <a:t> </a:t>
            </a:r>
            <a:r>
              <a:rPr lang="es-ES" sz="2000" b="1" dirty="0" err="1"/>
              <a:t>ljubavi</a:t>
            </a:r>
            <a:r>
              <a:rPr lang="es-ES" sz="2000" b="1" dirty="0"/>
              <a:t>: </a:t>
            </a:r>
            <a:r>
              <a:rPr lang="sr-Latn-RS" sz="2000" b="1" dirty="0"/>
              <a:t>B</a:t>
            </a:r>
            <a:r>
              <a:rPr lang="es-ES" sz="2000" b="1" dirty="0" err="1"/>
              <a:t>ožanska</a:t>
            </a:r>
            <a:r>
              <a:rPr lang="es-ES" sz="2000" b="1" dirty="0"/>
              <a:t> </a:t>
            </a:r>
            <a:r>
              <a:rPr lang="es-ES" sz="2000" b="1" dirty="0" err="1"/>
              <a:t>ljubav</a:t>
            </a:r>
            <a:r>
              <a:rPr lang="es-ES" sz="2000" b="1" dirty="0"/>
              <a:t>.</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3661560290"/>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07886"/>
          </a:xfrm>
          <a:prstGeom prst="rect">
            <a:avLst/>
          </a:prstGeom>
          <a:noFill/>
        </p:spPr>
        <p:txBody>
          <a:bodyPr wrap="square">
            <a:spAutoFit/>
          </a:bodyPr>
          <a:lstStyle/>
          <a:p>
            <a:pPr>
              <a:spcBef>
                <a:spcPts val="600"/>
              </a:spcBef>
            </a:pPr>
            <a:r>
              <a:rPr lang="es-ES" sz="2000" b="1" dirty="0" err="1"/>
              <a:t>Ljubav</a:t>
            </a:r>
            <a:r>
              <a:rPr lang="es-ES" sz="2000" b="1" dirty="0"/>
              <a:t> je motor </a:t>
            </a:r>
            <a:r>
              <a:rPr lang="es-ES" sz="2000" b="1" dirty="0" err="1"/>
              <a:t>koji</a:t>
            </a:r>
            <a:r>
              <a:rPr lang="es-ES" sz="2000" b="1" dirty="0"/>
              <a:t> </a:t>
            </a:r>
            <a:r>
              <a:rPr lang="es-ES" sz="2000" b="1" dirty="0" err="1"/>
              <a:t>usmerava</a:t>
            </a:r>
            <a:r>
              <a:rPr lang="es-ES" sz="2000" b="1" dirty="0"/>
              <a:t> </a:t>
            </a:r>
            <a:r>
              <a:rPr lang="es-ES" sz="2000" b="1" dirty="0" err="1"/>
              <a:t>sve</a:t>
            </a:r>
            <a:r>
              <a:rPr lang="es-ES" sz="2000" b="1" dirty="0"/>
              <a:t> </a:t>
            </a:r>
            <a:r>
              <a:rPr lang="es-ES" sz="2000" b="1" dirty="0" err="1"/>
              <a:t>naše</a:t>
            </a:r>
            <a:r>
              <a:rPr lang="es-ES" sz="2000" b="1" dirty="0"/>
              <a:t> </a:t>
            </a:r>
            <a:r>
              <a:rPr lang="es-ES" sz="2000" b="1" dirty="0" err="1"/>
              <a:t>postupke</a:t>
            </a:r>
            <a:r>
              <a:rPr lang="es-ES" sz="2000" b="1" dirty="0"/>
              <a:t>, </a:t>
            </a:r>
            <a:r>
              <a:rPr lang="es-ES" sz="2000" b="1" dirty="0" err="1"/>
              <a:t>razlog</a:t>
            </a:r>
            <a:r>
              <a:rPr lang="es-ES" sz="2000" b="1" dirty="0"/>
              <a:t> </a:t>
            </a:r>
            <a:r>
              <a:rPr lang="es-ES" sz="2000" b="1" dirty="0" err="1"/>
              <a:t>zašto</a:t>
            </a:r>
            <a:r>
              <a:rPr lang="es-ES" sz="2000" b="1" dirty="0"/>
              <a:t> </a:t>
            </a:r>
            <a:r>
              <a:rPr lang="es-ES" sz="2000" b="1" dirty="0" err="1"/>
              <a:t>činimo</a:t>
            </a:r>
            <a:r>
              <a:rPr lang="es-ES" sz="2000" b="1" dirty="0"/>
              <a:t> </a:t>
            </a:r>
            <a:r>
              <a:rPr lang="es-ES" sz="2000" b="1" dirty="0" err="1"/>
              <a:t>ono</a:t>
            </a:r>
            <a:r>
              <a:rPr lang="es-ES" sz="2000" b="1" dirty="0"/>
              <a:t> </a:t>
            </a:r>
            <a:r>
              <a:rPr lang="es-ES" sz="2000" b="1" dirty="0" err="1"/>
              <a:t>što</a:t>
            </a:r>
            <a:r>
              <a:rPr lang="es-ES" sz="2000" b="1" dirty="0"/>
              <a:t> je </a:t>
            </a:r>
            <a:r>
              <a:rPr lang="es-ES" sz="2000" b="1" dirty="0" err="1"/>
              <a:t>za</a:t>
            </a:r>
            <a:r>
              <a:rPr lang="es-ES" sz="2000" b="1" dirty="0"/>
              <a:t> </a:t>
            </a:r>
            <a:r>
              <a:rPr lang="es-ES" sz="2000" b="1" dirty="0" err="1"/>
              <a:t>dobrobit</a:t>
            </a:r>
            <a:r>
              <a:rPr lang="es-ES" sz="2000" b="1" dirty="0"/>
              <a:t> </a:t>
            </a:r>
            <a:r>
              <a:rPr lang="es-ES" sz="2000" b="1" dirty="0" err="1"/>
              <a:t>onih</a:t>
            </a:r>
            <a:r>
              <a:rPr lang="es-ES" sz="2000" b="1" dirty="0"/>
              <a:t> s</a:t>
            </a:r>
            <a:r>
              <a:rPr lang="sr-Latn-RS" sz="2000" b="1" dirty="0"/>
              <a:t>a</a:t>
            </a:r>
            <a:r>
              <a:rPr lang="es-ES" sz="2000" b="1" dirty="0"/>
              <a:t> </a:t>
            </a:r>
            <a:r>
              <a:rPr lang="es-ES" sz="2000" b="1" dirty="0" err="1"/>
              <a:t>kojima</a:t>
            </a:r>
            <a:r>
              <a:rPr lang="es-ES" sz="2000" b="1" dirty="0"/>
              <a:t> </a:t>
            </a:r>
            <a:r>
              <a:rPr lang="es-ES" sz="2000" b="1" dirty="0" err="1"/>
              <a:t>dolazimo</a:t>
            </a:r>
            <a:r>
              <a:rPr lang="es-ES" sz="2000" b="1" dirty="0"/>
              <a:t> u </a:t>
            </a:r>
            <a:r>
              <a:rPr lang="es-ES" sz="2000" b="1" dirty="0" err="1"/>
              <a:t>kontakt</a:t>
            </a:r>
            <a:r>
              <a:rPr lang="es-ES" sz="2000" b="1" dirty="0"/>
              <a:t>.</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450063"/>
            <a:ext cx="7667624" cy="707886"/>
          </a:xfrm>
          <a:prstGeom prst="rect">
            <a:avLst/>
          </a:prstGeom>
          <a:noFill/>
        </p:spPr>
        <p:txBody>
          <a:bodyPr wrap="square">
            <a:spAutoFit/>
          </a:bodyPr>
          <a:lstStyle/>
          <a:p>
            <a:pPr>
              <a:spcBef>
                <a:spcPts val="600"/>
              </a:spcBef>
            </a:pPr>
            <a:r>
              <a:rPr lang="es-ES" sz="2000" b="1" dirty="0"/>
              <a:t>Pav</a:t>
            </a:r>
            <a:r>
              <a:rPr lang="sr-Latn-RS" sz="2000" b="1" dirty="0"/>
              <a:t>le</a:t>
            </a:r>
            <a:r>
              <a:rPr lang="es-ES" sz="2000" b="1" dirty="0"/>
              <a:t> </a:t>
            </a:r>
            <a:r>
              <a:rPr lang="es-ES" sz="2000" b="1" dirty="0" err="1"/>
              <a:t>veličanstveno</a:t>
            </a:r>
            <a:r>
              <a:rPr lang="es-ES" sz="2000" b="1" dirty="0"/>
              <a:t> </a:t>
            </a:r>
            <a:r>
              <a:rPr lang="es-ES" sz="2000" b="1" dirty="0" err="1"/>
              <a:t>opisuje</a:t>
            </a:r>
            <a:r>
              <a:rPr lang="es-ES" sz="2000" b="1" dirty="0"/>
              <a:t> </a:t>
            </a:r>
            <a:r>
              <a:rPr lang="es-ES" sz="2000" b="1" dirty="0" err="1"/>
              <a:t>kako</a:t>
            </a:r>
            <a:r>
              <a:rPr lang="es-ES" sz="2000" b="1" dirty="0"/>
              <a:t> u </a:t>
            </a:r>
            <a:r>
              <a:rPr lang="es-ES" sz="2000" b="1" dirty="0" err="1"/>
              <a:t>našim</a:t>
            </a:r>
            <a:r>
              <a:rPr lang="es-ES" sz="2000" b="1" dirty="0"/>
              <a:t> </a:t>
            </a:r>
            <a:r>
              <a:rPr lang="es-ES" sz="2000" b="1" dirty="0" err="1"/>
              <a:t>životima</a:t>
            </a:r>
            <a:r>
              <a:rPr lang="es-ES" sz="2000" b="1" dirty="0"/>
              <a:t> </a:t>
            </a:r>
            <a:r>
              <a:rPr lang="sr-Latn-RS" sz="2000" b="1" dirty="0"/>
              <a:t>treba da </a:t>
            </a:r>
            <a:r>
              <a:rPr lang="es-ES" sz="2000" b="1" dirty="0" err="1"/>
              <a:t>poka</a:t>
            </a:r>
            <a:r>
              <a:rPr lang="sr-Latn-RS" sz="2000" b="1" dirty="0"/>
              <a:t>žemo</a:t>
            </a:r>
            <a:r>
              <a:rPr lang="es-ES" sz="2000" b="1" dirty="0"/>
              <a:t> </a:t>
            </a:r>
            <a:r>
              <a:rPr lang="es-ES" sz="2000" b="1" dirty="0" err="1"/>
              <a:t>Božju</a:t>
            </a:r>
            <a:r>
              <a:rPr lang="es-ES" sz="2000" b="1" dirty="0"/>
              <a:t> </a:t>
            </a:r>
            <a:r>
              <a:rPr lang="es-ES" sz="2000" b="1" dirty="0" err="1"/>
              <a:t>ljubav</a:t>
            </a:r>
            <a:r>
              <a:rPr lang="es-ES" sz="2000" b="1" dirty="0"/>
              <a:t> </a:t>
            </a:r>
            <a:r>
              <a:rPr lang="es-ES" sz="2000" b="1" dirty="0" err="1"/>
              <a:t>koja</a:t>
            </a:r>
            <a:r>
              <a:rPr lang="es-ES" sz="2000" b="1" dirty="0"/>
              <a:t> je </a:t>
            </a:r>
            <a:r>
              <a:rPr lang="es-ES" sz="2000" b="1" dirty="0" err="1"/>
              <a:t>izlivena</a:t>
            </a:r>
            <a:r>
              <a:rPr lang="es-ES" sz="2000" b="1" dirty="0"/>
              <a:t> u </a:t>
            </a:r>
            <a:r>
              <a:rPr lang="es-ES" sz="2000" b="1" dirty="0" err="1"/>
              <a:t>našim</a:t>
            </a:r>
            <a:r>
              <a:rPr lang="es-ES" sz="2000" b="1" dirty="0"/>
              <a:t> </a:t>
            </a:r>
            <a:r>
              <a:rPr lang="es-ES" sz="2000" b="1" dirty="0" err="1"/>
              <a:t>srcima</a:t>
            </a:r>
            <a:r>
              <a:rPr lang="es-ES" sz="2000" b="1" dirty="0"/>
              <a:t> (Rim</a:t>
            </a:r>
            <a:r>
              <a:rPr lang="sr-Latn-RS" sz="2000" b="1" dirty="0"/>
              <a:t>.</a:t>
            </a:r>
            <a:r>
              <a:rPr lang="es-ES" sz="2000" b="1" dirty="0"/>
              <a:t>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212365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66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NADMOĆ LJUBAVI</a:t>
            </a:r>
            <a:endPar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a:ln/>
                <a:solidFill>
                  <a:schemeClr val="accent3"/>
                </a:solidFill>
              </a:rPr>
              <a:t>NAJIZVRSNIJI PUT</a:t>
            </a:r>
            <a:endParaRPr lang="es-ES" sz="4400" b="1" dirty="0">
              <a:ln/>
              <a:solidFill>
                <a:schemeClr val="accent3"/>
              </a:solidFill>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s-ES" b="1">
                <a:solidFill>
                  <a:schemeClr val="accent1">
                    <a:lumMod val="50000"/>
                  </a:schemeClr>
                </a:solidFill>
                <a:latin typeface="Comic Sans MS" panose="030F0702030302020204" pitchFamily="66" charset="0"/>
              </a:rPr>
              <a:t>“</a:t>
            </a:r>
            <a:r>
              <a:rPr lang="hr-HR" b="1">
                <a:solidFill>
                  <a:schemeClr val="accent1">
                    <a:lumMod val="50000"/>
                  </a:schemeClr>
                </a:solidFill>
                <a:latin typeface="Comic Sans MS" panose="030F0702030302020204" pitchFamily="66" charset="0"/>
              </a:rPr>
              <a:t>Čeznite za većim milosnim darovima</a:t>
            </a:r>
            <a:r>
              <a:rPr lang="es-ES" b="1">
                <a:solidFill>
                  <a:schemeClr val="accent1">
                    <a:lumMod val="50000"/>
                  </a:schemeClr>
                </a:solidFill>
                <a:latin typeface="Comic Sans MS" panose="030F0702030302020204" pitchFamily="66" charset="0"/>
              </a:rPr>
              <a:t>. A </a:t>
            </a:r>
            <a:r>
              <a:rPr lang="sr-Latn-RS" b="1">
                <a:solidFill>
                  <a:schemeClr val="accent1">
                    <a:lumMod val="50000"/>
                  </a:schemeClr>
                </a:solidFill>
                <a:latin typeface="Comic Sans MS" panose="030F0702030302020204" pitchFamily="66" charset="0"/>
              </a:rPr>
              <a:t>ja ću vam </a:t>
            </a:r>
            <a:r>
              <a:rPr lang="es-ES" b="1">
                <a:solidFill>
                  <a:schemeClr val="accent1">
                    <a:lumMod val="50000"/>
                  </a:schemeClr>
                </a:solidFill>
                <a:latin typeface="Comic Sans MS" panose="030F0702030302020204" pitchFamily="66" charset="0"/>
              </a:rPr>
              <a:t>pokaz</a:t>
            </a:r>
            <a:r>
              <a:rPr lang="hr-HR" b="1">
                <a:solidFill>
                  <a:schemeClr val="accent1">
                    <a:lumMod val="50000"/>
                  </a:schemeClr>
                </a:solidFill>
                <a:latin typeface="Comic Sans MS" panose="030F0702030302020204" pitchFamily="66" charset="0"/>
              </a:rPr>
              <a:t>ati</a:t>
            </a:r>
            <a:r>
              <a:rPr lang="sr-Latn-RS" b="1">
                <a:solidFill>
                  <a:schemeClr val="accent1">
                    <a:lumMod val="50000"/>
                  </a:schemeClr>
                </a:solidFill>
                <a:latin typeface="Comic Sans MS" panose="030F0702030302020204" pitchFamily="66" charset="0"/>
              </a:rPr>
              <a:t> najizvrsniji</a:t>
            </a:r>
            <a:r>
              <a:rPr lang="es-ES" b="1">
                <a:solidFill>
                  <a:schemeClr val="accent1">
                    <a:lumMod val="50000"/>
                  </a:schemeClr>
                </a:solidFill>
                <a:latin typeface="Comic Sans MS" panose="030F0702030302020204" pitchFamily="66" charset="0"/>
              </a:rPr>
              <a:t> put" (1. Korinćanima 12</a:t>
            </a:r>
            <a:r>
              <a:rPr lang="hr-HR" b="1">
                <a:solidFill>
                  <a:schemeClr val="accent1">
                    <a:lumMod val="50000"/>
                  </a:schemeClr>
                </a:solidFill>
                <a:latin typeface="Comic Sans MS" panose="030F0702030302020204" pitchFamily="66" charset="0"/>
              </a:rPr>
              <a:t>,</a:t>
            </a:r>
            <a:r>
              <a:rPr lang="es-ES" b="1">
                <a:solidFill>
                  <a:schemeClr val="accent1">
                    <a:lumMod val="50000"/>
                  </a:schemeClr>
                </a:solidFill>
                <a:latin typeface="Comic Sans MS" panose="030F0702030302020204" pitchFamily="66" charset="0"/>
              </a:rPr>
              <a:t>31</a:t>
            </a:r>
            <a:r>
              <a:rPr lang="sr-Latn-RS" b="1">
                <a:solidFill>
                  <a:schemeClr val="accent1">
                    <a:lumMod val="50000"/>
                  </a:schemeClr>
                </a:solidFill>
                <a:latin typeface="Comic Sans MS" panose="030F0702030302020204" pitchFamily="66" charset="0"/>
              </a:rPr>
              <a:t> SSP</a:t>
            </a:r>
            <a:r>
              <a:rPr lang="es-ES" b="1">
                <a:solidFill>
                  <a:schemeClr val="accent1">
                    <a:lumMod val="50000"/>
                  </a:schemeClr>
                </a:solidFill>
                <a:latin typeface="Comic Sans MS" panose="030F0702030302020204" pitchFamily="66" charset="0"/>
              </a:rPr>
              <a:t>)</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spcBef>
                <a:spcPts val="600"/>
              </a:spcBef>
            </a:pPr>
            <a:r>
              <a:rPr lang="es-ES" sz="2000" b="1"/>
              <a:t>Kakvu ljubav Pavao prikazuje u 1. Kor</a:t>
            </a:r>
            <a:r>
              <a:rPr lang="hr-HR" sz="2000" b="1"/>
              <a:t>.</a:t>
            </a:r>
            <a:r>
              <a:rPr lang="es-ES" sz="2000" b="1"/>
              <a:t> 13 i zašto ona nadmašuje svaki duhovni dar? (1. Kor</a:t>
            </a:r>
            <a:r>
              <a:rPr lang="hr-HR" sz="2000" b="1"/>
              <a:t>.</a:t>
            </a:r>
            <a:r>
              <a:rPr lang="es-ES" sz="2000" b="1"/>
              <a:t> 12</a:t>
            </a:r>
            <a:r>
              <a:rPr lang="hr-HR" sz="2000" b="1"/>
              <a:t>,</a:t>
            </a:r>
            <a:r>
              <a:rPr lang="es-ES" sz="2000" b="1"/>
              <a:t>31-13</a:t>
            </a:r>
            <a:r>
              <a:rPr lang="hr-HR" sz="2000" b="1"/>
              <a:t>,</a:t>
            </a:r>
            <a:r>
              <a:rPr lang="es-ES" sz="2000" b="1"/>
              <a:t>3)</a:t>
            </a:r>
            <a:endParaRPr lang="es-ES" sz="2000" b="1" dirty="0"/>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631216"/>
          </a:xfrm>
          <a:prstGeom prst="rect">
            <a:avLst/>
          </a:prstGeom>
          <a:noFill/>
        </p:spPr>
        <p:txBody>
          <a:bodyPr wrap="square">
            <a:spAutoFit/>
          </a:bodyPr>
          <a:lstStyle/>
          <a:p>
            <a:pPr>
              <a:spcBef>
                <a:spcPts val="600"/>
              </a:spcBef>
            </a:pPr>
            <a:r>
              <a:rPr lang="es-ES" sz="2000" b="1"/>
              <a:t>Nijedan duhovni dar nije koristan ako se ne ostvaruje iz ove vrste ljubavi. U stvarnosti, svi naši postupci i misli moraju biti prožeti </a:t>
            </a:r>
            <a:r>
              <a:rPr lang="sr-Latn-RS" sz="2000" b="1"/>
              <a:t>sa </a:t>
            </a:r>
            <a:r>
              <a:rPr lang="es-ES" sz="2000" b="1"/>
              <a:t>agape ljubavlju.</a:t>
            </a:r>
            <a:endParaRPr lang="es-ES" sz="2000" b="1" dirty="0"/>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1015663"/>
          </a:xfrm>
          <a:prstGeom prst="rect">
            <a:avLst/>
          </a:prstGeom>
          <a:noFill/>
        </p:spPr>
        <p:txBody>
          <a:bodyPr wrap="square">
            <a:spAutoFit/>
          </a:bodyPr>
          <a:lstStyle/>
          <a:p>
            <a:pPr>
              <a:spcBef>
                <a:spcPts val="600"/>
              </a:spcBef>
            </a:pPr>
            <a:r>
              <a:rPr lang="es-ES" sz="2000" b="1"/>
              <a:t>Isus nas je upozorio da će zbog zloće ta ljubav </a:t>
            </a:r>
            <a:r>
              <a:rPr lang="sr-Latn-RS" sz="2000" b="1"/>
              <a:t>da se </a:t>
            </a:r>
            <a:r>
              <a:rPr lang="es-ES" sz="2000" b="1"/>
              <a:t>ohladi</a:t>
            </a:r>
            <a:br>
              <a:rPr lang="es-ES" sz="2000" b="1"/>
            </a:br>
            <a:r>
              <a:rPr lang="es-ES" sz="2000" b="1"/>
              <a:t>(M</a:t>
            </a:r>
            <a:r>
              <a:rPr lang="sr-Latn-RS" sz="2000" b="1"/>
              <a:t>a</a:t>
            </a:r>
            <a:r>
              <a:rPr lang="es-ES" sz="2000" b="1"/>
              <a:t>t</a:t>
            </a:r>
            <a:r>
              <a:rPr lang="hr-HR" sz="2000" b="1"/>
              <a:t>.</a:t>
            </a:r>
            <a:r>
              <a:rPr lang="es-ES" sz="2000" b="1"/>
              <a:t> 24,12). Ali ne smemo </a:t>
            </a:r>
            <a:r>
              <a:rPr lang="sr-Latn-RS" sz="2000" b="1"/>
              <a:t>da </a:t>
            </a:r>
            <a:r>
              <a:rPr lang="es-ES" sz="2000" b="1"/>
              <a:t>do</a:t>
            </a:r>
            <a:r>
              <a:rPr lang="sr-Latn-RS" sz="2000" b="1"/>
              <a:t>zvolimo</a:t>
            </a:r>
            <a:r>
              <a:rPr lang="es-ES" sz="2000" b="1"/>
              <a:t> da se to dogodi u nama, u našim domovima ili u našim crkvama.</a:t>
            </a:r>
            <a:endParaRPr lang="es-ES" sz="2000" b="1" dirty="0"/>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141580"/>
            <a:ext cx="7858933" cy="1323439"/>
          </a:xfrm>
          <a:prstGeom prst="rect">
            <a:avLst/>
          </a:prstGeom>
          <a:noFill/>
        </p:spPr>
        <p:txBody>
          <a:bodyPr wrap="square">
            <a:spAutoFit/>
          </a:bodyPr>
          <a:lstStyle/>
          <a:p>
            <a:pPr>
              <a:spcBef>
                <a:spcPts val="600"/>
              </a:spcBef>
            </a:pPr>
            <a:r>
              <a:rPr lang="es-ES" sz="2000" b="1"/>
              <a:t>Na grčkom postoji nekoliko reči kojima se defini</a:t>
            </a:r>
            <a:r>
              <a:rPr lang="sr-Latn-RS" sz="2000" b="1"/>
              <a:t>še</a:t>
            </a:r>
            <a:r>
              <a:rPr lang="es-ES" sz="2000" b="1"/>
              <a:t> ljubav. Pav</a:t>
            </a:r>
            <a:r>
              <a:rPr lang="sr-Latn-RS" sz="2000" b="1"/>
              <a:t>le</a:t>
            </a:r>
            <a:r>
              <a:rPr lang="es-ES" sz="2000" b="1"/>
              <a:t> bira agap</a:t>
            </a:r>
            <a:r>
              <a:rPr lang="sr-Latn-RS" sz="2000" b="1"/>
              <a:t>o</a:t>
            </a:r>
            <a:r>
              <a:rPr lang="es-ES" sz="2000" b="1"/>
              <a:t>ē (nesebičnu, bezu</a:t>
            </a:r>
            <a:r>
              <a:rPr lang="sr-Latn-RS" sz="2000" b="1"/>
              <a:t>slov</a:t>
            </a:r>
            <a:r>
              <a:rPr lang="es-ES" sz="2000" b="1"/>
              <a:t>nu, promišljenu ljubav, koja traži samo dobrobit voljene osobe), što je ista ljubav koju </a:t>
            </a:r>
            <a:r>
              <a:rPr lang="sr-Latn-RS" sz="2000" b="1"/>
              <a:t>Jo</a:t>
            </a:r>
            <a:r>
              <a:rPr lang="es-ES" sz="2000" b="1"/>
              <a:t>van koristi kad kaže da je "Bog ljubav" (1. </a:t>
            </a:r>
            <a:r>
              <a:rPr lang="sr-Latn-RS" sz="2000" b="1"/>
              <a:t>Jo</a:t>
            </a:r>
            <a:r>
              <a:rPr lang="es-ES" sz="2000" b="1"/>
              <a:t>van 4</a:t>
            </a:r>
            <a:r>
              <a:rPr lang="hr-HR" sz="2000" b="1"/>
              <a:t>,</a:t>
            </a:r>
            <a:r>
              <a:rPr lang="es-ES" sz="2000" b="1"/>
              <a:t>8).</a:t>
            </a:r>
            <a:endParaRPr lang="es-ES" sz="2000" b="1" dirty="0"/>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26734" y="1838905"/>
            <a:ext cx="7433186" cy="1938992"/>
          </a:xfrm>
          <a:prstGeom prst="rect">
            <a:avLst/>
          </a:prstGeom>
          <a:noFill/>
        </p:spPr>
        <p:txBody>
          <a:bodyPr wrap="square">
            <a:spAutoFit/>
            <a:scene3d>
              <a:camera prst="orthographicFront"/>
              <a:lightRig rig="threePt" dir="t"/>
            </a:scene3d>
            <a:sp3d extrusionH="57150">
              <a:bevelT w="50800" h="38100" prst="riblet"/>
            </a:sp3d>
          </a:bodyPr>
          <a:lstStyle/>
          <a:p>
            <a:pPr algn="ctr"/>
            <a:r>
              <a:rPr lang="es-ES" sz="6000" b="1" dirty="0" err="1">
                <a:ln w="9525">
                  <a:solidFill>
                    <a:schemeClr val="bg1"/>
                  </a:solidFill>
                  <a:prstDash val="solid"/>
                </a:ln>
                <a:solidFill>
                  <a:srgbClr val="219244"/>
                </a:solidFill>
                <a:effectLst>
                  <a:outerShdw blurRad="12700" dist="38100" dir="2700000" algn="tl" rotWithShape="0">
                    <a:schemeClr val="accent5">
                      <a:lumMod val="75000"/>
                    </a:schemeClr>
                  </a:outerShdw>
                </a:effectLst>
              </a:rPr>
              <a:t>KARAKTERISTIKE</a:t>
            </a: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
</a:t>
            </a:r>
            <a:r>
              <a:rPr lang="es-ES" sz="6000" b="1" dirty="0" err="1">
                <a:ln w="9525">
                  <a:solidFill>
                    <a:schemeClr val="bg1"/>
                  </a:solidFill>
                  <a:prstDash val="solid"/>
                </a:ln>
                <a:solidFill>
                  <a:srgbClr val="219244"/>
                </a:solidFill>
                <a:effectLst>
                  <a:outerShdw blurRad="12700" dist="38100" dir="2700000" algn="tl" rotWithShape="0">
                    <a:schemeClr val="accent5">
                      <a:lumMod val="75000"/>
                    </a:schemeClr>
                  </a:outerShdw>
                </a:effectLst>
              </a:rPr>
              <a:t>LJUBAV</a:t>
            </a:r>
            <a:r>
              <a:rPr lang="hr-HR"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I</a:t>
            </a:r>
            <a:endPar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r-HR" sz="4000" b="1" i="0" u="none" strike="noStrike" kern="1200" cap="none" spc="0" normalizeH="0" baseline="0" noProof="0">
                <a:ln w="13462">
                  <a:solidFill>
                    <a:prstClr val="white"/>
                  </a:solidFill>
                  <a:prstDash val="solid"/>
                </a:ln>
                <a:solidFill>
                  <a:srgbClr val="FF00FF">
                    <a:lumMod val="50000"/>
                  </a:srgbClr>
                </a:solidFill>
                <a:effectLst>
                  <a:outerShdw dist="38100" dir="2700000" algn="bl" rotWithShape="0">
                    <a:srgbClr val="D91934"/>
                  </a:outerShdw>
                </a:effectLst>
                <a:uLnTx/>
                <a:uFillTx/>
                <a:latin typeface="Aptos" panose="02110004020202020204"/>
                <a:ea typeface="+mn-ea"/>
                <a:cs typeface="+mn-cs"/>
              </a:rPr>
              <a:t>ŠTA LJUBAV RADI</a:t>
            </a:r>
            <a:endParaRPr kumimoji="0" lang="en" sz="4000" b="1" i="0" u="none" strike="noStrike" kern="1200" cap="none" spc="0" normalizeH="0" baseline="0" noProof="0" dirty="0">
              <a:ln w="13462">
                <a:solidFill>
                  <a:prstClr val="white"/>
                </a:solidFill>
                <a:prstDash val="solid"/>
              </a:ln>
              <a:solidFill>
                <a:srgbClr val="FF00FF">
                  <a:lumMod val="50000"/>
                </a:srgbClr>
              </a:solidFill>
              <a:effectLst>
                <a:outerShdw dist="38100" dir="2700000" algn="bl" rotWithShape="0">
                  <a:srgbClr val="D91934"/>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923330"/>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800" b="1" i="0" u="none" strike="noStrike" kern="1200" cap="none" spc="0" normalizeH="0" baseline="0" noProof="0">
                <a:ln>
                  <a:noFill/>
                </a:ln>
                <a:solidFill>
                  <a:srgbClr val="D91934"/>
                </a:solidFill>
                <a:effectLst/>
                <a:uLnTx/>
                <a:uFillTx/>
                <a:latin typeface="Comic Sans MS" panose="030F0702030302020204" pitchFamily="66" charset="0"/>
                <a:ea typeface="+mn-ea"/>
                <a:cs typeface="+mn-cs"/>
              </a:rPr>
              <a:t>“</a:t>
            </a:r>
            <a:r>
              <a:rPr kumimoji="0" lang="hr-HR" sz="1800" b="1" i="0" u="none" strike="noStrike" kern="1200" cap="none" spc="0" normalizeH="0" baseline="0" noProof="0">
                <a:ln>
                  <a:noFill/>
                </a:ln>
                <a:solidFill>
                  <a:srgbClr val="D91934"/>
                </a:solidFill>
                <a:effectLst/>
                <a:uLnTx/>
                <a:uFillTx/>
                <a:latin typeface="Comic Sans MS" panose="030F0702030302020204" pitchFamily="66" charset="0"/>
                <a:ea typeface="+mn-ea"/>
                <a:cs typeface="+mn-cs"/>
              </a:rPr>
              <a:t>Ljubav dugo trpii i ljubazna je; […] raduje se istini; sve ispričava, sve veruje, svemu se nada, sve podnosi." (1. Korinćanima 13,4-7)</a:t>
            </a:r>
            <a:endParaRPr kumimoji="0" lang="en" sz="1400" b="1" i="0" u="none" strike="noStrike" kern="1200" cap="none" spc="0" normalizeH="0" baseline="0" noProof="0" dirty="0">
              <a:ln>
                <a:noFill/>
              </a:ln>
              <a:solidFill>
                <a:srgbClr val="D91934"/>
              </a:solidFill>
              <a:effectLst/>
              <a:uLnTx/>
              <a:uFillTx/>
              <a:latin typeface="Comic Sans MS" panose="030F0702030302020204" pitchFamily="66" charset="0"/>
              <a:ea typeface="+mn-ea"/>
              <a:cs typeface="+mn-cs"/>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294324956"/>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271687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1497</TotalTime>
  <Words>2283</Words>
  <Application>Microsoft Office PowerPoint</Application>
  <PresentationFormat>Panorámica</PresentationFormat>
  <Paragraphs>170</Paragraphs>
  <Slides>20</Slides>
  <Notes>11</Notes>
  <HiddenSlides>0</HiddenSlides>
  <MMClips>0</MMClips>
  <ScaleCrop>false</ScaleCrop>
  <HeadingPairs>
    <vt:vector size="6" baseType="variant">
      <vt:variant>
        <vt:lpstr>Fuentes usadas</vt:lpstr>
      </vt:variant>
      <vt:variant>
        <vt:i4>12</vt:i4>
      </vt:variant>
      <vt:variant>
        <vt:lpstr>Tema</vt:lpstr>
      </vt:variant>
      <vt:variant>
        <vt:i4>4</vt:i4>
      </vt:variant>
      <vt:variant>
        <vt:lpstr>Títulos de diapositiva</vt:lpstr>
      </vt:variant>
      <vt:variant>
        <vt:i4>20</vt:i4>
      </vt:variant>
    </vt:vector>
  </HeadingPairs>
  <TitlesOfParts>
    <vt:vector size="36" baseType="lpstr">
      <vt:lpstr>Constantia</vt:lpstr>
      <vt:lpstr>Calibri</vt:lpstr>
      <vt:lpstr>Arial Narrow</vt:lpstr>
      <vt:lpstr>Times New Roman</vt:lpstr>
      <vt:lpstr>Bodoni MT Poster Compressed</vt:lpstr>
      <vt:lpstr>Aptos</vt:lpstr>
      <vt:lpstr>Impact</vt:lpstr>
      <vt:lpstr>Aptos Display</vt:lpstr>
      <vt:lpstr>Arial</vt:lpstr>
      <vt:lpstr>Gill Sans MT Ext Condensed Bold</vt:lpstr>
      <vt:lpstr>Britannic Bold</vt:lpstr>
      <vt:lpstr>Comic Sans MS</vt:lpstr>
      <vt:lpstr>Tema de Office</vt:lpstr>
      <vt:lpstr>3_Default Design</vt:lpstr>
      <vt:lpstr>4_Default Design</vt:lpstr>
      <vt:lpstr>6_Default Design</vt:lpstr>
      <vt:lpstr>Presentación de PowerPoint</vt:lpstr>
      <vt:lpstr>Upamtite stih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PRIMENA</vt:lpstr>
      <vt:lpstr>PRENOŠENJE ISTINE</vt:lpstr>
      <vt:lpstr>PLAN </vt:lpstr>
      <vt:lpstr>PRENOŠENJE ISTINE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111</cp:revision>
  <dcterms:created xsi:type="dcterms:W3CDTF">2026-07-11T14:17:46Z</dcterms:created>
  <dcterms:modified xsi:type="dcterms:W3CDTF">2026-08-13T16:29:57Z</dcterms:modified>
</cp:coreProperties>
</file>